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21"/>
  </p:notesMasterIdLst>
  <p:sldIdLst>
    <p:sldId id="318" r:id="rId4"/>
    <p:sldId id="508" r:id="rId5"/>
    <p:sldId id="509" r:id="rId6"/>
    <p:sldId id="335" r:id="rId7"/>
    <p:sldId id="321" r:id="rId8"/>
    <p:sldId id="498" r:id="rId9"/>
    <p:sldId id="499" r:id="rId10"/>
    <p:sldId id="500" r:id="rId11"/>
    <p:sldId id="501" r:id="rId12"/>
    <p:sldId id="504" r:id="rId13"/>
    <p:sldId id="489" r:id="rId14"/>
    <p:sldId id="505" r:id="rId15"/>
    <p:sldId id="506" r:id="rId16"/>
    <p:sldId id="507" r:id="rId17"/>
    <p:sldId id="496" r:id="rId18"/>
    <p:sldId id="497" r:id="rId19"/>
    <p:sldId id="50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LnN3hWtFVrDPfbNVO7ztg==" hashData="ovPdO8paSA0rRsStRH20TsO1ugJqL3rcF+9v/fxeep7dkavQGN4XPFA0inhovS8Rx0lY04XbaUgRdi+rk8uc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18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6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https://www.youtube.com/watch?v=2jWqPLDGN34</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11</a:t>
            </a:fld>
            <a:endParaRPr lang="en-GB"/>
          </a:p>
        </p:txBody>
      </p:sp>
    </p:spTree>
    <p:extLst>
      <p:ext uri="{BB962C8B-B14F-4D97-AF65-F5344CB8AC3E}">
        <p14:creationId xmlns:p14="http://schemas.microsoft.com/office/powerpoint/2010/main" val="75636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https://www.youtube.com/watch?v=puKpLESKLHk</a:t>
            </a:r>
            <a:endParaRPr lang="en-GB" b="0" dirty="0"/>
          </a:p>
        </p:txBody>
      </p:sp>
      <p:sp>
        <p:nvSpPr>
          <p:cNvPr id="4" name="Slide Number Placeholder 3"/>
          <p:cNvSpPr>
            <a:spLocks noGrp="1"/>
          </p:cNvSpPr>
          <p:nvPr>
            <p:ph type="sldNum" sz="quarter" idx="10"/>
          </p:nvPr>
        </p:nvSpPr>
        <p:spPr/>
        <p:txBody>
          <a:bodyPr/>
          <a:lstStyle/>
          <a:p>
            <a:fld id="{5875363B-810C-4065-AEF7-90C1F8936BA4}" type="slidenum">
              <a:rPr lang="en-GB" smtClean="0"/>
              <a:t>12</a:t>
            </a:fld>
            <a:endParaRPr lang="en-GB"/>
          </a:p>
        </p:txBody>
      </p:sp>
    </p:spTree>
    <p:extLst>
      <p:ext uri="{BB962C8B-B14F-4D97-AF65-F5344CB8AC3E}">
        <p14:creationId xmlns:p14="http://schemas.microsoft.com/office/powerpoint/2010/main" val="55809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875363B-810C-4065-AEF7-90C1F8936BA4}" type="slidenum">
              <a:rPr lang="en-GB" smtClean="0"/>
              <a:t>13</a:t>
            </a:fld>
            <a:endParaRPr lang="en-GB"/>
          </a:p>
        </p:txBody>
      </p:sp>
    </p:spTree>
    <p:extLst>
      <p:ext uri="{BB962C8B-B14F-4D97-AF65-F5344CB8AC3E}">
        <p14:creationId xmlns:p14="http://schemas.microsoft.com/office/powerpoint/2010/main" val="170489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6983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8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30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3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95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96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5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19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4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1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06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48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916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2jWqPLDGN34?si=RuAZ8QB0pNPyrGX0"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ideo" Target="https://www.youtube.com/embed/puKpLESKLHk?si=-gXIOhkyV-1pF69F"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AmVcxGsSIgw?si=MWSF2YBXBOUuu7Ur"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a:t>It's essential that we all take some responsibility in reporting bad content when we see it – even if we're just quickly scrolling through our social media feeds</a:t>
            </a:r>
            <a:r>
              <a:rPr lang="en-US" dirty="0" smtClean="0"/>
              <a:t>.”</a:t>
            </a:r>
            <a:endParaRPr lang="en-GB"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827601"/>
          </a:xfrm>
        </p:spPr>
        <p:txBody>
          <a:bodyPr>
            <a:normAutofit fontScale="70000" lnSpcReduction="20000"/>
          </a:bodyPr>
          <a:lstStyle/>
          <a:p>
            <a:pPr marL="0" indent="0">
              <a:buNone/>
            </a:pPr>
            <a:r>
              <a:rPr lang="en-US" sz="4000" dirty="0" smtClean="0"/>
              <a:t>Examples of inappropriate content are:</a:t>
            </a:r>
          </a:p>
          <a:p>
            <a:pPr marL="0" indent="0">
              <a:buNone/>
            </a:pPr>
            <a:endParaRPr lang="en-US" sz="4000" dirty="0"/>
          </a:p>
          <a:p>
            <a:pPr marL="742950" indent="-742950">
              <a:buAutoNum type="arabicPeriod"/>
            </a:pPr>
            <a:r>
              <a:rPr lang="en-US" sz="4000" b="1" dirty="0" smtClean="0"/>
              <a:t>Hate speech </a:t>
            </a:r>
            <a:r>
              <a:rPr lang="en-US" sz="4000" dirty="0" smtClean="0"/>
              <a:t>– content that targets individuals or groups based on one of the Protected Characteristics</a:t>
            </a:r>
          </a:p>
          <a:p>
            <a:pPr marL="742950" indent="-742950">
              <a:buAutoNum type="arabicPeriod"/>
            </a:pPr>
            <a:r>
              <a:rPr lang="en-US" sz="4000" b="1" dirty="0" smtClean="0"/>
              <a:t>Cyberbullying/Harassment </a:t>
            </a:r>
            <a:r>
              <a:rPr lang="en-US" sz="4000" dirty="0" smtClean="0"/>
              <a:t>– Threats, trolling or repeated abuse</a:t>
            </a:r>
          </a:p>
          <a:p>
            <a:pPr marL="742950" indent="-742950">
              <a:buAutoNum type="arabicPeriod"/>
            </a:pPr>
            <a:r>
              <a:rPr lang="en-US" sz="4000" b="1" dirty="0" smtClean="0"/>
              <a:t>Explicit/Sexual Content </a:t>
            </a:r>
            <a:r>
              <a:rPr lang="en-US" sz="4000" dirty="0" smtClean="0"/>
              <a:t>– Sharing of explicit material such as pornography, grooming</a:t>
            </a:r>
          </a:p>
          <a:p>
            <a:pPr marL="742950" indent="-742950">
              <a:buAutoNum type="arabicPeriod"/>
            </a:pPr>
            <a:r>
              <a:rPr lang="en-US" sz="4000" b="1" dirty="0" smtClean="0"/>
              <a:t>Violence/Graphic Content </a:t>
            </a:r>
            <a:r>
              <a:rPr lang="en-US" sz="4000" dirty="0" smtClean="0"/>
              <a:t>– content of real-life violence, self harm encouragement or gore</a:t>
            </a:r>
          </a:p>
          <a:p>
            <a:pPr marL="742950" indent="-742950">
              <a:buAutoNum type="arabicPeriod"/>
            </a:pPr>
            <a:r>
              <a:rPr lang="en-US" sz="4000" b="1" dirty="0" smtClean="0"/>
              <a:t>Illegal or harmful content </a:t>
            </a:r>
            <a:r>
              <a:rPr lang="en-US" sz="4000" dirty="0" smtClean="0"/>
              <a:t>– drug promotion, scams, child exploitation or extremist views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inappropriate content?</a:t>
            </a:r>
            <a:endParaRPr sz="2426" spc="27" dirty="0"/>
          </a:p>
        </p:txBody>
      </p:sp>
      <p:pic>
        <p:nvPicPr>
          <p:cNvPr id="2" name="Picture 1"/>
          <p:cNvPicPr>
            <a:picLocks noChangeAspect="1"/>
          </p:cNvPicPr>
          <p:nvPr/>
        </p:nvPicPr>
        <p:blipFill>
          <a:blip r:embed="rId4"/>
          <a:stretch>
            <a:fillRect/>
          </a:stretch>
        </p:blipFill>
        <p:spPr>
          <a:xfrm>
            <a:off x="7805687" y="1675719"/>
            <a:ext cx="2619375" cy="1743075"/>
          </a:xfrm>
          <a:prstGeom prst="rect">
            <a:avLst/>
          </a:prstGeom>
        </p:spPr>
      </p:pic>
      <p:pic>
        <p:nvPicPr>
          <p:cNvPr id="3" name="Picture 2"/>
          <p:cNvPicPr>
            <a:picLocks noChangeAspect="1"/>
          </p:cNvPicPr>
          <p:nvPr/>
        </p:nvPicPr>
        <p:blipFill>
          <a:blip r:embed="rId5"/>
          <a:stretch>
            <a:fillRect/>
          </a:stretch>
        </p:blipFill>
        <p:spPr>
          <a:xfrm>
            <a:off x="9090516" y="3290827"/>
            <a:ext cx="2466975" cy="1847850"/>
          </a:xfrm>
          <a:prstGeom prst="rect">
            <a:avLst/>
          </a:prstGeom>
        </p:spPr>
      </p:pic>
      <p:pic>
        <p:nvPicPr>
          <p:cNvPr id="4" name="Picture 3"/>
          <p:cNvPicPr>
            <a:picLocks noChangeAspect="1"/>
          </p:cNvPicPr>
          <p:nvPr/>
        </p:nvPicPr>
        <p:blipFill>
          <a:blip r:embed="rId6"/>
          <a:stretch>
            <a:fillRect/>
          </a:stretch>
        </p:blipFill>
        <p:spPr>
          <a:xfrm>
            <a:off x="7805687" y="4860419"/>
            <a:ext cx="3590925" cy="1276350"/>
          </a:xfrm>
          <a:prstGeom prst="rect">
            <a:avLst/>
          </a:prstGeom>
        </p:spPr>
      </p:pic>
    </p:spTree>
    <p:extLst>
      <p:ext uri="{BB962C8B-B14F-4D97-AF65-F5344CB8AC3E}">
        <p14:creationId xmlns:p14="http://schemas.microsoft.com/office/powerpoint/2010/main" val="9484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How to report on Instagram</a:t>
            </a:r>
            <a:endParaRPr sz="2426" spc="27" dirty="0"/>
          </a:p>
        </p:txBody>
      </p:sp>
      <p:pic>
        <p:nvPicPr>
          <p:cNvPr id="3" name="2jWqPLDGN34"/>
          <p:cNvPicPr>
            <a:picLocks noRot="1" noChangeAspect="1"/>
          </p:cNvPicPr>
          <p:nvPr>
            <a:videoFile r:link="rId1"/>
          </p:nvPr>
        </p:nvPicPr>
        <p:blipFill>
          <a:blip r:embed="rId6"/>
          <a:stretch>
            <a:fillRect/>
          </a:stretch>
        </p:blipFill>
        <p:spPr>
          <a:xfrm>
            <a:off x="1197979" y="1211027"/>
            <a:ext cx="9711606" cy="5462778"/>
          </a:xfrm>
          <a:prstGeom prst="rect">
            <a:avLst/>
          </a:prstGeom>
        </p:spPr>
      </p:pic>
    </p:spTree>
    <p:extLst>
      <p:ext uri="{BB962C8B-B14F-4D97-AF65-F5344CB8AC3E}">
        <p14:creationId xmlns:p14="http://schemas.microsoft.com/office/powerpoint/2010/main" val="8145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How to report on Snapchat</a:t>
            </a:r>
            <a:endParaRPr sz="2426" spc="27" dirty="0"/>
          </a:p>
        </p:txBody>
      </p:sp>
      <p:pic>
        <p:nvPicPr>
          <p:cNvPr id="2" name="puKpLESKLHk"/>
          <p:cNvPicPr>
            <a:picLocks noRot="1" noChangeAspect="1"/>
          </p:cNvPicPr>
          <p:nvPr>
            <a:videoFile r:link="rId1"/>
          </p:nvPr>
        </p:nvPicPr>
        <p:blipFill>
          <a:blip r:embed="rId6"/>
          <a:stretch>
            <a:fillRect/>
          </a:stretch>
        </p:blipFill>
        <p:spPr>
          <a:xfrm>
            <a:off x="1197979" y="1211027"/>
            <a:ext cx="9807478" cy="5516706"/>
          </a:xfrm>
          <a:prstGeom prst="rect">
            <a:avLst/>
          </a:prstGeom>
        </p:spPr>
      </p:pic>
    </p:spTree>
    <p:extLst>
      <p:ext uri="{BB962C8B-B14F-4D97-AF65-F5344CB8AC3E}">
        <p14:creationId xmlns:p14="http://schemas.microsoft.com/office/powerpoint/2010/main" val="361609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How to report on PlayStation Network</a:t>
            </a:r>
            <a:endParaRPr sz="2426" spc="27" dirty="0"/>
          </a:p>
        </p:txBody>
      </p:sp>
      <p:pic>
        <p:nvPicPr>
          <p:cNvPr id="3" name="AmVcxGsSIgw"/>
          <p:cNvPicPr>
            <a:picLocks noRot="1" noChangeAspect="1"/>
          </p:cNvPicPr>
          <p:nvPr>
            <a:videoFile r:link="rId1"/>
          </p:nvPr>
        </p:nvPicPr>
        <p:blipFill>
          <a:blip r:embed="rId6"/>
          <a:stretch>
            <a:fillRect/>
          </a:stretch>
        </p:blipFill>
        <p:spPr>
          <a:xfrm>
            <a:off x="1197979" y="1211027"/>
            <a:ext cx="9791150" cy="5507522"/>
          </a:xfrm>
          <a:prstGeom prst="rect">
            <a:avLst/>
          </a:prstGeom>
        </p:spPr>
      </p:pic>
    </p:spTree>
    <p:extLst>
      <p:ext uri="{BB962C8B-B14F-4D97-AF65-F5344CB8AC3E}">
        <p14:creationId xmlns:p14="http://schemas.microsoft.com/office/powerpoint/2010/main" val="312373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827601"/>
          </a:xfrm>
        </p:spPr>
        <p:txBody>
          <a:bodyPr>
            <a:normAutofit fontScale="77500" lnSpcReduction="20000"/>
          </a:bodyPr>
          <a:lstStyle/>
          <a:p>
            <a:pPr marL="0" indent="0">
              <a:buNone/>
            </a:pPr>
            <a:r>
              <a:rPr lang="en-US" sz="4000" dirty="0" smtClean="0"/>
              <a:t>Each platform has its own individual process for reported content. Generally the following happens:</a:t>
            </a:r>
          </a:p>
          <a:p>
            <a:pPr marL="0" indent="0">
              <a:buNone/>
            </a:pPr>
            <a:endParaRPr lang="en-US" sz="4000" dirty="0"/>
          </a:p>
          <a:p>
            <a:pPr marL="742950" indent="-742950">
              <a:buAutoNum type="arabicPeriod"/>
            </a:pPr>
            <a:r>
              <a:rPr lang="en-US" sz="4000" dirty="0" smtClean="0"/>
              <a:t>Content is reviewed either by human moderators or AI</a:t>
            </a:r>
          </a:p>
          <a:p>
            <a:pPr marL="742950" indent="-742950">
              <a:buAutoNum type="arabicPeriod"/>
            </a:pPr>
            <a:r>
              <a:rPr lang="en-US" sz="4000" dirty="0" smtClean="0"/>
              <a:t>If the content violates platform policy, the content is removed and the user is issued a warning, suspended or banned</a:t>
            </a:r>
          </a:p>
          <a:p>
            <a:pPr marL="742950" indent="-742950">
              <a:buAutoNum type="arabicPeriod"/>
            </a:pPr>
            <a:endParaRPr lang="en-US" sz="4000" dirty="0"/>
          </a:p>
          <a:p>
            <a:pPr marL="0" indent="0">
              <a:buNone/>
            </a:pPr>
            <a:r>
              <a:rPr lang="en-US" sz="4000" dirty="0" smtClean="0"/>
              <a:t>If this does not happen, users can still continue to report the content. It is also recommended to block/mute the user who posted the content</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happens after you report?</a:t>
            </a:r>
            <a:endParaRPr sz="2426" spc="27" dirty="0"/>
          </a:p>
        </p:txBody>
      </p:sp>
      <p:pic>
        <p:nvPicPr>
          <p:cNvPr id="2" name="Picture 1"/>
          <p:cNvPicPr>
            <a:picLocks noChangeAspect="1"/>
          </p:cNvPicPr>
          <p:nvPr/>
        </p:nvPicPr>
        <p:blipFill>
          <a:blip r:embed="rId4"/>
          <a:stretch>
            <a:fillRect/>
          </a:stretch>
        </p:blipFill>
        <p:spPr>
          <a:xfrm>
            <a:off x="7805687" y="1675719"/>
            <a:ext cx="2619375" cy="1743075"/>
          </a:xfrm>
          <a:prstGeom prst="rect">
            <a:avLst/>
          </a:prstGeom>
        </p:spPr>
      </p:pic>
      <p:pic>
        <p:nvPicPr>
          <p:cNvPr id="3" name="Picture 2"/>
          <p:cNvPicPr>
            <a:picLocks noChangeAspect="1"/>
          </p:cNvPicPr>
          <p:nvPr/>
        </p:nvPicPr>
        <p:blipFill>
          <a:blip r:embed="rId5"/>
          <a:stretch>
            <a:fillRect/>
          </a:stretch>
        </p:blipFill>
        <p:spPr>
          <a:xfrm>
            <a:off x="9090516" y="3290827"/>
            <a:ext cx="2466975" cy="1847850"/>
          </a:xfrm>
          <a:prstGeom prst="rect">
            <a:avLst/>
          </a:prstGeom>
        </p:spPr>
      </p:pic>
      <p:pic>
        <p:nvPicPr>
          <p:cNvPr id="4" name="Picture 3"/>
          <p:cNvPicPr>
            <a:picLocks noChangeAspect="1"/>
          </p:cNvPicPr>
          <p:nvPr/>
        </p:nvPicPr>
        <p:blipFill>
          <a:blip r:embed="rId6"/>
          <a:stretch>
            <a:fillRect/>
          </a:stretch>
        </p:blipFill>
        <p:spPr>
          <a:xfrm>
            <a:off x="7805687" y="4860419"/>
            <a:ext cx="3590925" cy="1276350"/>
          </a:xfrm>
          <a:prstGeom prst="rect">
            <a:avLst/>
          </a:prstGeom>
        </p:spPr>
      </p:pic>
    </p:spTree>
    <p:extLst>
      <p:ext uri="{BB962C8B-B14F-4D97-AF65-F5344CB8AC3E}">
        <p14:creationId xmlns:p14="http://schemas.microsoft.com/office/powerpoint/2010/main" val="53126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online platforms do more to stop inappropriate content from being uploaded in the first place?”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Reporting Content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1659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“Should online platforms do more to stop inappropriate content from being uploaded in the first place?”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Reporting Content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975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harmful </a:t>
            </a:r>
            <a:r>
              <a:rPr lang="en-US" sz="4366" smtClean="0"/>
              <a:t>online content for </a:t>
            </a:r>
            <a:r>
              <a:rPr lang="en-US" sz="4366" dirty="0" smtClean="0"/>
              <a:t>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55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732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3320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positive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Reporting inappropriate online</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content</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is inappropriate online content</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How</a:t>
            </a:r>
            <a:r>
              <a:rPr lang="en-US" sz="1940" b="1" dirty="0" smtClean="0">
                <a:solidFill>
                  <a:prstClr val="black"/>
                </a:solidFill>
                <a:latin typeface="Comic Sans MS"/>
              </a:rPr>
              <a:t> to report on different platforms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happens after you report</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Inappropriate content is…</a:t>
            </a:r>
          </a:p>
          <a:p>
            <a:pPr marL="0" indent="0">
              <a:buNone/>
            </a:pPr>
            <a:endParaRPr lang="en-US" sz="4000" dirty="0"/>
          </a:p>
          <a:p>
            <a:pPr marL="0" indent="0">
              <a:buNone/>
            </a:pPr>
            <a:r>
              <a:rPr lang="en-US" sz="4000" dirty="0" smtClean="0"/>
              <a:t>“content that refers to any material that is harmful, offensive or violates platform policies”</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inappropriate content?</a:t>
            </a:r>
            <a:endParaRPr sz="2426" spc="27" dirty="0"/>
          </a:p>
        </p:txBody>
      </p:sp>
      <p:pic>
        <p:nvPicPr>
          <p:cNvPr id="2" name="Picture 1"/>
          <p:cNvPicPr>
            <a:picLocks noChangeAspect="1"/>
          </p:cNvPicPr>
          <p:nvPr/>
        </p:nvPicPr>
        <p:blipFill>
          <a:blip r:embed="rId4"/>
          <a:stretch>
            <a:fillRect/>
          </a:stretch>
        </p:blipFill>
        <p:spPr>
          <a:xfrm>
            <a:off x="7805687" y="1675719"/>
            <a:ext cx="2619375" cy="1743075"/>
          </a:xfrm>
          <a:prstGeom prst="rect">
            <a:avLst/>
          </a:prstGeom>
        </p:spPr>
      </p:pic>
      <p:pic>
        <p:nvPicPr>
          <p:cNvPr id="3" name="Picture 2"/>
          <p:cNvPicPr>
            <a:picLocks noChangeAspect="1"/>
          </p:cNvPicPr>
          <p:nvPr/>
        </p:nvPicPr>
        <p:blipFill>
          <a:blip r:embed="rId5"/>
          <a:stretch>
            <a:fillRect/>
          </a:stretch>
        </p:blipFill>
        <p:spPr>
          <a:xfrm>
            <a:off x="9090516" y="3290827"/>
            <a:ext cx="2466975" cy="1847850"/>
          </a:xfrm>
          <a:prstGeom prst="rect">
            <a:avLst/>
          </a:prstGeom>
        </p:spPr>
      </p:pic>
      <p:pic>
        <p:nvPicPr>
          <p:cNvPr id="4" name="Picture 3"/>
          <p:cNvPicPr>
            <a:picLocks noChangeAspect="1"/>
          </p:cNvPicPr>
          <p:nvPr/>
        </p:nvPicPr>
        <p:blipFill>
          <a:blip r:embed="rId6"/>
          <a:stretch>
            <a:fillRect/>
          </a:stretch>
        </p:blipFill>
        <p:spPr>
          <a:xfrm>
            <a:off x="7805687" y="4860419"/>
            <a:ext cx="3590925" cy="1276350"/>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Harmful online content can impact a person’s mental health as it can be very distressing. It can also have other negative consequences that can lead to other physical and mental wellbeing dangers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29673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a:t>
            </a:r>
            <a:r>
              <a:rPr lang="en-US" sz="3200" kern="0" dirty="0" smtClean="0">
                <a:solidFill>
                  <a:srgbClr val="323232"/>
                </a:solidFill>
                <a:latin typeface="Calibri" panose="020F0502020204030204"/>
              </a:rPr>
              <a:t>There are age restrictions on what content can be seen by children. This is to protect children for seeing content they do not yet understand or be easily influenced by</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262887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a:t>
            </a:r>
            <a:r>
              <a:rPr lang="en-US" sz="3200" b="1" dirty="0" smtClean="0">
                <a:solidFill>
                  <a:srgbClr val="323232"/>
                </a:solidFill>
                <a:latin typeface="Calibri" panose="020F0502020204030204"/>
              </a:rPr>
              <a:t>17 </a:t>
            </a:r>
            <a:r>
              <a:rPr lang="en-US" sz="3200" dirty="0">
                <a:solidFill>
                  <a:srgbClr val="323232"/>
                </a:solidFill>
                <a:latin typeface="Calibri" panose="020F0502020204030204"/>
              </a:rPr>
              <a:t>of the UN Rights of a Child </a:t>
            </a:r>
            <a:r>
              <a:rPr lang="en-US" sz="3200" dirty="0" smtClean="0">
                <a:solidFill>
                  <a:srgbClr val="323232"/>
                </a:solidFill>
                <a:latin typeface="Calibri" panose="020F0502020204030204"/>
              </a:rPr>
              <a:t>states </a:t>
            </a:r>
            <a:r>
              <a:rPr lang="en-US" sz="3200" dirty="0">
                <a:solidFill>
                  <a:srgbClr val="323232"/>
                </a:solidFill>
                <a:latin typeface="Calibri" panose="020F0502020204030204"/>
              </a:rPr>
              <a:t>that </a:t>
            </a:r>
            <a:r>
              <a:rPr lang="en-US" sz="3200" dirty="0" smtClean="0">
                <a:solidFill>
                  <a:srgbClr val="323232"/>
                </a:solidFill>
                <a:latin typeface="Calibri" panose="020F0502020204030204"/>
              </a:rPr>
              <a:t>children have the right to get information from the internet. It also states that this information should not be harmful and it is up to adults to enforce this. This is why there are parental controls over what can be accessed online</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70576" y="3611042"/>
            <a:ext cx="2251209" cy="2994533"/>
          </a:xfrm>
          <a:prstGeom prst="rect">
            <a:avLst/>
          </a:prstGeom>
        </p:spPr>
      </p:pic>
    </p:spTree>
    <p:extLst>
      <p:ext uri="{BB962C8B-B14F-4D97-AF65-F5344CB8AC3E}">
        <p14:creationId xmlns:p14="http://schemas.microsoft.com/office/powerpoint/2010/main" val="145289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Unfortunately content online can be harmful against people who identify with one or more of these characteristics. This content is illegal and should not be viewed by children</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32737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937</Words>
  <Application>Microsoft Office PowerPoint</Application>
  <PresentationFormat>Widescreen</PresentationFormat>
  <Paragraphs>150</Paragraphs>
  <Slides>17</Slides>
  <Notes>5</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1_Office Theme</vt:lpstr>
      <vt:lpstr>PowerPoint Presentation</vt:lpstr>
      <vt:lpstr>PowerPoint Presentation</vt:lpstr>
      <vt:lpstr>PowerPoint Presentation</vt:lpstr>
      <vt:lpstr>PowerPoint Presentation</vt:lpstr>
      <vt:lpstr>What is inappropriate content?</vt:lpstr>
      <vt:lpstr>Why are we learning about this?</vt:lpstr>
      <vt:lpstr>Why are we learning about this?</vt:lpstr>
      <vt:lpstr>Why are we learning about this?</vt:lpstr>
      <vt:lpstr>Why are we learning about this?</vt:lpstr>
      <vt:lpstr>What is inappropriate content?</vt:lpstr>
      <vt:lpstr>How to report on Instagram</vt:lpstr>
      <vt:lpstr>How to report on Snapchat</vt:lpstr>
      <vt:lpstr>How to report on PlayStation Network</vt:lpstr>
      <vt:lpstr>What happens after you report?</vt:lpstr>
      <vt:lpstr>Reporting Content</vt:lpstr>
      <vt:lpstr>Reporting Content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111</cp:revision>
  <cp:lastPrinted>2025-01-14T08:06:27Z</cp:lastPrinted>
  <dcterms:created xsi:type="dcterms:W3CDTF">2024-08-15T13:31:51Z</dcterms:created>
  <dcterms:modified xsi:type="dcterms:W3CDTF">2025-04-14T12:04:53Z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