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20" r:id="rId3"/>
  </p:sldMasterIdLst>
  <p:notesMasterIdLst>
    <p:notesMasterId r:id="rId27"/>
  </p:notesMasterIdLst>
  <p:sldIdLst>
    <p:sldId id="318" r:id="rId4"/>
    <p:sldId id="508" r:id="rId5"/>
    <p:sldId id="509" r:id="rId6"/>
    <p:sldId id="519" r:id="rId7"/>
    <p:sldId id="520" r:id="rId8"/>
    <p:sldId id="335" r:id="rId9"/>
    <p:sldId id="321" r:id="rId10"/>
    <p:sldId id="510" r:id="rId11"/>
    <p:sldId id="498" r:id="rId12"/>
    <p:sldId id="499" r:id="rId13"/>
    <p:sldId id="500" r:id="rId14"/>
    <p:sldId id="501" r:id="rId15"/>
    <p:sldId id="511" r:id="rId16"/>
    <p:sldId id="512" r:id="rId17"/>
    <p:sldId id="513" r:id="rId18"/>
    <p:sldId id="514" r:id="rId19"/>
    <p:sldId id="515" r:id="rId20"/>
    <p:sldId id="516" r:id="rId21"/>
    <p:sldId id="496" r:id="rId22"/>
    <p:sldId id="497" r:id="rId23"/>
    <p:sldId id="517" r:id="rId24"/>
    <p:sldId id="518" r:id="rId25"/>
    <p:sldId id="502"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qHVwATrV08pKDlCcKiIag==" hashData="F3nYhfxsUKUB6pTz5s3MtgXZMwMHDvNHE8F5CvbP1Hn6Inhudc2PB98b+t59L2ybNUhM1TUdvJEXwZw/E8jGh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184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 tutors</a:t>
            </a:r>
            <a:r>
              <a:rPr lang="en-GB" baseline="0" dirty="0" smtClean="0"/>
              <a:t> please keep all collected food items with you in your rooms until Friday 7</a:t>
            </a:r>
            <a:r>
              <a:rPr lang="en-GB" baseline="30000" dirty="0" smtClean="0"/>
              <a:t>th</a:t>
            </a:r>
            <a:r>
              <a:rPr lang="en-GB" baseline="0" dirty="0" smtClean="0"/>
              <a:t> when our Pupil Leaders will come and take these all from you during form/period 1.</a:t>
            </a:r>
          </a:p>
          <a:p>
            <a:r>
              <a:rPr lang="en-GB" baseline="0" dirty="0" smtClean="0"/>
              <a:t>And if you could make sure the secure tracker is being filled also if students bring donations in under Charity contribution. </a:t>
            </a:r>
            <a:endParaRPr lang="en-GB" dirty="0"/>
          </a:p>
        </p:txBody>
      </p:sp>
      <p:sp>
        <p:nvSpPr>
          <p:cNvPr id="4" name="Slide Number Placeholder 3"/>
          <p:cNvSpPr>
            <a:spLocks noGrp="1"/>
          </p:cNvSpPr>
          <p:nvPr>
            <p:ph type="sldNum" sz="quarter" idx="10"/>
          </p:nvPr>
        </p:nvSpPr>
        <p:spPr/>
        <p:txBody>
          <a:bodyPr/>
          <a:lstStyle/>
          <a:p>
            <a:fld id="{4365BBF9-9241-4845-9C73-F005F2D21A53}" type="slidenum">
              <a:rPr lang="en-GB" smtClean="0"/>
              <a:t>4</a:t>
            </a:fld>
            <a:endParaRPr lang="en-GB"/>
          </a:p>
        </p:txBody>
      </p:sp>
    </p:spTree>
    <p:extLst>
      <p:ext uri="{BB962C8B-B14F-4D97-AF65-F5344CB8AC3E}">
        <p14:creationId xmlns:p14="http://schemas.microsoft.com/office/powerpoint/2010/main" val="115660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 tutors</a:t>
            </a:r>
            <a:r>
              <a:rPr lang="en-GB" baseline="0" dirty="0" smtClean="0"/>
              <a:t> please keep all collected food items with you in your rooms until Friday 7</a:t>
            </a:r>
            <a:r>
              <a:rPr lang="en-GB" baseline="30000" dirty="0" smtClean="0"/>
              <a:t>th</a:t>
            </a:r>
            <a:r>
              <a:rPr lang="en-GB" baseline="0" dirty="0" smtClean="0"/>
              <a:t> when our Pupil Leaders will come and take these all from you during form/period 1.</a:t>
            </a:r>
          </a:p>
          <a:p>
            <a:r>
              <a:rPr lang="en-GB" baseline="0" dirty="0" smtClean="0"/>
              <a:t>And if you could make sure the secure tracker is being filled also if students bring donations in under Charity contribution. </a:t>
            </a:r>
            <a:endParaRPr lang="en-GB" dirty="0"/>
          </a:p>
        </p:txBody>
      </p:sp>
      <p:sp>
        <p:nvSpPr>
          <p:cNvPr id="4" name="Slide Number Placeholder 3"/>
          <p:cNvSpPr>
            <a:spLocks noGrp="1"/>
          </p:cNvSpPr>
          <p:nvPr>
            <p:ph type="sldNum" sz="quarter" idx="10"/>
          </p:nvPr>
        </p:nvSpPr>
        <p:spPr/>
        <p:txBody>
          <a:bodyPr/>
          <a:lstStyle/>
          <a:p>
            <a:fld id="{4365BBF9-9241-4845-9C73-F005F2D21A53}" type="slidenum">
              <a:rPr lang="en-GB" smtClean="0"/>
              <a:t>5</a:t>
            </a:fld>
            <a:endParaRPr lang="en-GB"/>
          </a:p>
        </p:txBody>
      </p:sp>
    </p:spTree>
    <p:extLst>
      <p:ext uri="{BB962C8B-B14F-4D97-AF65-F5344CB8AC3E}">
        <p14:creationId xmlns:p14="http://schemas.microsoft.com/office/powerpoint/2010/main" val="607595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76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https://www.youtube.com/watch?v=seEQUACd9Jg</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18</a:t>
            </a:fld>
            <a:endParaRPr lang="en-GB"/>
          </a:p>
        </p:txBody>
      </p:sp>
    </p:spTree>
    <p:extLst>
      <p:ext uri="{BB962C8B-B14F-4D97-AF65-F5344CB8AC3E}">
        <p14:creationId xmlns:p14="http://schemas.microsoft.com/office/powerpoint/2010/main" val="393575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15045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15">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15">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69839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085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309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273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595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96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053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199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248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81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063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48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719"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916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ideo" Target="https://www.youtube.com/embed/seEQUACd9Jg?si=6QawR0E_cfiroR9n" TargetMode="Externa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6.xml"/><Relationship Id="rId7" Type="http://schemas.openxmlformats.org/officeDocument/2006/relationships/image" Target="../media/image1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a:bodyPr>
          <a:lstStyle/>
          <a:p>
            <a:pPr algn="ctr">
              <a:lnSpc>
                <a:spcPct val="100000"/>
              </a:lnSpc>
            </a:pPr>
            <a:r>
              <a:rPr lang="en-US" b="1" u="sng" dirty="0" smtClean="0"/>
              <a:t>Thought of the Day</a:t>
            </a:r>
            <a:endParaRPr lang="en-GB" b="1" u="sng" dirty="0" smtClean="0"/>
          </a:p>
          <a:p>
            <a:pPr algn="ctr">
              <a:lnSpc>
                <a:spcPct val="100000"/>
              </a:lnSpc>
            </a:pPr>
            <a:r>
              <a:rPr lang="en-GB" dirty="0" smtClean="0"/>
              <a:t>“</a:t>
            </a:r>
            <a:r>
              <a:rPr lang="en-US" dirty="0"/>
              <a:t>It's essential that we all take some responsibility in reporting bad content when we see it – even if we're just quickly scrolling through our social media feeds</a:t>
            </a:r>
            <a:r>
              <a:rPr lang="en-US" dirty="0" smtClean="0"/>
              <a:t>.”</a:t>
            </a:r>
            <a:endParaRPr lang="en-GB" dirty="0" smtClean="0"/>
          </a:p>
        </p:txBody>
      </p:sp>
    </p:spTree>
    <p:extLst>
      <p:ext uri="{BB962C8B-B14F-4D97-AF65-F5344CB8AC3E}">
        <p14:creationId xmlns:p14="http://schemas.microsoft.com/office/powerpoint/2010/main" val="315041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3200" b="1" kern="0" dirty="0">
                <a:solidFill>
                  <a:srgbClr val="323232"/>
                </a:solidFill>
                <a:latin typeface="Calibri" panose="020F0502020204030204"/>
              </a:rPr>
              <a:t>Rule of Law</a:t>
            </a:r>
            <a:r>
              <a:rPr lang="en-US" sz="3200" kern="0" dirty="0">
                <a:solidFill>
                  <a:srgbClr val="323232"/>
                </a:solidFill>
                <a:latin typeface="Calibri" panose="020F0502020204030204"/>
              </a:rPr>
              <a:t> is a British Value that means everyone is expected to follow the laws. </a:t>
            </a:r>
            <a:r>
              <a:rPr lang="en-US" sz="3200" kern="0" dirty="0" smtClean="0">
                <a:solidFill>
                  <a:srgbClr val="323232"/>
                </a:solidFill>
                <a:latin typeface="Calibri" panose="020F0502020204030204"/>
              </a:rPr>
              <a:t>These laws also apply online. Harassment is illegal offline, this means it is also illegal online</a:t>
            </a:r>
            <a:endParaRPr lang="en-US" sz="3200" kern="0" dirty="0">
              <a:solidFill>
                <a:srgbClr val="323232"/>
              </a:solidFill>
              <a:latin typeface="Calibri" panose="020F0502020204030204"/>
            </a:endParaRPr>
          </a:p>
        </p:txBody>
      </p:sp>
    </p:spTree>
    <p:extLst>
      <p:ext uri="{BB962C8B-B14F-4D97-AF65-F5344CB8AC3E}">
        <p14:creationId xmlns:p14="http://schemas.microsoft.com/office/powerpoint/2010/main" val="262887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a:solidFill>
                  <a:srgbClr val="323232"/>
                </a:solidFill>
                <a:latin typeface="Calibri" panose="020F0502020204030204"/>
              </a:rPr>
              <a:t>Article </a:t>
            </a:r>
            <a:r>
              <a:rPr lang="en-US" sz="3200" b="1" dirty="0" smtClean="0">
                <a:solidFill>
                  <a:srgbClr val="323232"/>
                </a:solidFill>
                <a:latin typeface="Calibri" panose="020F0502020204030204"/>
              </a:rPr>
              <a:t>2</a:t>
            </a:r>
            <a:r>
              <a:rPr lang="en-US" sz="3200" dirty="0" smtClean="0">
                <a:solidFill>
                  <a:srgbClr val="323232"/>
                </a:solidFill>
                <a:latin typeface="Calibri" panose="020F0502020204030204"/>
              </a:rPr>
              <a:t> states that no child should be treated unfairly for any reason. Online harassment can stem from discrimination. This means that not only is the law being broken, it is also affecting a person’s rights.</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785759" y="3611042"/>
            <a:ext cx="2279103" cy="3046004"/>
          </a:xfrm>
          <a:prstGeom prst="rect">
            <a:avLst/>
          </a:prstGeom>
        </p:spPr>
      </p:pic>
    </p:spTree>
    <p:extLst>
      <p:ext uri="{BB962C8B-B14F-4D97-AF65-F5344CB8AC3E}">
        <p14:creationId xmlns:p14="http://schemas.microsoft.com/office/powerpoint/2010/main" val="145289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kern="0" dirty="0" smtClean="0">
                <a:solidFill>
                  <a:srgbClr val="323232"/>
                </a:solidFill>
                <a:latin typeface="Calibri" panose="020F0502020204030204"/>
              </a:rPr>
              <a:t>The Equality Act (2010) sets out 9 Protected Characteristics. No one should be treated online due to identifying with one or more of these characteristics</a:t>
            </a:r>
            <a:endParaRPr kumimoji="0" lang="en-US" sz="2800"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332737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a:bodyPr>
          <a:lstStyle/>
          <a:p>
            <a:pPr marL="0" indent="0">
              <a:buNone/>
            </a:pPr>
            <a:r>
              <a:rPr lang="en-US" sz="4000" dirty="0" smtClean="0"/>
              <a:t>Types of online harassment include:</a:t>
            </a:r>
          </a:p>
          <a:p>
            <a:pPr marL="0" indent="0">
              <a:buNone/>
            </a:pPr>
            <a:endParaRPr lang="en-US" sz="4000" dirty="0"/>
          </a:p>
          <a:p>
            <a:pPr marL="0" indent="0">
              <a:buNone/>
            </a:pPr>
            <a:r>
              <a:rPr lang="en-US" sz="4000" b="1" dirty="0" smtClean="0"/>
              <a:t>1. Cyberbullying </a:t>
            </a:r>
            <a:r>
              <a:rPr lang="en-US" sz="4000" dirty="0" smtClean="0"/>
              <a:t>– sending repeated harm messages, name calling and spreading </a:t>
            </a:r>
            <a:r>
              <a:rPr lang="en-US" sz="4000" dirty="0" err="1" smtClean="0"/>
              <a:t>rumours</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online harassment?</a:t>
            </a:r>
            <a:endParaRPr sz="2426" spc="27" dirty="0"/>
          </a:p>
        </p:txBody>
      </p:sp>
      <p:pic>
        <p:nvPicPr>
          <p:cNvPr id="9" name="Picture 8"/>
          <p:cNvPicPr>
            <a:picLocks noChangeAspect="1"/>
          </p:cNvPicPr>
          <p:nvPr/>
        </p:nvPicPr>
        <p:blipFill>
          <a:blip r:embed="rId4"/>
          <a:stretch>
            <a:fillRect/>
          </a:stretch>
        </p:blipFill>
        <p:spPr>
          <a:xfrm>
            <a:off x="9020124" y="2960585"/>
            <a:ext cx="2619375" cy="1743075"/>
          </a:xfrm>
          <a:prstGeom prst="rect">
            <a:avLst/>
          </a:prstGeom>
        </p:spPr>
      </p:pic>
      <p:pic>
        <p:nvPicPr>
          <p:cNvPr id="5" name="Picture 4"/>
          <p:cNvPicPr>
            <a:picLocks noChangeAspect="1"/>
          </p:cNvPicPr>
          <p:nvPr/>
        </p:nvPicPr>
        <p:blipFill>
          <a:blip r:embed="rId5"/>
          <a:stretch>
            <a:fillRect/>
          </a:stretch>
        </p:blipFill>
        <p:spPr>
          <a:xfrm>
            <a:off x="7805687" y="1261997"/>
            <a:ext cx="2428875" cy="1885950"/>
          </a:xfrm>
          <a:prstGeom prst="rect">
            <a:avLst/>
          </a:prstGeom>
        </p:spPr>
      </p:pic>
      <p:pic>
        <p:nvPicPr>
          <p:cNvPr id="11" name="Picture 10"/>
          <p:cNvPicPr>
            <a:picLocks noChangeAspect="1"/>
          </p:cNvPicPr>
          <p:nvPr/>
        </p:nvPicPr>
        <p:blipFill>
          <a:blip r:embed="rId6"/>
          <a:stretch>
            <a:fillRect/>
          </a:stretch>
        </p:blipFill>
        <p:spPr>
          <a:xfrm>
            <a:off x="7805687" y="4571232"/>
            <a:ext cx="2809875" cy="1628775"/>
          </a:xfrm>
          <a:prstGeom prst="rect">
            <a:avLst/>
          </a:prstGeom>
        </p:spPr>
      </p:pic>
    </p:spTree>
    <p:extLst>
      <p:ext uri="{BB962C8B-B14F-4D97-AF65-F5344CB8AC3E}">
        <p14:creationId xmlns:p14="http://schemas.microsoft.com/office/powerpoint/2010/main" val="138396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a:bodyPr>
          <a:lstStyle/>
          <a:p>
            <a:pPr marL="0" indent="0">
              <a:buNone/>
            </a:pPr>
            <a:r>
              <a:rPr lang="en-US" sz="4000" dirty="0" smtClean="0"/>
              <a:t>Types of online harassment include:</a:t>
            </a:r>
          </a:p>
          <a:p>
            <a:pPr marL="0" indent="0">
              <a:buNone/>
            </a:pPr>
            <a:endParaRPr lang="en-US" sz="4000" dirty="0"/>
          </a:p>
          <a:p>
            <a:pPr marL="0" indent="0">
              <a:buNone/>
            </a:pPr>
            <a:r>
              <a:rPr lang="en-US" sz="4000" b="1" dirty="0" smtClean="0"/>
              <a:t>2. </a:t>
            </a:r>
            <a:r>
              <a:rPr lang="en-US" sz="4000" b="1" dirty="0" err="1" smtClean="0"/>
              <a:t>Doxxing</a:t>
            </a:r>
            <a:r>
              <a:rPr lang="en-US" sz="4000" b="1" dirty="0" smtClean="0"/>
              <a:t> </a:t>
            </a:r>
            <a:r>
              <a:rPr lang="en-US" sz="4000" dirty="0" smtClean="0"/>
              <a:t>– publishing someone’s private or identifying information without their consent</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online harassment?</a:t>
            </a:r>
            <a:endParaRPr sz="2426" spc="27" dirty="0"/>
          </a:p>
        </p:txBody>
      </p:sp>
      <p:pic>
        <p:nvPicPr>
          <p:cNvPr id="9" name="Picture 8"/>
          <p:cNvPicPr>
            <a:picLocks noChangeAspect="1"/>
          </p:cNvPicPr>
          <p:nvPr/>
        </p:nvPicPr>
        <p:blipFill>
          <a:blip r:embed="rId4"/>
          <a:stretch>
            <a:fillRect/>
          </a:stretch>
        </p:blipFill>
        <p:spPr>
          <a:xfrm>
            <a:off x="9020124" y="2960585"/>
            <a:ext cx="2619375" cy="1743075"/>
          </a:xfrm>
          <a:prstGeom prst="rect">
            <a:avLst/>
          </a:prstGeom>
        </p:spPr>
      </p:pic>
      <p:pic>
        <p:nvPicPr>
          <p:cNvPr id="5" name="Picture 4"/>
          <p:cNvPicPr>
            <a:picLocks noChangeAspect="1"/>
          </p:cNvPicPr>
          <p:nvPr/>
        </p:nvPicPr>
        <p:blipFill>
          <a:blip r:embed="rId5"/>
          <a:stretch>
            <a:fillRect/>
          </a:stretch>
        </p:blipFill>
        <p:spPr>
          <a:xfrm>
            <a:off x="7805687" y="1261997"/>
            <a:ext cx="2428875" cy="1885950"/>
          </a:xfrm>
          <a:prstGeom prst="rect">
            <a:avLst/>
          </a:prstGeom>
        </p:spPr>
      </p:pic>
      <p:pic>
        <p:nvPicPr>
          <p:cNvPr id="11" name="Picture 10"/>
          <p:cNvPicPr>
            <a:picLocks noChangeAspect="1"/>
          </p:cNvPicPr>
          <p:nvPr/>
        </p:nvPicPr>
        <p:blipFill>
          <a:blip r:embed="rId6"/>
          <a:stretch>
            <a:fillRect/>
          </a:stretch>
        </p:blipFill>
        <p:spPr>
          <a:xfrm>
            <a:off x="7805687" y="4571232"/>
            <a:ext cx="2809875" cy="1628775"/>
          </a:xfrm>
          <a:prstGeom prst="rect">
            <a:avLst/>
          </a:prstGeom>
        </p:spPr>
      </p:pic>
    </p:spTree>
    <p:extLst>
      <p:ext uri="{BB962C8B-B14F-4D97-AF65-F5344CB8AC3E}">
        <p14:creationId xmlns:p14="http://schemas.microsoft.com/office/powerpoint/2010/main" val="1249534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a:bodyPr>
          <a:lstStyle/>
          <a:p>
            <a:pPr marL="0" indent="0">
              <a:buNone/>
            </a:pPr>
            <a:r>
              <a:rPr lang="en-US" sz="4000" dirty="0" smtClean="0"/>
              <a:t>Types of online harassment include:</a:t>
            </a:r>
          </a:p>
          <a:p>
            <a:pPr marL="0" indent="0">
              <a:buNone/>
            </a:pPr>
            <a:endParaRPr lang="en-US" sz="4000" dirty="0"/>
          </a:p>
          <a:p>
            <a:pPr marL="0" indent="0">
              <a:buNone/>
            </a:pPr>
            <a:r>
              <a:rPr lang="en-US" sz="4000" b="1" dirty="0" smtClean="0"/>
              <a:t>3. Impersonation </a:t>
            </a:r>
            <a:r>
              <a:rPr lang="en-US" sz="4000" dirty="0" smtClean="0"/>
              <a:t>– pretending to be someone else online to harm their reputation or manipulate others</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online harassment?</a:t>
            </a:r>
            <a:endParaRPr sz="2426" spc="27" dirty="0"/>
          </a:p>
        </p:txBody>
      </p:sp>
      <p:pic>
        <p:nvPicPr>
          <p:cNvPr id="9" name="Picture 8"/>
          <p:cNvPicPr>
            <a:picLocks noChangeAspect="1"/>
          </p:cNvPicPr>
          <p:nvPr/>
        </p:nvPicPr>
        <p:blipFill>
          <a:blip r:embed="rId4"/>
          <a:stretch>
            <a:fillRect/>
          </a:stretch>
        </p:blipFill>
        <p:spPr>
          <a:xfrm>
            <a:off x="9020124" y="2960585"/>
            <a:ext cx="2619375" cy="1743075"/>
          </a:xfrm>
          <a:prstGeom prst="rect">
            <a:avLst/>
          </a:prstGeom>
        </p:spPr>
      </p:pic>
      <p:pic>
        <p:nvPicPr>
          <p:cNvPr id="5" name="Picture 4"/>
          <p:cNvPicPr>
            <a:picLocks noChangeAspect="1"/>
          </p:cNvPicPr>
          <p:nvPr/>
        </p:nvPicPr>
        <p:blipFill>
          <a:blip r:embed="rId5"/>
          <a:stretch>
            <a:fillRect/>
          </a:stretch>
        </p:blipFill>
        <p:spPr>
          <a:xfrm>
            <a:off x="7805687" y="1261997"/>
            <a:ext cx="2428875" cy="1885950"/>
          </a:xfrm>
          <a:prstGeom prst="rect">
            <a:avLst/>
          </a:prstGeom>
        </p:spPr>
      </p:pic>
      <p:pic>
        <p:nvPicPr>
          <p:cNvPr id="11" name="Picture 10"/>
          <p:cNvPicPr>
            <a:picLocks noChangeAspect="1"/>
          </p:cNvPicPr>
          <p:nvPr/>
        </p:nvPicPr>
        <p:blipFill>
          <a:blip r:embed="rId6"/>
          <a:stretch>
            <a:fillRect/>
          </a:stretch>
        </p:blipFill>
        <p:spPr>
          <a:xfrm>
            <a:off x="7805687" y="4571232"/>
            <a:ext cx="2809875" cy="1628775"/>
          </a:xfrm>
          <a:prstGeom prst="rect">
            <a:avLst/>
          </a:prstGeom>
        </p:spPr>
      </p:pic>
    </p:spTree>
    <p:extLst>
      <p:ext uri="{BB962C8B-B14F-4D97-AF65-F5344CB8AC3E}">
        <p14:creationId xmlns:p14="http://schemas.microsoft.com/office/powerpoint/2010/main" val="152837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a:bodyPr>
          <a:lstStyle/>
          <a:p>
            <a:pPr marL="0" indent="0">
              <a:buNone/>
            </a:pPr>
            <a:r>
              <a:rPr lang="en-US" sz="4000" dirty="0" smtClean="0"/>
              <a:t>Types of online harassment include:</a:t>
            </a:r>
          </a:p>
          <a:p>
            <a:pPr marL="0" indent="0">
              <a:buNone/>
            </a:pPr>
            <a:endParaRPr lang="en-US" sz="4000" dirty="0"/>
          </a:p>
          <a:p>
            <a:pPr marL="0" indent="0">
              <a:buNone/>
            </a:pPr>
            <a:r>
              <a:rPr lang="en-US" sz="4000" b="1" dirty="0" smtClean="0"/>
              <a:t>4. Stalking </a:t>
            </a:r>
            <a:r>
              <a:rPr lang="en-US" sz="4000" dirty="0" smtClean="0"/>
              <a:t> - repeatedly sending unwanted messages, tracking a person’s location or excessive checking of their online activity</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online harassment?</a:t>
            </a:r>
            <a:endParaRPr sz="2426" spc="27" dirty="0"/>
          </a:p>
        </p:txBody>
      </p:sp>
      <p:pic>
        <p:nvPicPr>
          <p:cNvPr id="9" name="Picture 8"/>
          <p:cNvPicPr>
            <a:picLocks noChangeAspect="1"/>
          </p:cNvPicPr>
          <p:nvPr/>
        </p:nvPicPr>
        <p:blipFill>
          <a:blip r:embed="rId4"/>
          <a:stretch>
            <a:fillRect/>
          </a:stretch>
        </p:blipFill>
        <p:spPr>
          <a:xfrm>
            <a:off x="9020124" y="2960585"/>
            <a:ext cx="2619375" cy="1743075"/>
          </a:xfrm>
          <a:prstGeom prst="rect">
            <a:avLst/>
          </a:prstGeom>
        </p:spPr>
      </p:pic>
      <p:pic>
        <p:nvPicPr>
          <p:cNvPr id="5" name="Picture 4"/>
          <p:cNvPicPr>
            <a:picLocks noChangeAspect="1"/>
          </p:cNvPicPr>
          <p:nvPr/>
        </p:nvPicPr>
        <p:blipFill>
          <a:blip r:embed="rId5"/>
          <a:stretch>
            <a:fillRect/>
          </a:stretch>
        </p:blipFill>
        <p:spPr>
          <a:xfrm>
            <a:off x="7805687" y="1261997"/>
            <a:ext cx="2428875" cy="1885950"/>
          </a:xfrm>
          <a:prstGeom prst="rect">
            <a:avLst/>
          </a:prstGeom>
        </p:spPr>
      </p:pic>
      <p:pic>
        <p:nvPicPr>
          <p:cNvPr id="11" name="Picture 10"/>
          <p:cNvPicPr>
            <a:picLocks noChangeAspect="1"/>
          </p:cNvPicPr>
          <p:nvPr/>
        </p:nvPicPr>
        <p:blipFill>
          <a:blip r:embed="rId6"/>
          <a:stretch>
            <a:fillRect/>
          </a:stretch>
        </p:blipFill>
        <p:spPr>
          <a:xfrm>
            <a:off x="7805687" y="4571232"/>
            <a:ext cx="2809875" cy="1628775"/>
          </a:xfrm>
          <a:prstGeom prst="rect">
            <a:avLst/>
          </a:prstGeom>
        </p:spPr>
      </p:pic>
    </p:spTree>
    <p:extLst>
      <p:ext uri="{BB962C8B-B14F-4D97-AF65-F5344CB8AC3E}">
        <p14:creationId xmlns:p14="http://schemas.microsoft.com/office/powerpoint/2010/main" val="1052248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a:bodyPr>
          <a:lstStyle/>
          <a:p>
            <a:pPr marL="0" indent="0">
              <a:buNone/>
            </a:pPr>
            <a:r>
              <a:rPr lang="en-US" sz="4000" dirty="0" smtClean="0"/>
              <a:t>Types of online harassment include:</a:t>
            </a:r>
          </a:p>
          <a:p>
            <a:pPr marL="0" indent="0">
              <a:buNone/>
            </a:pPr>
            <a:endParaRPr lang="en-US" sz="4000" dirty="0"/>
          </a:p>
          <a:p>
            <a:pPr marL="0" indent="0">
              <a:buNone/>
            </a:pPr>
            <a:r>
              <a:rPr lang="en-US" sz="4000" b="1" dirty="0" smtClean="0"/>
              <a:t>5. Threats </a:t>
            </a:r>
            <a:r>
              <a:rPr lang="en-US" sz="4000" dirty="0" smtClean="0"/>
              <a:t> - sending violent threats, pressuring someone to send inappropriate content or using personal content against them.</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online harassment?</a:t>
            </a:r>
            <a:endParaRPr sz="2426" spc="27" dirty="0"/>
          </a:p>
        </p:txBody>
      </p:sp>
      <p:pic>
        <p:nvPicPr>
          <p:cNvPr id="9" name="Picture 8"/>
          <p:cNvPicPr>
            <a:picLocks noChangeAspect="1"/>
          </p:cNvPicPr>
          <p:nvPr/>
        </p:nvPicPr>
        <p:blipFill>
          <a:blip r:embed="rId4"/>
          <a:stretch>
            <a:fillRect/>
          </a:stretch>
        </p:blipFill>
        <p:spPr>
          <a:xfrm>
            <a:off x="9020124" y="2960585"/>
            <a:ext cx="2619375" cy="1743075"/>
          </a:xfrm>
          <a:prstGeom prst="rect">
            <a:avLst/>
          </a:prstGeom>
        </p:spPr>
      </p:pic>
      <p:pic>
        <p:nvPicPr>
          <p:cNvPr id="5" name="Picture 4"/>
          <p:cNvPicPr>
            <a:picLocks noChangeAspect="1"/>
          </p:cNvPicPr>
          <p:nvPr/>
        </p:nvPicPr>
        <p:blipFill>
          <a:blip r:embed="rId5"/>
          <a:stretch>
            <a:fillRect/>
          </a:stretch>
        </p:blipFill>
        <p:spPr>
          <a:xfrm>
            <a:off x="7805687" y="1261997"/>
            <a:ext cx="2428875" cy="1885950"/>
          </a:xfrm>
          <a:prstGeom prst="rect">
            <a:avLst/>
          </a:prstGeom>
        </p:spPr>
      </p:pic>
      <p:pic>
        <p:nvPicPr>
          <p:cNvPr id="11" name="Picture 10"/>
          <p:cNvPicPr>
            <a:picLocks noChangeAspect="1"/>
          </p:cNvPicPr>
          <p:nvPr/>
        </p:nvPicPr>
        <p:blipFill>
          <a:blip r:embed="rId6"/>
          <a:stretch>
            <a:fillRect/>
          </a:stretch>
        </p:blipFill>
        <p:spPr>
          <a:xfrm>
            <a:off x="7805687" y="4571232"/>
            <a:ext cx="2809875" cy="1628775"/>
          </a:xfrm>
          <a:prstGeom prst="rect">
            <a:avLst/>
          </a:prstGeom>
        </p:spPr>
      </p:pic>
    </p:spTree>
    <p:extLst>
      <p:ext uri="{BB962C8B-B14F-4D97-AF65-F5344CB8AC3E}">
        <p14:creationId xmlns:p14="http://schemas.microsoft.com/office/powerpoint/2010/main" val="335973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online harassment?</a:t>
            </a:r>
            <a:endParaRPr sz="2426" spc="27" dirty="0"/>
          </a:p>
        </p:txBody>
      </p:sp>
      <p:pic>
        <p:nvPicPr>
          <p:cNvPr id="3" name="seEQUACd9Jg"/>
          <p:cNvPicPr>
            <a:picLocks noRot="1" noChangeAspect="1"/>
          </p:cNvPicPr>
          <p:nvPr>
            <a:videoFile r:link="rId1"/>
          </p:nvPr>
        </p:nvPicPr>
        <p:blipFill>
          <a:blip r:embed="rId6"/>
          <a:stretch>
            <a:fillRect/>
          </a:stretch>
        </p:blipFill>
        <p:spPr>
          <a:xfrm>
            <a:off x="1197979" y="1211027"/>
            <a:ext cx="9660521" cy="5434043"/>
          </a:xfrm>
          <a:prstGeom prst="rect">
            <a:avLst/>
          </a:prstGeom>
        </p:spPr>
      </p:pic>
    </p:spTree>
    <p:extLst>
      <p:ext uri="{BB962C8B-B14F-4D97-AF65-F5344CB8AC3E}">
        <p14:creationId xmlns:p14="http://schemas.microsoft.com/office/powerpoint/2010/main" val="163013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impact can online harassment have on people?”</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Impact of online harassment</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21659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70638" y="332959"/>
            <a:ext cx="10602573"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2911" dirty="0">
                <a:solidFill>
                  <a:srgbClr val="FF0000"/>
                </a:solidFill>
              </a:rPr>
              <a:t>Homework has been set for this week.</a:t>
            </a:r>
          </a:p>
          <a:p>
            <a:r>
              <a:rPr lang="en-GB" sz="2911" dirty="0">
                <a:solidFill>
                  <a:srgbClr val="FF0000"/>
                </a:solidFill>
              </a:rPr>
              <a:t>Remember to log in and complete your set tasks. </a:t>
            </a:r>
          </a:p>
        </p:txBody>
      </p:sp>
      <p:pic>
        <p:nvPicPr>
          <p:cNvPr id="8" name="Picture 7"/>
          <p:cNvPicPr>
            <a:picLocks noChangeAspect="1"/>
          </p:cNvPicPr>
          <p:nvPr/>
        </p:nvPicPr>
        <p:blipFill rotWithShape="1">
          <a:blip r:embed="rId3"/>
          <a:srcRect l="1782" t="1680" r="4835"/>
          <a:stretch/>
        </p:blipFill>
        <p:spPr>
          <a:xfrm>
            <a:off x="8543488" y="3046229"/>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8252205" y="4675831"/>
            <a:ext cx="3068835" cy="153441"/>
          </a:xfrm>
          <a:prstGeom prst="rect">
            <a:avLst/>
          </a:prstGeom>
        </p:spPr>
      </p:pic>
      <p:sp>
        <p:nvSpPr>
          <p:cNvPr id="4" name="TextBox 3"/>
          <p:cNvSpPr txBox="1"/>
          <p:nvPr/>
        </p:nvSpPr>
        <p:spPr>
          <a:xfrm>
            <a:off x="334979" y="4018565"/>
            <a:ext cx="3313568" cy="646331"/>
          </a:xfrm>
          <a:prstGeom prst="rect">
            <a:avLst/>
          </a:prstGeom>
          <a:noFill/>
        </p:spPr>
        <p:txBody>
          <a:bodyPr wrap="square" rtlCol="0">
            <a:spAutoFit/>
          </a:bodyPr>
          <a:lstStyle/>
          <a:p>
            <a:r>
              <a:rPr lang="en-GB" dirty="0" smtClean="0"/>
              <a:t>Have you completed and shown your Maths Teacher your booklet </a:t>
            </a:r>
            <a:endParaRPr lang="en-GB" dirty="0"/>
          </a:p>
        </p:txBody>
      </p:sp>
      <p:sp>
        <p:nvSpPr>
          <p:cNvPr id="9" name="Rectangle 8"/>
          <p:cNvSpPr/>
          <p:nvPr/>
        </p:nvSpPr>
        <p:spPr>
          <a:xfrm>
            <a:off x="270639" y="1924815"/>
            <a:ext cx="3503691" cy="34361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071586" y="1924815"/>
            <a:ext cx="3503691" cy="34361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155203" y="4049968"/>
            <a:ext cx="3388469" cy="646331"/>
          </a:xfrm>
          <a:prstGeom prst="rect">
            <a:avLst/>
          </a:prstGeom>
          <a:noFill/>
        </p:spPr>
        <p:txBody>
          <a:bodyPr wrap="square" rtlCol="0">
            <a:spAutoFit/>
          </a:bodyPr>
          <a:lstStyle/>
          <a:p>
            <a:r>
              <a:rPr lang="en-GB" dirty="0" smtClean="0"/>
              <a:t>Have you completed and shown your Science Teacher your booklet </a:t>
            </a:r>
            <a:endParaRPr lang="en-GB" dirty="0"/>
          </a:p>
        </p:txBody>
      </p:sp>
      <p:sp>
        <p:nvSpPr>
          <p:cNvPr id="12" name="Rectangle 11"/>
          <p:cNvSpPr/>
          <p:nvPr/>
        </p:nvSpPr>
        <p:spPr>
          <a:xfrm>
            <a:off x="7897879" y="1890266"/>
            <a:ext cx="3503691" cy="34361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493686" y="2057377"/>
            <a:ext cx="1057595" cy="400110"/>
          </a:xfrm>
          <a:prstGeom prst="rect">
            <a:avLst/>
          </a:prstGeom>
          <a:noFill/>
        </p:spPr>
        <p:txBody>
          <a:bodyPr wrap="square" rtlCol="0">
            <a:spAutoFit/>
          </a:bodyPr>
          <a:lstStyle/>
          <a:p>
            <a:r>
              <a:rPr lang="en-GB" sz="2000" b="1" dirty="0" smtClean="0">
                <a:solidFill>
                  <a:srgbClr val="00B0F0"/>
                </a:solidFill>
              </a:rPr>
              <a:t>MATHS </a:t>
            </a:r>
            <a:endParaRPr lang="en-GB" sz="2000" b="1" dirty="0">
              <a:solidFill>
                <a:srgbClr val="00B0F0"/>
              </a:solidFill>
            </a:endParaRPr>
          </a:p>
        </p:txBody>
      </p:sp>
      <p:sp>
        <p:nvSpPr>
          <p:cNvPr id="14" name="TextBox 13"/>
          <p:cNvSpPr txBox="1"/>
          <p:nvPr/>
        </p:nvSpPr>
        <p:spPr>
          <a:xfrm>
            <a:off x="5307307" y="2029606"/>
            <a:ext cx="1057595" cy="400110"/>
          </a:xfrm>
          <a:prstGeom prst="rect">
            <a:avLst/>
          </a:prstGeom>
          <a:noFill/>
        </p:spPr>
        <p:txBody>
          <a:bodyPr wrap="square" rtlCol="0">
            <a:spAutoFit/>
          </a:bodyPr>
          <a:lstStyle/>
          <a:p>
            <a:r>
              <a:rPr lang="en-GB" sz="2000" b="1" dirty="0" smtClean="0">
                <a:solidFill>
                  <a:srgbClr val="00B0F0"/>
                </a:solidFill>
              </a:rPr>
              <a:t>SCIENCE </a:t>
            </a:r>
            <a:endParaRPr lang="en-GB" sz="2000" b="1" dirty="0">
              <a:solidFill>
                <a:srgbClr val="00B0F0"/>
              </a:solidFill>
            </a:endParaRPr>
          </a:p>
        </p:txBody>
      </p:sp>
      <p:sp>
        <p:nvSpPr>
          <p:cNvPr id="15" name="TextBox 14"/>
          <p:cNvSpPr txBox="1"/>
          <p:nvPr/>
        </p:nvSpPr>
        <p:spPr>
          <a:xfrm>
            <a:off x="8509911" y="1967663"/>
            <a:ext cx="2553424" cy="400110"/>
          </a:xfrm>
          <a:prstGeom prst="rect">
            <a:avLst/>
          </a:prstGeom>
          <a:noFill/>
        </p:spPr>
        <p:txBody>
          <a:bodyPr wrap="square" rtlCol="0">
            <a:spAutoFit/>
          </a:bodyPr>
          <a:lstStyle/>
          <a:p>
            <a:r>
              <a:rPr lang="en-GB" sz="2000" b="1" dirty="0" smtClean="0">
                <a:solidFill>
                  <a:srgbClr val="00B0F0"/>
                </a:solidFill>
              </a:rPr>
              <a:t>ALL OTHER SUBJECTS </a:t>
            </a:r>
            <a:endParaRPr lang="en-GB" sz="2000" b="1" dirty="0">
              <a:solidFill>
                <a:srgbClr val="00B0F0"/>
              </a:solidFill>
            </a:endParaRPr>
          </a:p>
        </p:txBody>
      </p:sp>
    </p:spTree>
    <p:extLst>
      <p:ext uri="{BB962C8B-B14F-4D97-AF65-F5344CB8AC3E}">
        <p14:creationId xmlns:p14="http://schemas.microsoft.com/office/powerpoint/2010/main" val="4257321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“What impact can online harassment have on people?”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Impact of online harassment</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19759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fontScale="92500" lnSpcReduction="10000"/>
          </a:bodyPr>
          <a:lstStyle/>
          <a:p>
            <a:pPr marL="0" indent="0">
              <a:buNone/>
            </a:pPr>
            <a:r>
              <a:rPr lang="en-US" sz="4000" dirty="0" smtClean="0"/>
              <a:t>Impacts include:</a:t>
            </a:r>
          </a:p>
          <a:p>
            <a:pPr marL="0" indent="0">
              <a:buNone/>
            </a:pPr>
            <a:endParaRPr lang="en-US" sz="4000" dirty="0"/>
          </a:p>
          <a:p>
            <a:pPr marL="742950" indent="-742950">
              <a:buAutoNum type="arabicPeriod"/>
            </a:pPr>
            <a:r>
              <a:rPr lang="en-US" sz="4000" dirty="0" smtClean="0"/>
              <a:t>Increase risk of becoming anxious, depressed having low self esteem and in extreme cases, suicidal thoughts</a:t>
            </a:r>
          </a:p>
          <a:p>
            <a:pPr marL="742950" indent="-742950">
              <a:buAutoNum type="arabicPeriod"/>
            </a:pPr>
            <a:r>
              <a:rPr lang="en-US" sz="4000" dirty="0" smtClean="0"/>
              <a:t>Strained relationships with others due to feeling isolated or having a lack of trust</a:t>
            </a:r>
          </a:p>
          <a:p>
            <a:pPr marL="742950" indent="-742950">
              <a:buAutoNum type="arabicPeriod"/>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Impacts of online harassment</a:t>
            </a:r>
            <a:endParaRPr sz="2426" spc="27" dirty="0"/>
          </a:p>
        </p:txBody>
      </p:sp>
      <p:pic>
        <p:nvPicPr>
          <p:cNvPr id="9" name="Picture 8"/>
          <p:cNvPicPr>
            <a:picLocks noChangeAspect="1"/>
          </p:cNvPicPr>
          <p:nvPr/>
        </p:nvPicPr>
        <p:blipFill>
          <a:blip r:embed="rId4"/>
          <a:stretch>
            <a:fillRect/>
          </a:stretch>
        </p:blipFill>
        <p:spPr>
          <a:xfrm>
            <a:off x="9020124" y="2960585"/>
            <a:ext cx="2619375" cy="1743075"/>
          </a:xfrm>
          <a:prstGeom prst="rect">
            <a:avLst/>
          </a:prstGeom>
        </p:spPr>
      </p:pic>
      <p:pic>
        <p:nvPicPr>
          <p:cNvPr id="5" name="Picture 4"/>
          <p:cNvPicPr>
            <a:picLocks noChangeAspect="1"/>
          </p:cNvPicPr>
          <p:nvPr/>
        </p:nvPicPr>
        <p:blipFill>
          <a:blip r:embed="rId5"/>
          <a:stretch>
            <a:fillRect/>
          </a:stretch>
        </p:blipFill>
        <p:spPr>
          <a:xfrm>
            <a:off x="7805687" y="1261997"/>
            <a:ext cx="2428875" cy="1885950"/>
          </a:xfrm>
          <a:prstGeom prst="rect">
            <a:avLst/>
          </a:prstGeom>
        </p:spPr>
      </p:pic>
      <p:pic>
        <p:nvPicPr>
          <p:cNvPr id="11" name="Picture 10"/>
          <p:cNvPicPr>
            <a:picLocks noChangeAspect="1"/>
          </p:cNvPicPr>
          <p:nvPr/>
        </p:nvPicPr>
        <p:blipFill>
          <a:blip r:embed="rId6"/>
          <a:stretch>
            <a:fillRect/>
          </a:stretch>
        </p:blipFill>
        <p:spPr>
          <a:xfrm>
            <a:off x="7805687" y="4571232"/>
            <a:ext cx="2809875" cy="1628775"/>
          </a:xfrm>
          <a:prstGeom prst="rect">
            <a:avLst/>
          </a:prstGeom>
        </p:spPr>
      </p:pic>
    </p:spTree>
    <p:extLst>
      <p:ext uri="{BB962C8B-B14F-4D97-AF65-F5344CB8AC3E}">
        <p14:creationId xmlns:p14="http://schemas.microsoft.com/office/powerpoint/2010/main" val="280020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fontScale="85000" lnSpcReduction="10000"/>
          </a:bodyPr>
          <a:lstStyle/>
          <a:p>
            <a:pPr marL="0" indent="0">
              <a:buNone/>
            </a:pPr>
            <a:r>
              <a:rPr lang="en-US" sz="4000" dirty="0" smtClean="0"/>
              <a:t>There are also impacts for the perpetrators. These include:</a:t>
            </a:r>
          </a:p>
          <a:p>
            <a:pPr marL="0" indent="0">
              <a:buNone/>
            </a:pPr>
            <a:endParaRPr lang="en-US" sz="4000" dirty="0"/>
          </a:p>
          <a:p>
            <a:pPr marL="742950" indent="-742950">
              <a:buAutoNum type="arabicPeriod"/>
            </a:pPr>
            <a:r>
              <a:rPr lang="en-US" sz="4000" dirty="0" smtClean="0"/>
              <a:t>Legal consequences as online harassment is illegal, just as harassment offline is illegal</a:t>
            </a:r>
          </a:p>
          <a:p>
            <a:pPr marL="742950" indent="-742950">
              <a:buAutoNum type="arabicPeriod"/>
            </a:pPr>
            <a:endParaRPr lang="en-US" sz="4000" dirty="0"/>
          </a:p>
          <a:p>
            <a:pPr marL="742950" indent="-742950">
              <a:buAutoNum type="arabicPeriod"/>
            </a:pPr>
            <a:r>
              <a:rPr lang="en-US" sz="4000" dirty="0" smtClean="0"/>
              <a:t>This could harm future college, university and job applications if a social media search is completed or if that person has been reported to the police</a:t>
            </a:r>
          </a:p>
          <a:p>
            <a:pPr marL="742950" indent="-742950">
              <a:buAutoNum type="arabicPeriod"/>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Impacts of online harassment</a:t>
            </a:r>
            <a:endParaRPr sz="2426" spc="27" dirty="0"/>
          </a:p>
        </p:txBody>
      </p:sp>
      <p:pic>
        <p:nvPicPr>
          <p:cNvPr id="9" name="Picture 8"/>
          <p:cNvPicPr>
            <a:picLocks noChangeAspect="1"/>
          </p:cNvPicPr>
          <p:nvPr/>
        </p:nvPicPr>
        <p:blipFill>
          <a:blip r:embed="rId4"/>
          <a:stretch>
            <a:fillRect/>
          </a:stretch>
        </p:blipFill>
        <p:spPr>
          <a:xfrm>
            <a:off x="9020124" y="2960585"/>
            <a:ext cx="2619375" cy="1743075"/>
          </a:xfrm>
          <a:prstGeom prst="rect">
            <a:avLst/>
          </a:prstGeom>
        </p:spPr>
      </p:pic>
      <p:pic>
        <p:nvPicPr>
          <p:cNvPr id="5" name="Picture 4"/>
          <p:cNvPicPr>
            <a:picLocks noChangeAspect="1"/>
          </p:cNvPicPr>
          <p:nvPr/>
        </p:nvPicPr>
        <p:blipFill>
          <a:blip r:embed="rId5"/>
          <a:stretch>
            <a:fillRect/>
          </a:stretch>
        </p:blipFill>
        <p:spPr>
          <a:xfrm>
            <a:off x="7805687" y="1261997"/>
            <a:ext cx="2428875" cy="1885950"/>
          </a:xfrm>
          <a:prstGeom prst="rect">
            <a:avLst/>
          </a:prstGeom>
        </p:spPr>
      </p:pic>
      <p:pic>
        <p:nvPicPr>
          <p:cNvPr id="11" name="Picture 10"/>
          <p:cNvPicPr>
            <a:picLocks noChangeAspect="1"/>
          </p:cNvPicPr>
          <p:nvPr/>
        </p:nvPicPr>
        <p:blipFill>
          <a:blip r:embed="rId6"/>
          <a:stretch>
            <a:fillRect/>
          </a:stretch>
        </p:blipFill>
        <p:spPr>
          <a:xfrm>
            <a:off x="7805687" y="4571232"/>
            <a:ext cx="2809875" cy="1628775"/>
          </a:xfrm>
          <a:prstGeom prst="rect">
            <a:avLst/>
          </a:prstGeom>
        </p:spPr>
      </p:pic>
    </p:spTree>
    <p:extLst>
      <p:ext uri="{BB962C8B-B14F-4D97-AF65-F5344CB8AC3E}">
        <p14:creationId xmlns:p14="http://schemas.microsoft.com/office/powerpoint/2010/main" val="3132081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online harassment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550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3320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rotWithShape="1">
          <a:blip r:embed="rId5">
            <a:alphaModFix amt="10000"/>
            <a:extLst>
              <a:ext uri="{28A0092B-C50C-407E-A947-70E740481C1C}">
                <a14:useLocalDpi xmlns:a14="http://schemas.microsoft.com/office/drawing/2010/main" val="0"/>
              </a:ext>
            </a:extLst>
          </a:blip>
          <a:srcRect r="13937" b="9511"/>
          <a:stretch/>
        </p:blipFill>
        <p:spPr>
          <a:xfrm>
            <a:off x="7331563" y="1747616"/>
            <a:ext cx="4860437" cy="5110384"/>
          </a:xfrm>
          <a:prstGeom prst="rect">
            <a:avLst/>
          </a:prstGeom>
        </p:spPr>
      </p:pic>
      <p:sp>
        <p:nvSpPr>
          <p:cNvPr id="6" name="Content Placeholder 2"/>
          <p:cNvSpPr>
            <a:spLocks noGrp="1"/>
          </p:cNvSpPr>
          <p:nvPr>
            <p:ph idx="1"/>
          </p:nvPr>
        </p:nvSpPr>
        <p:spPr>
          <a:xfrm>
            <a:off x="1686535" y="1211019"/>
            <a:ext cx="10432454" cy="5114022"/>
          </a:xfrm>
        </p:spPr>
        <p:txBody>
          <a:bodyPr>
            <a:normAutofit fontScale="62500" lnSpcReduction="20000"/>
          </a:bodyPr>
          <a:lstStyle/>
          <a:p>
            <a:pPr marL="0" indent="0" algn="ctr">
              <a:buNone/>
            </a:pPr>
            <a:r>
              <a:rPr lang="en-GB" sz="4000" i="1" dirty="0"/>
              <a:t>During March, many Muslims will be observing Ramadan by fasting</a:t>
            </a:r>
            <a:r>
              <a:rPr lang="en-GB" sz="4000" i="1" dirty="0" smtClean="0"/>
              <a:t>.</a:t>
            </a:r>
          </a:p>
          <a:p>
            <a:pPr marL="0" indent="0" algn="ctr">
              <a:buNone/>
            </a:pPr>
            <a:endParaRPr lang="en-GB" sz="4000" dirty="0"/>
          </a:p>
          <a:p>
            <a:pPr marL="0" indent="0" algn="ctr">
              <a:buNone/>
            </a:pPr>
            <a:r>
              <a:rPr lang="en-GB" sz="4000" dirty="0"/>
              <a:t>As a school, we aim to come together to share food and support those who may have limited resources to break their fast</a:t>
            </a:r>
            <a:r>
              <a:rPr lang="en-GB" sz="4000" dirty="0" smtClean="0"/>
              <a:t>.</a:t>
            </a:r>
          </a:p>
          <a:p>
            <a:pPr algn="ctr"/>
            <a:endParaRPr lang="en-GB" sz="4000" dirty="0"/>
          </a:p>
          <a:p>
            <a:pPr marL="0" indent="0" algn="ctr">
              <a:buNone/>
            </a:pPr>
            <a:r>
              <a:rPr lang="en-GB" sz="4000" dirty="0" smtClean="0"/>
              <a:t>So for a whole week</a:t>
            </a:r>
            <a:r>
              <a:rPr lang="en-GB" sz="4000" b="1" i="1" dirty="0" smtClean="0"/>
              <a:t> (from Monday </a:t>
            </a:r>
            <a:r>
              <a:rPr lang="en-GB" sz="4000" b="1" i="1" dirty="0"/>
              <a:t>3rd March </a:t>
            </a:r>
            <a:r>
              <a:rPr lang="en-GB" sz="4000" b="1" i="1" dirty="0" smtClean="0"/>
              <a:t>2025 until Friday </a:t>
            </a:r>
            <a:r>
              <a:rPr lang="en-GB" sz="4000" b="1" i="1" dirty="0"/>
              <a:t>7th </a:t>
            </a:r>
            <a:r>
              <a:rPr lang="en-GB" sz="4000" b="1" i="1" dirty="0" smtClean="0"/>
              <a:t>March)</a:t>
            </a:r>
            <a:r>
              <a:rPr lang="en-GB" sz="4000" dirty="0" smtClean="0"/>
              <a:t>, all students </a:t>
            </a:r>
            <a:r>
              <a:rPr lang="en-GB" sz="4000" dirty="0"/>
              <a:t>will have the opportunity to bring food </a:t>
            </a:r>
            <a:r>
              <a:rPr lang="en-GB" sz="4000" dirty="0" smtClean="0"/>
              <a:t>items from home in </a:t>
            </a:r>
            <a:r>
              <a:rPr lang="en-GB" sz="4000" dirty="0"/>
              <a:t>to </a:t>
            </a:r>
            <a:r>
              <a:rPr lang="en-GB" sz="4000" dirty="0" smtClean="0"/>
              <a:t>school to </a:t>
            </a:r>
            <a:r>
              <a:rPr lang="en-GB" sz="4000" b="1" dirty="0" smtClean="0"/>
              <a:t>donate to their form tutor.</a:t>
            </a:r>
            <a:endParaRPr lang="en-GB" sz="4000" b="1" dirty="0"/>
          </a:p>
          <a:p>
            <a:pPr marL="0" indent="0" algn="ctr">
              <a:buNone/>
            </a:pPr>
            <a:endParaRPr lang="en-GB" sz="4000" dirty="0" smtClean="0"/>
          </a:p>
          <a:p>
            <a:pPr marL="0" indent="0" algn="ctr">
              <a:buNone/>
            </a:pPr>
            <a:r>
              <a:rPr lang="en-GB" sz="4000" dirty="0" smtClean="0"/>
              <a:t>On Friday </a:t>
            </a:r>
            <a:r>
              <a:rPr lang="en-GB" sz="4000" dirty="0"/>
              <a:t>our </a:t>
            </a:r>
            <a:r>
              <a:rPr lang="en-GB" sz="4000" b="1" dirty="0" smtClean="0"/>
              <a:t>Pupil </a:t>
            </a:r>
            <a:r>
              <a:rPr lang="en-GB" sz="4000" b="1" dirty="0"/>
              <a:t>L</a:t>
            </a:r>
            <a:r>
              <a:rPr lang="en-GB" sz="4000" b="1" dirty="0" smtClean="0"/>
              <a:t>eaders</a:t>
            </a:r>
            <a:r>
              <a:rPr lang="en-GB" sz="4000" dirty="0" smtClean="0"/>
              <a:t> </a:t>
            </a:r>
            <a:r>
              <a:rPr lang="en-GB" sz="4000" dirty="0"/>
              <a:t>will collect all donations, which will be recorded on the </a:t>
            </a:r>
            <a:r>
              <a:rPr lang="en-GB" sz="4000" b="1" dirty="0"/>
              <a:t>Secure </a:t>
            </a:r>
            <a:r>
              <a:rPr lang="en-GB" sz="4000" b="1" dirty="0" smtClean="0"/>
              <a:t>Tracker</a:t>
            </a:r>
            <a:r>
              <a:rPr lang="en-GB" sz="4000" dirty="0" smtClean="0"/>
              <a:t>, and there will be a prize for the </a:t>
            </a:r>
            <a:r>
              <a:rPr lang="en-GB" sz="4000" b="1" dirty="0" smtClean="0"/>
              <a:t>best form</a:t>
            </a:r>
            <a:r>
              <a:rPr lang="en-GB" sz="4000" dirty="0" smtClean="0"/>
              <a:t>!</a:t>
            </a:r>
            <a:endParaRPr lang="en-GB" sz="4000" dirty="0"/>
          </a:p>
          <a:p>
            <a:pPr marL="0" indent="0" algn="ctr">
              <a:buNone/>
            </a:pPr>
            <a:endParaRPr lang="en-GB" sz="4000" dirty="0" smtClean="0"/>
          </a:p>
          <a:p>
            <a:pPr marL="0" indent="0" algn="ctr">
              <a:buNone/>
            </a:pPr>
            <a:r>
              <a:rPr lang="en-GB" sz="4000" i="1" dirty="0" smtClean="0"/>
              <a:t>Thank </a:t>
            </a:r>
            <a:r>
              <a:rPr lang="en-GB" sz="4000" i="1" dirty="0"/>
              <a:t>you for your kindness and generosity in supporting our </a:t>
            </a:r>
            <a:r>
              <a:rPr lang="en-GB" sz="4000" i="1" dirty="0" smtClean="0"/>
              <a:t>community</a:t>
            </a:r>
            <a:endParaRPr lang="en-GB" sz="4000" i="1" dirty="0"/>
          </a:p>
          <a:p>
            <a:pPr marL="0" indent="0" algn="ctr">
              <a:buNone/>
            </a:pPr>
            <a:r>
              <a:rPr lang="en-US" sz="4000" i="1" dirty="0" err="1" smtClean="0"/>
              <a:t>Mrs</a:t>
            </a:r>
            <a:r>
              <a:rPr lang="en-US" sz="4000" i="1" dirty="0" smtClean="0"/>
              <a:t> Sajed and Miss Reid</a:t>
            </a:r>
          </a:p>
        </p:txBody>
      </p:sp>
      <p:sp>
        <p:nvSpPr>
          <p:cNvPr id="34" name="object 22">
            <a:extLst>
              <a:ext uri="{FF2B5EF4-FFF2-40B4-BE49-F238E27FC236}">
                <a16:creationId xmlns:a16="http://schemas.microsoft.com/office/drawing/2014/main" id="{D5FE940C-2C04-754D-9DB6-F0FED3E467E0}"/>
              </a:ext>
            </a:extLst>
          </p:cNvPr>
          <p:cNvSpPr/>
          <p:nvPr/>
        </p:nvSpPr>
        <p:spPr>
          <a:xfrm>
            <a:off x="689693" y="820229"/>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6949" y="199362"/>
            <a:ext cx="1838459" cy="281284"/>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38832" y="-15246"/>
            <a:ext cx="9220147" cy="838384"/>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0" tIns="7316" rIns="0" bIns="0" rtlCol="0" anchor="ctr">
            <a:spAutoFit/>
          </a:bodyPr>
          <a:lstStyle/>
          <a:p>
            <a:pPr algn="ctr"/>
            <a:r>
              <a:rPr lang="en-GB" b="1" dirty="0" smtClean="0">
                <a:solidFill>
                  <a:schemeClr val="tx1"/>
                </a:solidFill>
                <a:latin typeface="+mn-lt"/>
              </a:rPr>
              <a:t>Food Bank Collection for </a:t>
            </a:r>
            <a:r>
              <a:rPr lang="en-GB" sz="6000" b="1" dirty="0" smtClean="0">
                <a:solidFill>
                  <a:srgbClr val="00B0F0"/>
                </a:solidFill>
                <a:latin typeface="Bahnschrift Light Condensed" panose="020B0502040204020203" pitchFamily="34" charset="0"/>
              </a:rPr>
              <a:t>Ramadan</a:t>
            </a:r>
            <a:endParaRPr lang="en-GB" sz="4800" b="1" dirty="0" smtClean="0">
              <a:solidFill>
                <a:srgbClr val="00B0F0"/>
              </a:solidFill>
              <a:latin typeface="Bahnschrift Light Condensed" panose="020B0502040204020203" pitchFamily="34" charset="0"/>
            </a:endParaRPr>
          </a:p>
        </p:txBody>
      </p:sp>
      <p:sp>
        <p:nvSpPr>
          <p:cNvPr id="2" name="Rectangle 1"/>
          <p:cNvSpPr/>
          <p:nvPr/>
        </p:nvSpPr>
        <p:spPr>
          <a:xfrm>
            <a:off x="77954" y="991824"/>
            <a:ext cx="1317092" cy="34778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GB" sz="2000" b="1" dirty="0">
                <a:solidFill>
                  <a:srgbClr val="0070C0"/>
                </a:solidFill>
                <a:latin typeface="Bahnschrift Light Condensed" panose="020B0502040204020203" pitchFamily="34" charset="0"/>
              </a:rPr>
              <a:t>"Do not withhold good from those to whom it is due, when it is in your power to act." – Proverbs 3:27</a:t>
            </a:r>
          </a:p>
        </p:txBody>
      </p:sp>
      <p:sp>
        <p:nvSpPr>
          <p:cNvPr id="3" name="Rectangle 2"/>
          <p:cNvSpPr/>
          <p:nvPr/>
        </p:nvSpPr>
        <p:spPr>
          <a:xfrm>
            <a:off x="2986595" y="6325041"/>
            <a:ext cx="9168900"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GB" sz="2000" b="1" dirty="0">
                <a:solidFill>
                  <a:schemeClr val="accent4">
                    <a:lumMod val="75000"/>
                  </a:schemeClr>
                </a:solidFill>
                <a:latin typeface="Bahnschrift Light Condensed" panose="020B0502040204020203" pitchFamily="34" charset="0"/>
              </a:rPr>
              <a:t>"The believer’s shade on the Day of Resurrection will be his charity." – Prophet Muhammad (</a:t>
            </a:r>
            <a:r>
              <a:rPr lang="en-GB" sz="2000" b="1" dirty="0" err="1">
                <a:solidFill>
                  <a:schemeClr val="accent4">
                    <a:lumMod val="75000"/>
                  </a:schemeClr>
                </a:solidFill>
                <a:latin typeface="Bahnschrift Light Condensed" panose="020B0502040204020203" pitchFamily="34" charset="0"/>
              </a:rPr>
              <a:t>Tirmidhi</a:t>
            </a:r>
            <a:r>
              <a:rPr lang="en-GB" sz="2000" b="1" dirty="0">
                <a:solidFill>
                  <a:schemeClr val="accent4">
                    <a:lumMod val="75000"/>
                  </a:schemeClr>
                </a:solidFill>
                <a:latin typeface="Bahnschrift Light Condensed" panose="020B0502040204020203" pitchFamily="34" charset="0"/>
              </a:rPr>
              <a:t> 604)</a:t>
            </a:r>
          </a:p>
        </p:txBody>
      </p:sp>
      <p:pic>
        <p:nvPicPr>
          <p:cNvPr id="15" name="Picture 14"/>
          <p:cNvPicPr>
            <a:picLocks noChangeAspect="1"/>
          </p:cNvPicPr>
          <p:nvPr/>
        </p:nvPicPr>
        <p:blipFill>
          <a:blip r:embed="rId7"/>
          <a:stretch>
            <a:fillRect/>
          </a:stretch>
        </p:blipFill>
        <p:spPr>
          <a:xfrm>
            <a:off x="-166539" y="4520694"/>
            <a:ext cx="2433307" cy="2278691"/>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96446" y="687024"/>
            <a:ext cx="609600" cy="609600"/>
          </a:xfrm>
          <a:prstGeom prst="rect">
            <a:avLst/>
          </a:prstGeom>
        </p:spPr>
      </p:pic>
    </p:spTree>
    <p:extLst>
      <p:ext uri="{BB962C8B-B14F-4D97-AF65-F5344CB8AC3E}">
        <p14:creationId xmlns:p14="http://schemas.microsoft.com/office/powerpoint/2010/main" val="12065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r="13937" b="9511"/>
          <a:stretch/>
        </p:blipFill>
        <p:spPr>
          <a:xfrm>
            <a:off x="7331563" y="1747616"/>
            <a:ext cx="4860437" cy="5110384"/>
          </a:xfrm>
          <a:prstGeom prst="rect">
            <a:avLst/>
          </a:prstGeom>
        </p:spPr>
      </p:pic>
      <p:sp>
        <p:nvSpPr>
          <p:cNvPr id="6" name="Content Placeholder 2"/>
          <p:cNvSpPr>
            <a:spLocks noGrp="1"/>
          </p:cNvSpPr>
          <p:nvPr>
            <p:ph idx="1"/>
          </p:nvPr>
        </p:nvSpPr>
        <p:spPr>
          <a:xfrm>
            <a:off x="1786759" y="1211019"/>
            <a:ext cx="10332230" cy="5114022"/>
          </a:xfrm>
        </p:spPr>
        <p:txBody>
          <a:bodyPr>
            <a:normAutofit lnSpcReduction="10000"/>
          </a:bodyPr>
          <a:lstStyle/>
          <a:p>
            <a:pPr marL="0" indent="0" algn="ctr">
              <a:buNone/>
            </a:pPr>
            <a:r>
              <a:rPr lang="en-GB" sz="2500" i="1" dirty="0" smtClean="0"/>
              <a:t>What items could you bring to donate?</a:t>
            </a:r>
          </a:p>
          <a:p>
            <a:pPr marL="0" indent="0" algn="ctr">
              <a:buNone/>
            </a:pPr>
            <a:endParaRPr lang="en-GB" sz="2500" b="1" i="1" dirty="0"/>
          </a:p>
          <a:p>
            <a:r>
              <a:rPr lang="en-GB" sz="2500" b="1" i="1" dirty="0"/>
              <a:t>D</a:t>
            </a:r>
            <a:r>
              <a:rPr lang="en-GB" sz="2500" b="1" i="1" dirty="0" smtClean="0"/>
              <a:t>ried food such as rice and pasta</a:t>
            </a:r>
          </a:p>
          <a:p>
            <a:r>
              <a:rPr lang="en-GB" sz="2500" b="1" i="1" dirty="0" smtClean="0"/>
              <a:t>Tinned food such as beans, soup, and canned vegetables </a:t>
            </a:r>
          </a:p>
          <a:p>
            <a:r>
              <a:rPr lang="en-GB" sz="2500" b="1" i="1" dirty="0" smtClean="0"/>
              <a:t>Tinned desserts such as custard, rice pudding</a:t>
            </a:r>
          </a:p>
          <a:p>
            <a:r>
              <a:rPr lang="en-GB" sz="2500" b="1" i="1" dirty="0" smtClean="0"/>
              <a:t>Boxes of cereal</a:t>
            </a:r>
          </a:p>
          <a:p>
            <a:r>
              <a:rPr lang="en-GB" sz="2500" b="1" i="1" dirty="0" smtClean="0"/>
              <a:t>Packet food such as noodles, ramen</a:t>
            </a:r>
          </a:p>
          <a:p>
            <a:r>
              <a:rPr lang="en-GB" sz="2500" b="1" i="1" dirty="0" smtClean="0"/>
              <a:t>Bottles of squash </a:t>
            </a:r>
          </a:p>
          <a:p>
            <a:pPr marL="0" indent="0">
              <a:buNone/>
            </a:pPr>
            <a:endParaRPr lang="en-GB" sz="2500" b="1" i="1" dirty="0"/>
          </a:p>
          <a:p>
            <a:pPr marL="0" indent="0">
              <a:buNone/>
            </a:pPr>
            <a:endParaRPr lang="en-GB" sz="2500" b="1" i="1" dirty="0" smtClean="0"/>
          </a:p>
          <a:p>
            <a:pPr marL="0" indent="0">
              <a:buNone/>
            </a:pPr>
            <a:r>
              <a:rPr lang="en-GB" sz="2500" i="1" dirty="0" smtClean="0"/>
              <a:t>Please do not bring fresh fruit or vegetables, or </a:t>
            </a:r>
            <a:r>
              <a:rPr lang="en-GB" sz="2500" i="1" smtClean="0"/>
              <a:t>frozen food, </a:t>
            </a:r>
            <a:r>
              <a:rPr lang="en-GB" sz="2500" i="1" dirty="0" smtClean="0"/>
              <a:t>as these will spoil.</a:t>
            </a:r>
            <a:endParaRPr lang="en-US" sz="2500" i="1" dirty="0" smtClean="0"/>
          </a:p>
        </p:txBody>
      </p:sp>
      <p:sp>
        <p:nvSpPr>
          <p:cNvPr id="34" name="object 22">
            <a:extLst>
              <a:ext uri="{FF2B5EF4-FFF2-40B4-BE49-F238E27FC236}">
                <a16:creationId xmlns:a16="http://schemas.microsoft.com/office/drawing/2014/main" id="{D5FE940C-2C04-754D-9DB6-F0FED3E467E0}"/>
              </a:ext>
            </a:extLst>
          </p:cNvPr>
          <p:cNvSpPr/>
          <p:nvPr/>
        </p:nvSpPr>
        <p:spPr>
          <a:xfrm>
            <a:off x="689693" y="820229"/>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6949" y="199362"/>
            <a:ext cx="1838459" cy="281284"/>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38832" y="-15246"/>
            <a:ext cx="9220147" cy="838384"/>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0" tIns="7316" rIns="0" bIns="0" rtlCol="0" anchor="ctr">
            <a:spAutoFit/>
          </a:bodyPr>
          <a:lstStyle/>
          <a:p>
            <a:pPr algn="ctr"/>
            <a:r>
              <a:rPr lang="en-GB" b="1" dirty="0" smtClean="0">
                <a:solidFill>
                  <a:schemeClr val="tx1"/>
                </a:solidFill>
                <a:latin typeface="+mn-lt"/>
              </a:rPr>
              <a:t>Food Bank Collection for </a:t>
            </a:r>
            <a:r>
              <a:rPr lang="en-GB" sz="6000" b="1" dirty="0" smtClean="0">
                <a:solidFill>
                  <a:srgbClr val="00B0F0"/>
                </a:solidFill>
                <a:latin typeface="Bahnschrift Light Condensed" panose="020B0502040204020203" pitchFamily="34" charset="0"/>
              </a:rPr>
              <a:t>Ramadan</a:t>
            </a:r>
            <a:endParaRPr lang="en-GB" sz="4800" b="1" dirty="0" smtClean="0">
              <a:solidFill>
                <a:srgbClr val="00B0F0"/>
              </a:solidFill>
              <a:latin typeface="Bahnschrift Light Condensed" panose="020B0502040204020203" pitchFamily="34" charset="0"/>
            </a:endParaRPr>
          </a:p>
        </p:txBody>
      </p:sp>
      <p:sp>
        <p:nvSpPr>
          <p:cNvPr id="2" name="Rectangle 1"/>
          <p:cNvSpPr/>
          <p:nvPr/>
        </p:nvSpPr>
        <p:spPr>
          <a:xfrm>
            <a:off x="77954" y="991824"/>
            <a:ext cx="1317092" cy="34778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GB" sz="2000" b="1" dirty="0">
                <a:solidFill>
                  <a:srgbClr val="0070C0"/>
                </a:solidFill>
                <a:latin typeface="Bahnschrift Light Condensed" panose="020B0502040204020203" pitchFamily="34" charset="0"/>
              </a:rPr>
              <a:t>"Do not withhold good from those to whom it is due, when it is in your power to act." – Proverbs 3:27</a:t>
            </a:r>
          </a:p>
        </p:txBody>
      </p:sp>
      <p:sp>
        <p:nvSpPr>
          <p:cNvPr id="3" name="Rectangle 2"/>
          <p:cNvSpPr/>
          <p:nvPr/>
        </p:nvSpPr>
        <p:spPr>
          <a:xfrm>
            <a:off x="3023100" y="6258857"/>
            <a:ext cx="9168900"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GB" sz="2000" b="1" dirty="0">
                <a:solidFill>
                  <a:schemeClr val="accent4">
                    <a:lumMod val="75000"/>
                  </a:schemeClr>
                </a:solidFill>
                <a:latin typeface="Bahnschrift Light Condensed" panose="020B0502040204020203" pitchFamily="34" charset="0"/>
              </a:rPr>
              <a:t>"The believer’s shade on the Day of Resurrection will be his charity." – Prophet Muhammad (</a:t>
            </a:r>
            <a:r>
              <a:rPr lang="en-GB" sz="2000" b="1" dirty="0" err="1">
                <a:solidFill>
                  <a:schemeClr val="accent4">
                    <a:lumMod val="75000"/>
                  </a:schemeClr>
                </a:solidFill>
                <a:latin typeface="Bahnschrift Light Condensed" panose="020B0502040204020203" pitchFamily="34" charset="0"/>
              </a:rPr>
              <a:t>Tirmidhi</a:t>
            </a:r>
            <a:r>
              <a:rPr lang="en-GB" sz="2000" b="1" dirty="0">
                <a:solidFill>
                  <a:schemeClr val="accent4">
                    <a:lumMod val="75000"/>
                  </a:schemeClr>
                </a:solidFill>
                <a:latin typeface="Bahnschrift Light Condensed" panose="020B0502040204020203" pitchFamily="34" charset="0"/>
              </a:rPr>
              <a:t> 604)</a:t>
            </a:r>
          </a:p>
        </p:txBody>
      </p:sp>
      <p:pic>
        <p:nvPicPr>
          <p:cNvPr id="15" name="Picture 14"/>
          <p:cNvPicPr>
            <a:picLocks noChangeAspect="1"/>
          </p:cNvPicPr>
          <p:nvPr/>
        </p:nvPicPr>
        <p:blipFill>
          <a:blip r:embed="rId5"/>
          <a:stretch>
            <a:fillRect/>
          </a:stretch>
        </p:blipFill>
        <p:spPr>
          <a:xfrm>
            <a:off x="-166539" y="4520694"/>
            <a:ext cx="2433307" cy="2278691"/>
          </a:xfrm>
          <a:prstGeom prst="rect">
            <a:avLst/>
          </a:prstGeom>
        </p:spPr>
      </p:pic>
    </p:spTree>
    <p:extLst>
      <p:ext uri="{BB962C8B-B14F-4D97-AF65-F5344CB8AC3E}">
        <p14:creationId xmlns:p14="http://schemas.microsoft.com/office/powerpoint/2010/main" val="413881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 calcmode="lin" valueType="num">
                                      <p:cBhvr additive="base">
                                        <p:cTn id="2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 calcmode="lin" valueType="num">
                                      <p:cBhvr additive="base">
                                        <p:cTn id="3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Impact of harmful content on young people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a:solidFill>
                  <a:prstClr val="black"/>
                </a:solidFill>
                <a:latin typeface="Comic Sans MS" panose="030F0702030302020204" pitchFamily="66" charset="0"/>
              </a:rPr>
              <a:t>How to report inappropriate online </a:t>
            </a:r>
            <a:r>
              <a:rPr lang="en-US" sz="1400" dirty="0" smtClean="0">
                <a:solidFill>
                  <a:prstClr val="black"/>
                </a:solidFill>
                <a:latin typeface="Comic Sans MS" panose="030F0702030302020204" pitchFamily="66" charset="0"/>
              </a:rPr>
              <a:t>content</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online harassment?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influence</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does social media have on body image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impact can social</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media influencers have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a positive online presence look like?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What is online harassment</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Define of online harassment</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485689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a:bodyPr>
          <a:lstStyle/>
          <a:p>
            <a:pPr marL="0" indent="0">
              <a:buNone/>
            </a:pPr>
            <a:r>
              <a:rPr lang="en-US" sz="4000" dirty="0" smtClean="0"/>
              <a:t>Online Harassment is…</a:t>
            </a:r>
          </a:p>
          <a:p>
            <a:pPr marL="0" indent="0">
              <a:buNone/>
            </a:pPr>
            <a:endParaRPr lang="en-US" sz="4000" dirty="0"/>
          </a:p>
          <a:p>
            <a:pPr marL="0" indent="0">
              <a:buNone/>
            </a:pPr>
            <a:r>
              <a:rPr lang="en-US" sz="4000" dirty="0" smtClean="0"/>
              <a:t>“the use of digital technology to repeatedly intimidate, threaten, humiliate or manipulate someone”</a:t>
            </a:r>
          </a:p>
          <a:p>
            <a:pPr marL="0" indent="0">
              <a:buNone/>
            </a:pP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online harassment?</a:t>
            </a:r>
            <a:endParaRPr sz="2426" spc="27" dirty="0"/>
          </a:p>
        </p:txBody>
      </p:sp>
      <p:pic>
        <p:nvPicPr>
          <p:cNvPr id="9" name="Picture 8"/>
          <p:cNvPicPr>
            <a:picLocks noChangeAspect="1"/>
          </p:cNvPicPr>
          <p:nvPr/>
        </p:nvPicPr>
        <p:blipFill>
          <a:blip r:embed="rId4"/>
          <a:stretch>
            <a:fillRect/>
          </a:stretch>
        </p:blipFill>
        <p:spPr>
          <a:xfrm>
            <a:off x="9020124" y="2960585"/>
            <a:ext cx="2619375" cy="1743075"/>
          </a:xfrm>
          <a:prstGeom prst="rect">
            <a:avLst/>
          </a:prstGeom>
        </p:spPr>
      </p:pic>
      <p:pic>
        <p:nvPicPr>
          <p:cNvPr id="5" name="Picture 4"/>
          <p:cNvPicPr>
            <a:picLocks noChangeAspect="1"/>
          </p:cNvPicPr>
          <p:nvPr/>
        </p:nvPicPr>
        <p:blipFill>
          <a:blip r:embed="rId5"/>
          <a:stretch>
            <a:fillRect/>
          </a:stretch>
        </p:blipFill>
        <p:spPr>
          <a:xfrm>
            <a:off x="7805687" y="1261997"/>
            <a:ext cx="2428875" cy="1885950"/>
          </a:xfrm>
          <a:prstGeom prst="rect">
            <a:avLst/>
          </a:prstGeom>
        </p:spPr>
      </p:pic>
      <p:pic>
        <p:nvPicPr>
          <p:cNvPr id="11" name="Picture 10"/>
          <p:cNvPicPr>
            <a:picLocks noChangeAspect="1"/>
          </p:cNvPicPr>
          <p:nvPr/>
        </p:nvPicPr>
        <p:blipFill>
          <a:blip r:embed="rId6"/>
          <a:stretch>
            <a:fillRect/>
          </a:stretch>
        </p:blipFill>
        <p:spPr>
          <a:xfrm>
            <a:off x="7805687" y="4571232"/>
            <a:ext cx="2809875" cy="1628775"/>
          </a:xfrm>
          <a:prstGeom prst="rect">
            <a:avLst/>
          </a:prstGeom>
        </p:spPr>
      </p:pic>
    </p:spTree>
    <p:extLst>
      <p:ext uri="{BB962C8B-B14F-4D97-AF65-F5344CB8AC3E}">
        <p14:creationId xmlns:p14="http://schemas.microsoft.com/office/powerpoint/2010/main" val="245508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6416009" cy="5596003"/>
          </a:xfrm>
        </p:spPr>
        <p:txBody>
          <a:bodyPr>
            <a:normAutofit/>
          </a:bodyPr>
          <a:lstStyle/>
          <a:p>
            <a:pPr marL="0" indent="0">
              <a:buNone/>
            </a:pPr>
            <a:r>
              <a:rPr lang="en-US" sz="4000" dirty="0" smtClean="0"/>
              <a:t>Online Harassment can occur through various platforms including social media, messaging apps, gaming platforms, chat forums and emails</a:t>
            </a:r>
            <a:endParaRPr lang="en-US" sz="4000" dirty="0"/>
          </a:p>
          <a:p>
            <a:pPr marL="0" indent="0">
              <a:buNone/>
            </a:pPr>
            <a:endParaRPr lang="en-US" sz="3638" dirty="0" smtClean="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What is online harassment?</a:t>
            </a:r>
            <a:endParaRPr sz="2426" spc="27" dirty="0"/>
          </a:p>
        </p:txBody>
      </p:sp>
      <p:pic>
        <p:nvPicPr>
          <p:cNvPr id="9" name="Picture 8"/>
          <p:cNvPicPr>
            <a:picLocks noChangeAspect="1"/>
          </p:cNvPicPr>
          <p:nvPr/>
        </p:nvPicPr>
        <p:blipFill>
          <a:blip r:embed="rId4"/>
          <a:stretch>
            <a:fillRect/>
          </a:stretch>
        </p:blipFill>
        <p:spPr>
          <a:xfrm>
            <a:off x="9020124" y="2960585"/>
            <a:ext cx="2619375" cy="1743075"/>
          </a:xfrm>
          <a:prstGeom prst="rect">
            <a:avLst/>
          </a:prstGeom>
        </p:spPr>
      </p:pic>
      <p:pic>
        <p:nvPicPr>
          <p:cNvPr id="5" name="Picture 4"/>
          <p:cNvPicPr>
            <a:picLocks noChangeAspect="1"/>
          </p:cNvPicPr>
          <p:nvPr/>
        </p:nvPicPr>
        <p:blipFill>
          <a:blip r:embed="rId5"/>
          <a:stretch>
            <a:fillRect/>
          </a:stretch>
        </p:blipFill>
        <p:spPr>
          <a:xfrm>
            <a:off x="7805687" y="1261997"/>
            <a:ext cx="2428875" cy="1885950"/>
          </a:xfrm>
          <a:prstGeom prst="rect">
            <a:avLst/>
          </a:prstGeom>
        </p:spPr>
      </p:pic>
      <p:pic>
        <p:nvPicPr>
          <p:cNvPr id="11" name="Picture 10"/>
          <p:cNvPicPr>
            <a:picLocks noChangeAspect="1"/>
          </p:cNvPicPr>
          <p:nvPr/>
        </p:nvPicPr>
        <p:blipFill>
          <a:blip r:embed="rId6"/>
          <a:stretch>
            <a:fillRect/>
          </a:stretch>
        </p:blipFill>
        <p:spPr>
          <a:xfrm>
            <a:off x="7805687" y="4571232"/>
            <a:ext cx="2809875" cy="1628775"/>
          </a:xfrm>
          <a:prstGeom prst="rect">
            <a:avLst/>
          </a:prstGeom>
        </p:spPr>
      </p:pic>
    </p:spTree>
    <p:extLst>
      <p:ext uri="{BB962C8B-B14F-4D97-AF65-F5344CB8AC3E}">
        <p14:creationId xmlns:p14="http://schemas.microsoft.com/office/powerpoint/2010/main" val="1782092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a:t>This links to the Golden Thread of </a:t>
            </a:r>
            <a:r>
              <a:rPr lang="en-US" sz="3638" b="1" dirty="0"/>
              <a:t>“Secure your Wellbeing”</a:t>
            </a:r>
          </a:p>
          <a:p>
            <a:pPr marL="0" indent="0">
              <a:buNone/>
            </a:pPr>
            <a:endParaRPr lang="en-US" sz="3638" b="1" dirty="0"/>
          </a:p>
          <a:p>
            <a:pPr marL="0" indent="0">
              <a:buNone/>
            </a:pPr>
            <a:r>
              <a:rPr lang="en-US" sz="3638" dirty="0" smtClean="0"/>
              <a:t>Online harassment can have very serious negative wellbeing consequences. It is important to know that online harassment is wrong so you can get help to stop it in order to protect your physical and mental wellbeing</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6336" y="2738986"/>
            <a:ext cx="4718713" cy="1804572"/>
          </a:xfrm>
          <a:prstGeom prst="rect">
            <a:avLst/>
          </a:prstGeom>
        </p:spPr>
      </p:pic>
    </p:spTree>
    <p:extLst>
      <p:ext uri="{BB962C8B-B14F-4D97-AF65-F5344CB8AC3E}">
        <p14:creationId xmlns:p14="http://schemas.microsoft.com/office/powerpoint/2010/main" val="29673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TotalTime>
  <Words>1331</Words>
  <Application>Microsoft Office PowerPoint</Application>
  <PresentationFormat>Widescreen</PresentationFormat>
  <Paragraphs>191</Paragraphs>
  <Slides>23</Slides>
  <Notes>5</Notes>
  <HiddenSlides>0</HiddenSlides>
  <MMClips>2</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Aptos</vt:lpstr>
      <vt:lpstr>Arial</vt:lpstr>
      <vt:lpstr>Bahnschrift Light Condensed</vt:lpstr>
      <vt:lpstr>Calibri</vt:lpstr>
      <vt:lpstr>Calibri Light</vt:lpstr>
      <vt:lpstr>Comic Sans MS</vt:lpstr>
      <vt:lpstr>Lato</vt:lpstr>
      <vt:lpstr>LondrinaSolid-Black</vt:lpstr>
      <vt:lpstr>Segoe UI</vt:lpstr>
      <vt:lpstr>Verdana</vt:lpstr>
      <vt:lpstr>3_Office Theme</vt:lpstr>
      <vt:lpstr>Office Theme</vt:lpstr>
      <vt:lpstr>1_Office Theme</vt:lpstr>
      <vt:lpstr>PowerPoint Presentation</vt:lpstr>
      <vt:lpstr>PowerPoint Presentation</vt:lpstr>
      <vt:lpstr>PowerPoint Presentation</vt:lpstr>
      <vt:lpstr>Food Bank Collection for Ramadan</vt:lpstr>
      <vt:lpstr>Food Bank Collection for Ramadan</vt:lpstr>
      <vt:lpstr>PowerPoint Presentation</vt:lpstr>
      <vt:lpstr>What is online harassment?</vt:lpstr>
      <vt:lpstr>What is online harassment?</vt:lpstr>
      <vt:lpstr>Why are we learning about this?</vt:lpstr>
      <vt:lpstr>Why are we learning about this?</vt:lpstr>
      <vt:lpstr>Why are we learning about this?</vt:lpstr>
      <vt:lpstr>Why are we learning about this?</vt:lpstr>
      <vt:lpstr>What is online harassment?</vt:lpstr>
      <vt:lpstr>What is online harassment?</vt:lpstr>
      <vt:lpstr>What is online harassment?</vt:lpstr>
      <vt:lpstr>What is online harassment?</vt:lpstr>
      <vt:lpstr>What is online harassment?</vt:lpstr>
      <vt:lpstr>What is online harassment?</vt:lpstr>
      <vt:lpstr>Impact of online harassment</vt:lpstr>
      <vt:lpstr>Impact of online harassment</vt:lpstr>
      <vt:lpstr>Impacts of online harassment</vt:lpstr>
      <vt:lpstr>Impacts of online harassment</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116</cp:revision>
  <cp:lastPrinted>2025-01-14T08:06:27Z</cp:lastPrinted>
  <dcterms:created xsi:type="dcterms:W3CDTF">2024-08-15T13:31:51Z</dcterms:created>
  <dcterms:modified xsi:type="dcterms:W3CDTF">2025-04-14T12:05:38Z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