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445" r:id="rId2"/>
    <p:sldId id="454" r:id="rId3"/>
    <p:sldId id="455" r:id="rId4"/>
    <p:sldId id="460" r:id="rId5"/>
    <p:sldId id="449" r:id="rId6"/>
    <p:sldId id="450" r:id="rId7"/>
    <p:sldId id="451" r:id="rId8"/>
    <p:sldId id="452" r:id="rId9"/>
    <p:sldId id="434" r:id="rId10"/>
    <p:sldId id="435" r:id="rId11"/>
    <p:sldId id="436" r:id="rId12"/>
    <p:sldId id="437" r:id="rId13"/>
    <p:sldId id="438" r:id="rId14"/>
    <p:sldId id="439" r:id="rId15"/>
    <p:sldId id="440" r:id="rId16"/>
    <p:sldId id="441" r:id="rId17"/>
    <p:sldId id="442" r:id="rId18"/>
    <p:sldId id="443" r:id="rId19"/>
    <p:sldId id="444" r:id="rId20"/>
    <p:sldId id="4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TIDnEoxe3TQ1tuGOeZ/MA==" hashData="DspENhoeLeFmxjTnwi85oI9JdfoQ8kG1V+inVQaUaJByGjmfzdva2pVxu5YgkIzG7TOEsPemIBI40gNMVu6bq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37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55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https://www.youtube.com/watch?v=ottnH427Fr8</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417151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42762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rPr>
              <a:pPr defTabSz="914315">
                <a:defRPr/>
              </a:pPr>
              <a:t>‹#›</a:t>
            </a:fld>
            <a:endParaRPr lang="en-GB">
              <a:solidFill>
                <a:prstClr val="black">
                  <a:tint val="75000"/>
                </a:prstClr>
              </a:solidFill>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51822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8" r:id="rId12"/>
    <p:sldLayoutId id="2147483719" r:id="rId13"/>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ottnH427Fr8?si=O1kDFsgduYXe2te0&amp;start=0&amp;end=194" TargetMode="Externa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a:t>You are what you share</a:t>
            </a:r>
            <a:r>
              <a:rPr lang="en-US" dirty="0" smtClean="0"/>
              <a:t>.</a:t>
            </a:r>
            <a:r>
              <a:rPr lang="en-GB" dirty="0" smtClean="0"/>
              <a:t>”</a:t>
            </a:r>
            <a:r>
              <a:rPr lang="en-GB" dirty="0"/>
              <a:t> </a:t>
            </a:r>
            <a:endParaRPr lang="en-GB" dirty="0" smtClean="0"/>
          </a:p>
          <a:p>
            <a:pPr algn="ctr">
              <a:lnSpc>
                <a:spcPct val="100000"/>
              </a:lnSpc>
            </a:pPr>
            <a:r>
              <a:rPr lang="en-GB" sz="3900" dirty="0" smtClean="0"/>
              <a:t>Charles </a:t>
            </a:r>
            <a:r>
              <a:rPr lang="en-GB" sz="3900" dirty="0" err="1" smtClean="0"/>
              <a:t>Leadbeater</a:t>
            </a:r>
            <a:endParaRPr lang="en-GB" sz="3900" dirty="0" smtClean="0"/>
          </a:p>
        </p:txBody>
      </p:sp>
    </p:spTree>
    <p:extLst>
      <p:ext uri="{BB962C8B-B14F-4D97-AF65-F5344CB8AC3E}">
        <p14:creationId xmlns:p14="http://schemas.microsoft.com/office/powerpoint/2010/main" val="117950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 online footprint?</a:t>
            </a:r>
            <a:endParaRPr sz="2426" spc="27" dirty="0"/>
          </a:p>
        </p:txBody>
      </p:sp>
      <p:pic>
        <p:nvPicPr>
          <p:cNvPr id="9" name="ottnH427Fr8"/>
          <p:cNvPicPr>
            <a:picLocks noRot="1" noChangeAspect="1"/>
          </p:cNvPicPr>
          <p:nvPr>
            <a:videoFile r:link="rId1"/>
          </p:nvPr>
        </p:nvPicPr>
        <p:blipFill>
          <a:blip r:embed="rId6"/>
          <a:stretch>
            <a:fillRect/>
          </a:stretch>
        </p:blipFill>
        <p:spPr>
          <a:xfrm>
            <a:off x="1197979" y="1211027"/>
            <a:ext cx="9742164" cy="5479967"/>
          </a:xfrm>
          <a:prstGeom prst="rect">
            <a:avLst/>
          </a:prstGeom>
        </p:spPr>
      </p:pic>
    </p:spTree>
    <p:extLst>
      <p:ext uri="{BB962C8B-B14F-4D97-AF65-F5344CB8AC3E}">
        <p14:creationId xmlns:p14="http://schemas.microsoft.com/office/powerpoint/2010/main" val="304698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204117"/>
          </a:xfrm>
        </p:spPr>
        <p:txBody>
          <a:bodyPr>
            <a:normAutofit fontScale="85000" lnSpcReduction="10000"/>
          </a:bodyPr>
          <a:lstStyle/>
          <a:p>
            <a:pPr marL="0" indent="0">
              <a:buNone/>
            </a:pPr>
            <a:r>
              <a:rPr lang="en-US" sz="3638" dirty="0" smtClean="0"/>
              <a:t>There are different types of online footprints</a:t>
            </a:r>
          </a:p>
          <a:p>
            <a:pPr marL="0" indent="0">
              <a:buNone/>
            </a:pPr>
            <a:endParaRPr lang="en-US" sz="3638" dirty="0"/>
          </a:p>
          <a:p>
            <a:pPr marL="742950" indent="-742950">
              <a:buAutoNum type="arabicPeriod"/>
            </a:pPr>
            <a:r>
              <a:rPr lang="en-US" sz="3638" dirty="0" smtClean="0"/>
              <a:t>Active Footprint – information you intentionally share such as posts of social media</a:t>
            </a:r>
          </a:p>
          <a:p>
            <a:pPr marL="742950" indent="-742950">
              <a:buAutoNum type="arabicPeriod"/>
            </a:pPr>
            <a:endParaRPr lang="en-US" sz="3638" dirty="0"/>
          </a:p>
          <a:p>
            <a:pPr marL="742950" indent="-742950">
              <a:buAutoNum type="arabicPeriod"/>
            </a:pPr>
            <a:r>
              <a:rPr lang="en-US" sz="3638" dirty="0" smtClean="0"/>
              <a:t>Passive footprint – information collected about you without your direct input. This includes browsing habits, cookies and location tracking</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 online footprint?</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368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204117"/>
          </a:xfrm>
        </p:spPr>
        <p:txBody>
          <a:bodyPr>
            <a:normAutofit fontScale="85000" lnSpcReduction="10000"/>
          </a:bodyPr>
          <a:lstStyle/>
          <a:p>
            <a:pPr marL="0" indent="0">
              <a:buNone/>
            </a:pPr>
            <a:r>
              <a:rPr lang="en-US" sz="3638" dirty="0" smtClean="0"/>
              <a:t>There are different types of online footprints</a:t>
            </a:r>
          </a:p>
          <a:p>
            <a:pPr marL="0" indent="0">
              <a:buNone/>
            </a:pPr>
            <a:endParaRPr lang="en-US" sz="3638" dirty="0"/>
          </a:p>
          <a:p>
            <a:pPr marL="742950" indent="-742950">
              <a:buAutoNum type="arabicPeriod"/>
            </a:pPr>
            <a:r>
              <a:rPr lang="en-US" sz="3638" dirty="0" smtClean="0"/>
              <a:t>Active Footprint – information you intentionally share such as posts of social media</a:t>
            </a:r>
          </a:p>
          <a:p>
            <a:pPr marL="742950" indent="-742950">
              <a:buAutoNum type="arabicPeriod"/>
            </a:pPr>
            <a:endParaRPr lang="en-US" sz="3638" dirty="0"/>
          </a:p>
          <a:p>
            <a:pPr marL="742950" indent="-742950">
              <a:buAutoNum type="arabicPeriod"/>
            </a:pPr>
            <a:r>
              <a:rPr lang="en-US" sz="3638" dirty="0" smtClean="0"/>
              <a:t>Passive footprint – information collected about you without your direct input. This includes browsing habits, cookies and location tracking</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 online footprint?</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418134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do you think your online footprint matters?”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8752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“Why do you think your online footprint matters?”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44132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fontScale="85000" lnSpcReduction="20000"/>
          </a:bodyPr>
          <a:lstStyle/>
          <a:p>
            <a:pPr marL="0" indent="0">
              <a:buNone/>
            </a:pPr>
            <a:r>
              <a:rPr lang="en-US" sz="3638" dirty="0" smtClean="0"/>
              <a:t>Online footprints can affect a person’s future.</a:t>
            </a:r>
          </a:p>
          <a:p>
            <a:pPr marL="0" indent="0">
              <a:buNone/>
            </a:pPr>
            <a:endParaRPr lang="en-US" sz="3638" dirty="0"/>
          </a:p>
          <a:p>
            <a:pPr marL="0" indent="0">
              <a:buNone/>
            </a:pPr>
            <a:r>
              <a:rPr lang="en-US" sz="3638" dirty="0" smtClean="0"/>
              <a:t>Over 70% of employers check social media before hiring someone. This is also now happening more and more at universities.</a:t>
            </a:r>
          </a:p>
          <a:p>
            <a:pPr marL="0" indent="0">
              <a:buNone/>
            </a:pPr>
            <a:endParaRPr lang="en-US" sz="3638" dirty="0"/>
          </a:p>
          <a:p>
            <a:pPr marL="0" indent="0">
              <a:buNone/>
            </a:pPr>
            <a:r>
              <a:rPr lang="en-US" sz="3638" dirty="0" smtClean="0"/>
              <a:t>There are examples of people being rejected a university scholarship due to posting an offensive tweet years before applying to university.</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of online footprints</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199407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“Should universities and employers be allowed to check online activity before accepting or hiring someone?”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08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“Should universities and employers be allowed to check online activity before accepting or hiring someone?”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7771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fontScale="92500" lnSpcReduction="10000"/>
          </a:bodyPr>
          <a:lstStyle/>
          <a:p>
            <a:pPr marL="0" indent="0">
              <a:buNone/>
            </a:pPr>
            <a:r>
              <a:rPr lang="en-US" sz="3638" dirty="0" smtClean="0"/>
              <a:t>The most important way to manage a online footprint is to think before posting, liking or sharing something.</a:t>
            </a:r>
          </a:p>
          <a:p>
            <a:pPr marL="0" indent="0">
              <a:buNone/>
            </a:pPr>
            <a:endParaRPr lang="en-US" sz="3638" dirty="0"/>
          </a:p>
          <a:p>
            <a:pPr marL="0" indent="0">
              <a:buNone/>
            </a:pPr>
            <a:r>
              <a:rPr lang="en-US" sz="3638" dirty="0" smtClean="0"/>
              <a:t>Think about what possible impact this could have on other people. If there is any chance it could have a negative impact, then there is a chance it could have a negative impact on you in the future</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Managing online footprints</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3229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lnSpcReduction="10000"/>
          </a:bodyPr>
          <a:lstStyle/>
          <a:p>
            <a:pPr marL="0" indent="0">
              <a:buNone/>
            </a:pPr>
            <a:r>
              <a:rPr lang="en-US" sz="3638" dirty="0" smtClean="0"/>
              <a:t>When you are online next take a minute to look at your previous posts.</a:t>
            </a:r>
          </a:p>
          <a:p>
            <a:pPr marL="0" indent="0">
              <a:buNone/>
            </a:pPr>
            <a:endParaRPr lang="en-US" sz="3638" dirty="0"/>
          </a:p>
          <a:p>
            <a:pPr marL="0" indent="0">
              <a:buNone/>
            </a:pPr>
            <a:r>
              <a:rPr lang="en-US" sz="3638" dirty="0" smtClean="0"/>
              <a:t>Do these posts reflect you as a person?</a:t>
            </a:r>
          </a:p>
          <a:p>
            <a:pPr marL="0" indent="0">
              <a:buNone/>
            </a:pPr>
            <a:endParaRPr lang="en-US" sz="3638" dirty="0"/>
          </a:p>
          <a:p>
            <a:pPr marL="0" indent="0">
              <a:buNone/>
            </a:pPr>
            <a:r>
              <a:rPr lang="en-US" sz="3638" dirty="0" smtClean="0"/>
              <a:t>What would someone else think if they seen those posts?</a:t>
            </a:r>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Managing online footprints</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53248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0683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online footprint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06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8" y="332959"/>
            <a:ext cx="10602573"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pic>
        <p:nvPicPr>
          <p:cNvPr id="8" name="Picture 7"/>
          <p:cNvPicPr>
            <a:picLocks noChangeAspect="1"/>
          </p:cNvPicPr>
          <p:nvPr/>
        </p:nvPicPr>
        <p:blipFill rotWithShape="1">
          <a:blip r:embed="rId3"/>
          <a:srcRect l="1782" t="1680" r="4835"/>
          <a:stretch/>
        </p:blipFill>
        <p:spPr>
          <a:xfrm>
            <a:off x="8543488" y="3046229"/>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8252205" y="4675831"/>
            <a:ext cx="3068835" cy="153441"/>
          </a:xfrm>
          <a:prstGeom prst="rect">
            <a:avLst/>
          </a:prstGeom>
        </p:spPr>
      </p:pic>
      <p:sp>
        <p:nvSpPr>
          <p:cNvPr id="4" name="TextBox 3"/>
          <p:cNvSpPr txBox="1"/>
          <p:nvPr/>
        </p:nvSpPr>
        <p:spPr>
          <a:xfrm>
            <a:off x="334979" y="4018565"/>
            <a:ext cx="3313568" cy="646331"/>
          </a:xfrm>
          <a:prstGeom prst="rect">
            <a:avLst/>
          </a:prstGeom>
          <a:noFill/>
        </p:spPr>
        <p:txBody>
          <a:bodyPr wrap="square" rtlCol="0">
            <a:spAutoFit/>
          </a:bodyPr>
          <a:lstStyle/>
          <a:p>
            <a:r>
              <a:rPr lang="en-GB" dirty="0" smtClean="0"/>
              <a:t>Have you completed and shown your Maths Teacher your booklet </a:t>
            </a:r>
            <a:endParaRPr lang="en-GB" dirty="0"/>
          </a:p>
        </p:txBody>
      </p:sp>
      <p:sp>
        <p:nvSpPr>
          <p:cNvPr id="9" name="Rectangle 8"/>
          <p:cNvSpPr/>
          <p:nvPr/>
        </p:nvSpPr>
        <p:spPr>
          <a:xfrm>
            <a:off x="270639"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71586"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155203" y="4049968"/>
            <a:ext cx="3388469" cy="646331"/>
          </a:xfrm>
          <a:prstGeom prst="rect">
            <a:avLst/>
          </a:prstGeom>
          <a:noFill/>
        </p:spPr>
        <p:txBody>
          <a:bodyPr wrap="square" rtlCol="0">
            <a:spAutoFit/>
          </a:bodyPr>
          <a:lstStyle/>
          <a:p>
            <a:r>
              <a:rPr lang="en-GB" dirty="0" smtClean="0"/>
              <a:t>Have you completed and shown your Science Teacher your booklet </a:t>
            </a:r>
            <a:endParaRPr lang="en-GB" dirty="0"/>
          </a:p>
        </p:txBody>
      </p:sp>
      <p:sp>
        <p:nvSpPr>
          <p:cNvPr id="12" name="Rectangle 11"/>
          <p:cNvSpPr/>
          <p:nvPr/>
        </p:nvSpPr>
        <p:spPr>
          <a:xfrm>
            <a:off x="7897879" y="1890266"/>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493686" y="2057377"/>
            <a:ext cx="1367525" cy="400110"/>
          </a:xfrm>
          <a:prstGeom prst="rect">
            <a:avLst/>
          </a:prstGeom>
          <a:noFill/>
        </p:spPr>
        <p:txBody>
          <a:bodyPr wrap="square" rtlCol="0">
            <a:spAutoFit/>
          </a:bodyPr>
          <a:lstStyle/>
          <a:p>
            <a:r>
              <a:rPr lang="en-GB" sz="2000" b="1" dirty="0" smtClean="0">
                <a:solidFill>
                  <a:srgbClr val="00B0F0"/>
                </a:solidFill>
              </a:rPr>
              <a:t>MATHS </a:t>
            </a:r>
            <a:endParaRPr lang="en-GB" sz="2000" b="1" dirty="0">
              <a:solidFill>
                <a:srgbClr val="00B0F0"/>
              </a:solidFill>
            </a:endParaRPr>
          </a:p>
        </p:txBody>
      </p:sp>
      <p:sp>
        <p:nvSpPr>
          <p:cNvPr id="14" name="TextBox 13"/>
          <p:cNvSpPr txBox="1"/>
          <p:nvPr/>
        </p:nvSpPr>
        <p:spPr>
          <a:xfrm>
            <a:off x="5307307" y="2029606"/>
            <a:ext cx="1491845" cy="400110"/>
          </a:xfrm>
          <a:prstGeom prst="rect">
            <a:avLst/>
          </a:prstGeom>
          <a:noFill/>
        </p:spPr>
        <p:txBody>
          <a:bodyPr wrap="square" rtlCol="0">
            <a:spAutoFit/>
          </a:bodyPr>
          <a:lstStyle/>
          <a:p>
            <a:r>
              <a:rPr lang="en-GB" sz="2000" b="1" dirty="0" smtClean="0">
                <a:solidFill>
                  <a:srgbClr val="00B0F0"/>
                </a:solidFill>
              </a:rPr>
              <a:t>SCIENCE </a:t>
            </a:r>
            <a:endParaRPr lang="en-GB" sz="2000" b="1" dirty="0">
              <a:solidFill>
                <a:srgbClr val="00B0F0"/>
              </a:solidFill>
            </a:endParaRPr>
          </a:p>
        </p:txBody>
      </p:sp>
      <p:sp>
        <p:nvSpPr>
          <p:cNvPr id="15" name="TextBox 14"/>
          <p:cNvSpPr txBox="1"/>
          <p:nvPr/>
        </p:nvSpPr>
        <p:spPr>
          <a:xfrm>
            <a:off x="8509911" y="1967663"/>
            <a:ext cx="2553424" cy="400110"/>
          </a:xfrm>
          <a:prstGeom prst="rect">
            <a:avLst/>
          </a:prstGeom>
          <a:noFill/>
        </p:spPr>
        <p:txBody>
          <a:bodyPr wrap="square" rtlCol="0">
            <a:spAutoFit/>
          </a:bodyPr>
          <a:lstStyle/>
          <a:p>
            <a:r>
              <a:rPr lang="en-GB" sz="2000" b="1" dirty="0" smtClean="0">
                <a:solidFill>
                  <a:srgbClr val="00B0F0"/>
                </a:solidFill>
              </a:rPr>
              <a:t>ALL OTHER SUBJECTS </a:t>
            </a:r>
            <a:endParaRPr lang="en-GB" sz="2000" b="1" dirty="0">
              <a:solidFill>
                <a:srgbClr val="00B0F0"/>
              </a:solidFill>
            </a:endParaRPr>
          </a:p>
        </p:txBody>
      </p:sp>
    </p:spTree>
    <p:extLst>
      <p:ext uri="{BB962C8B-B14F-4D97-AF65-F5344CB8AC3E}">
        <p14:creationId xmlns:p14="http://schemas.microsoft.com/office/powerpoint/2010/main" val="77908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harmful content on young people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How to report inappropriate online </a:t>
            </a:r>
            <a:r>
              <a:rPr lang="en-US" sz="1400" dirty="0" smtClean="0">
                <a:solidFill>
                  <a:prstClr val="black"/>
                </a:solidFill>
                <a:latin typeface="Comic Sans MS" panose="030F0702030302020204" pitchFamily="66" charset="0"/>
              </a:rPr>
              <a:t>content</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online harassment?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influence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does social media have on body image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impact can social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media influencers have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rgbClr val="FFFF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online footprint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800" b="1" dirty="0">
                <a:solidFill>
                  <a:prstClr val="black"/>
                </a:solidFill>
                <a:latin typeface="Comic Sans MS"/>
              </a:rPr>
              <a:t>Today we will look at:</a:t>
            </a:r>
          </a:p>
          <a:p>
            <a:pPr marL="0" indent="0" defTabSz="554499">
              <a:lnSpc>
                <a:spcPct val="110000"/>
              </a:lnSpc>
              <a:spcBef>
                <a:spcPts val="607"/>
              </a:spcBef>
              <a:buNone/>
              <a:defRPr/>
            </a:pPr>
            <a:endParaRPr lang="en-US" sz="180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What does online footprint mean?</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Definition of online footprint</a:t>
            </a:r>
          </a:p>
          <a:p>
            <a:pPr marL="138623" indent="-138623" defTabSz="554499">
              <a:lnSpc>
                <a:spcPct val="110000"/>
              </a:lnSpc>
              <a:spcBef>
                <a:spcPts val="607"/>
              </a:spcBef>
              <a:buFontTx/>
              <a:buChar char="-"/>
              <a:defRPr/>
            </a:pPr>
            <a:r>
              <a:rPr lang="en-US" sz="1940" b="1" dirty="0">
                <a:solidFill>
                  <a:prstClr val="black"/>
                </a:solidFill>
                <a:latin typeface="Comic Sans MS"/>
              </a:rPr>
              <a:t>Types of online footprints</a:t>
            </a:r>
          </a:p>
          <a:p>
            <a:pPr marL="138623" indent="-138623" defTabSz="554499">
              <a:lnSpc>
                <a:spcPct val="110000"/>
              </a:lnSpc>
              <a:spcBef>
                <a:spcPts val="607"/>
              </a:spcBef>
              <a:buFontTx/>
              <a:buChar char="-"/>
              <a:defRPr/>
            </a:pPr>
            <a:r>
              <a:rPr lang="en-US" sz="1940" b="1" dirty="0">
                <a:solidFill>
                  <a:prstClr val="black"/>
                </a:solidFill>
                <a:latin typeface="Comic Sans MS"/>
              </a:rPr>
              <a:t>Examples of online footprints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09274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r>
              <a:rPr lang="en-US" sz="3638" dirty="0"/>
              <a:t>Online footprint is…</a:t>
            </a:r>
          </a:p>
          <a:p>
            <a:pPr marL="0" indent="0">
              <a:buNone/>
            </a:pPr>
            <a:endParaRPr lang="en-US" sz="3638" dirty="0"/>
          </a:p>
          <a:p>
            <a:pPr marL="0" indent="0">
              <a:buNone/>
            </a:pPr>
            <a:r>
              <a:rPr lang="en-US" sz="3638" dirty="0"/>
              <a:t>“the trail of data a person leaves behind when using the internet”</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online footprint</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311834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a:t>Understanding that what you do on the internet leaves a footprint, can make you think twice about what you access. This can help your wellbeing as it will make you less anxious if a college, university or employer ever wants to search you online or asks about what you post/share/like </a:t>
            </a:r>
            <a:r>
              <a:rPr lang="en-US" sz="3638" dirty="0" smtClean="0"/>
              <a:t>online.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388407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everyone is expected to follow the laws. There are laws around what data companies can collect from people. Although it is easy to just click a button to consent to data collection to get to the webpage you want, it is important to read the terms and conditions about what is happening with your data.</a:t>
            </a:r>
          </a:p>
          <a:p>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425774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3 </a:t>
            </a:r>
            <a:r>
              <a:rPr lang="en-US" sz="3200" dirty="0">
                <a:solidFill>
                  <a:srgbClr val="323232"/>
                </a:solidFill>
                <a:latin typeface="Calibri" panose="020F0502020204030204"/>
              </a:rPr>
              <a:t>of the UN Rights of a Child state that governments and all adults should do what is best for children. Although this may mean that children disagree with the decisions, the government have laws around what age social media can be used. This is based around data collection that happens on social media platforms</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3945" y="3699588"/>
            <a:ext cx="2264798" cy="3052554"/>
          </a:xfrm>
          <a:prstGeom prst="rect">
            <a:avLst/>
          </a:prstGeom>
        </p:spPr>
      </p:pic>
    </p:spTree>
    <p:extLst>
      <p:ext uri="{BB962C8B-B14F-4D97-AF65-F5344CB8AC3E}">
        <p14:creationId xmlns:p14="http://schemas.microsoft.com/office/powerpoint/2010/main" val="12482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No one should be treated differently due to identifying with one or more of the characteristics. This applies online over social media too. You do not want your online footprint to show you do not respect these characteristics as this could impact your future.</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235699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1109</Words>
  <Application>Microsoft Office PowerPoint</Application>
  <PresentationFormat>Widescreen</PresentationFormat>
  <Paragraphs>173</Paragraphs>
  <Slides>20</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Comic Sans MS</vt:lpstr>
      <vt:lpstr>Lato</vt:lpstr>
      <vt:lpstr>LondrinaSolid-Black</vt:lpstr>
      <vt:lpstr>Segoe UI</vt:lpstr>
      <vt:lpstr>Verdana</vt:lpstr>
      <vt:lpstr>Office Theme</vt:lpstr>
      <vt:lpstr>PowerPoint Presentation</vt:lpstr>
      <vt:lpstr>PowerPoint Presentation</vt:lpstr>
      <vt:lpstr>PowerPoint Presentation</vt:lpstr>
      <vt:lpstr>PowerPoint Presentation</vt:lpstr>
      <vt:lpstr>What is a online footprint</vt:lpstr>
      <vt:lpstr>Why are we learning about this?</vt:lpstr>
      <vt:lpstr>Why are we learning about this?</vt:lpstr>
      <vt:lpstr>Why are we learning about this?</vt:lpstr>
      <vt:lpstr>Why are we learning about this?</vt:lpstr>
      <vt:lpstr>What is an online footprint?</vt:lpstr>
      <vt:lpstr>What is an online footprint?</vt:lpstr>
      <vt:lpstr>What is an online footprint?</vt:lpstr>
      <vt:lpstr>Importance of Online Footprints</vt:lpstr>
      <vt:lpstr>Importance of online footprints</vt:lpstr>
      <vt:lpstr>Importance of online footprints</vt:lpstr>
      <vt:lpstr>Importance of Online Footprints</vt:lpstr>
      <vt:lpstr>Importance of online footprints</vt:lpstr>
      <vt:lpstr>Managing online footprints</vt:lpstr>
      <vt:lpstr>Managing online footprints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101</cp:revision>
  <dcterms:created xsi:type="dcterms:W3CDTF">2024-08-15T13:31:51Z</dcterms:created>
  <dcterms:modified xsi:type="dcterms:W3CDTF">2025-04-14T12:08:17Z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