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20" r:id="rId3"/>
  </p:sldMasterIdLst>
  <p:notesMasterIdLst>
    <p:notesMasterId r:id="rId22"/>
  </p:notesMasterIdLst>
  <p:sldIdLst>
    <p:sldId id="318" r:id="rId4"/>
    <p:sldId id="508" r:id="rId5"/>
    <p:sldId id="509" r:id="rId6"/>
    <p:sldId id="335" r:id="rId7"/>
    <p:sldId id="321" r:id="rId8"/>
    <p:sldId id="498" r:id="rId9"/>
    <p:sldId id="500" r:id="rId10"/>
    <p:sldId id="511" r:id="rId11"/>
    <p:sldId id="521" r:id="rId12"/>
    <p:sldId id="522" r:id="rId13"/>
    <p:sldId id="496" r:id="rId14"/>
    <p:sldId id="497" r:id="rId15"/>
    <p:sldId id="512" r:id="rId16"/>
    <p:sldId id="523" r:id="rId17"/>
    <p:sldId id="524" r:id="rId18"/>
    <p:sldId id="525" r:id="rId19"/>
    <p:sldId id="526" r:id="rId20"/>
    <p:sldId id="502"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plHyGeVKfz1BuAHdScOzvA==" hashData="uxf4eodsc3IBfXcC+zku4yZZY9Si8fz7edVqlpq8qVe/W5jRisHKBATH1tvwVXi+mOvk/R4NSF7gd6dagLsRa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6" d="100"/>
          <a:sy n="106" d="100"/>
        </p:scale>
        <p:origin x="73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01841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https://www.youtube.com/watch?v=z2T-Rh838GA</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10</a:t>
            </a:fld>
            <a:endParaRPr lang="en-GB"/>
          </a:p>
        </p:txBody>
      </p:sp>
    </p:spTree>
    <p:extLst>
      <p:ext uri="{BB962C8B-B14F-4D97-AF65-F5344CB8AC3E}">
        <p14:creationId xmlns:p14="http://schemas.microsoft.com/office/powerpoint/2010/main" val="120777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https://www.youtube.com/watch?v=7a86-qRtxuo</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13</a:t>
            </a:fld>
            <a:endParaRPr lang="en-GB"/>
          </a:p>
        </p:txBody>
      </p:sp>
    </p:spTree>
    <p:extLst>
      <p:ext uri="{BB962C8B-B14F-4D97-AF65-F5344CB8AC3E}">
        <p14:creationId xmlns:p14="http://schemas.microsoft.com/office/powerpoint/2010/main" val="4152156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1150452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80" y="722980"/>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defTabSz="914315">
              <a:defRPr/>
            </a:pPr>
            <a:fld id="{9BD23B10-5F6E-4C31-BD4A-EB0C393B227D}" type="datetimeFigureOut">
              <a:rPr lang="en-GB" smtClean="0">
                <a:solidFill>
                  <a:prstClr val="black">
                    <a:tint val="75000"/>
                  </a:prstClr>
                </a:solidFill>
                <a:latin typeface="Segoe UI" panose="020B0502040204020203" pitchFamily="34" charset="0"/>
                <a:cs typeface="Segoe UI" panose="020B0502040204020203" pitchFamily="34" charset="0"/>
              </a:rPr>
              <a:pPr defTabSz="914315">
                <a:defRPr/>
              </a:pPr>
              <a:t>14/04/2025</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defTabSz="914315">
              <a:defRPr/>
            </a:pPr>
            <a:endParaRPr lang="en-GB">
              <a:solidFill>
                <a:prstClr val="black">
                  <a:tint val="75000"/>
                </a:prstClr>
              </a:solidFill>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defTabSz="914315">
              <a:defRPr/>
            </a:pPr>
            <a:fld id="{FC676166-4FC4-466E-B78C-00BED8E29C44}" type="slidenum">
              <a:rPr lang="en-GB" smtClean="0">
                <a:solidFill>
                  <a:prstClr val="black">
                    <a:tint val="75000"/>
                  </a:prstClr>
                </a:solidFill>
                <a:latin typeface="Segoe UI" panose="020B0502040204020203" pitchFamily="34" charset="0"/>
                <a:cs typeface="Segoe UI" panose="020B0502040204020203" pitchFamily="34" charset="0"/>
              </a:rPr>
              <a:pPr defTabSz="914315">
                <a:defRPr/>
              </a:pPr>
              <a:t>‹#›</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4"/>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1"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469839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0085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4309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273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05957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2965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90539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1994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4248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815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0636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0486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8" r:id="rId12"/>
    <p:sldLayoutId id="2147483719" r:id="rId13"/>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99160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video" Target="https://www.youtube.com/embed/z2T-Rh838GA?si=xU2dceZaFfKe0T3H" TargetMode="Externa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video" Target="https://www.youtube.com/embed/7a86-qRtxuo?si=Ry3MLLz9ldBWPkl9" TargetMode="Externa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fontScale="92500" lnSpcReduction="20000"/>
          </a:bodyPr>
          <a:lstStyle/>
          <a:p>
            <a:pPr algn="ctr">
              <a:lnSpc>
                <a:spcPct val="100000"/>
              </a:lnSpc>
            </a:pPr>
            <a:r>
              <a:rPr lang="en-US" b="1" u="sng" dirty="0" smtClean="0"/>
              <a:t>Thought of the Day</a:t>
            </a:r>
            <a:endParaRPr lang="en-GB" b="1" u="sng" dirty="0" smtClean="0"/>
          </a:p>
          <a:p>
            <a:pPr algn="ctr">
              <a:lnSpc>
                <a:spcPct val="100000"/>
              </a:lnSpc>
            </a:pPr>
            <a:r>
              <a:rPr lang="en-GB" dirty="0" smtClean="0"/>
              <a:t>“</a:t>
            </a:r>
            <a:r>
              <a:rPr lang="en-US" dirty="0"/>
              <a:t>When we compare ourselves to highly edited and curated images online, we are measuring ourselves against an unrealistic </a:t>
            </a:r>
            <a:r>
              <a:rPr lang="en-US" dirty="0" smtClean="0"/>
              <a:t>standard”</a:t>
            </a:r>
          </a:p>
          <a:p>
            <a:pPr algn="ctr">
              <a:lnSpc>
                <a:spcPct val="100000"/>
              </a:lnSpc>
            </a:pPr>
            <a:r>
              <a:rPr lang="en-US" sz="3900" dirty="0" err="1" smtClean="0"/>
              <a:t>Dr</a:t>
            </a:r>
            <a:r>
              <a:rPr lang="en-US" sz="3900" dirty="0" smtClean="0"/>
              <a:t> </a:t>
            </a:r>
            <a:r>
              <a:rPr lang="en-US" sz="3900" dirty="0" err="1" smtClean="0"/>
              <a:t>Phillippa</a:t>
            </a:r>
            <a:r>
              <a:rPr lang="en-US" sz="3900" dirty="0" smtClean="0"/>
              <a:t> </a:t>
            </a:r>
            <a:r>
              <a:rPr lang="en-US" sz="3900" dirty="0" err="1" smtClean="0"/>
              <a:t>Diedrichs</a:t>
            </a:r>
            <a:endParaRPr lang="en-GB" sz="3900" dirty="0" smtClean="0"/>
          </a:p>
        </p:txBody>
      </p:sp>
    </p:spTree>
    <p:extLst>
      <p:ext uri="{BB962C8B-B14F-4D97-AF65-F5344CB8AC3E}">
        <p14:creationId xmlns:p14="http://schemas.microsoft.com/office/powerpoint/2010/main" val="3150410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Body Image and Social Media</a:t>
            </a:r>
            <a:endParaRPr sz="2426" spc="27" dirty="0"/>
          </a:p>
        </p:txBody>
      </p:sp>
      <p:pic>
        <p:nvPicPr>
          <p:cNvPr id="3" name="z2T-Rh838GA"/>
          <p:cNvPicPr>
            <a:picLocks noRot="1" noChangeAspect="1"/>
          </p:cNvPicPr>
          <p:nvPr>
            <a:videoFile r:link="rId1"/>
          </p:nvPr>
        </p:nvPicPr>
        <p:blipFill>
          <a:blip r:embed="rId6"/>
          <a:stretch>
            <a:fillRect/>
          </a:stretch>
        </p:blipFill>
        <p:spPr>
          <a:xfrm>
            <a:off x="1197979" y="1211027"/>
            <a:ext cx="9791150" cy="5507522"/>
          </a:xfrm>
          <a:prstGeom prst="rect">
            <a:avLst/>
          </a:prstGeom>
        </p:spPr>
      </p:pic>
    </p:spTree>
    <p:extLst>
      <p:ext uri="{BB962C8B-B14F-4D97-AF65-F5344CB8AC3E}">
        <p14:creationId xmlns:p14="http://schemas.microsoft.com/office/powerpoint/2010/main" val="23297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“Are you surprised by anything in this video? Why?”</a:t>
            </a:r>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Social media and body image</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216596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a:t>“Are you surprised by anything in this video</a:t>
            </a:r>
            <a:r>
              <a:rPr lang="en-US" sz="4000" b="1" dirty="0" smtClean="0"/>
              <a:t>? Why?”</a:t>
            </a:r>
            <a:endParaRPr lang="en-US" sz="4000" b="1" dirty="0"/>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Social Media and Body Image</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719759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Social Media and Body Image</a:t>
            </a:r>
            <a:endParaRPr sz="2426" spc="27" dirty="0"/>
          </a:p>
        </p:txBody>
      </p:sp>
      <p:pic>
        <p:nvPicPr>
          <p:cNvPr id="3" name="7a86-qRtxuo"/>
          <p:cNvPicPr>
            <a:picLocks noRot="1" noChangeAspect="1"/>
          </p:cNvPicPr>
          <p:nvPr>
            <a:videoFile r:link="rId1"/>
          </p:nvPr>
        </p:nvPicPr>
        <p:blipFill>
          <a:blip r:embed="rId6"/>
          <a:stretch>
            <a:fillRect/>
          </a:stretch>
        </p:blipFill>
        <p:spPr>
          <a:xfrm>
            <a:off x="1197979" y="1211027"/>
            <a:ext cx="9709507" cy="5461598"/>
          </a:xfrm>
          <a:prstGeom prst="rect">
            <a:avLst/>
          </a:prstGeom>
        </p:spPr>
      </p:pic>
    </p:spTree>
    <p:extLst>
      <p:ext uri="{BB962C8B-B14F-4D97-AF65-F5344CB8AC3E}">
        <p14:creationId xmlns:p14="http://schemas.microsoft.com/office/powerpoint/2010/main" val="1249534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lnSpcReduction="10000"/>
          </a:bodyPr>
          <a:lstStyle/>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“How are the images different in this video? What did the young people think about the images?”</a:t>
            </a:r>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Social media and body image</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520427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a:t>“How are the images different in this video? What did the young people think about the images?”</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Social Media and Body Image</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549855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6416009" cy="5596003"/>
          </a:xfrm>
        </p:spPr>
        <p:txBody>
          <a:bodyPr>
            <a:normAutofit fontScale="85000" lnSpcReduction="20000"/>
          </a:bodyPr>
          <a:lstStyle/>
          <a:p>
            <a:pPr marL="0" indent="0">
              <a:buNone/>
            </a:pPr>
            <a:r>
              <a:rPr lang="en-US" sz="4000" dirty="0" smtClean="0"/>
              <a:t>To avoid negative comparisons on social media people can:</a:t>
            </a:r>
          </a:p>
          <a:p>
            <a:pPr marL="0" indent="0">
              <a:buNone/>
            </a:pPr>
            <a:endParaRPr lang="en-US" sz="4000" dirty="0"/>
          </a:p>
          <a:p>
            <a:pPr>
              <a:buFontTx/>
              <a:buChar char="-"/>
            </a:pPr>
            <a:r>
              <a:rPr lang="en-US" sz="4000" dirty="0" smtClean="0"/>
              <a:t>Follow accounts that promote realistic and positive body image</a:t>
            </a:r>
          </a:p>
          <a:p>
            <a:pPr>
              <a:buFontTx/>
              <a:buChar char="-"/>
            </a:pPr>
            <a:r>
              <a:rPr lang="en-US" sz="4000" dirty="0" smtClean="0"/>
              <a:t>Unfollow accounts that make them start to make comparisons</a:t>
            </a:r>
          </a:p>
          <a:p>
            <a:pPr>
              <a:buFontTx/>
              <a:buChar char="-"/>
            </a:pPr>
            <a:r>
              <a:rPr lang="en-US" sz="4000" dirty="0" smtClean="0"/>
              <a:t>Unfollow accounts that look like they post edited content</a:t>
            </a:r>
          </a:p>
          <a:p>
            <a:pPr>
              <a:buFontTx/>
              <a:buChar char="-"/>
            </a:pPr>
            <a:r>
              <a:rPr lang="en-US" sz="4000" dirty="0" smtClean="0"/>
              <a:t>Limit screen time to reduce endless scrolling</a:t>
            </a:r>
          </a:p>
          <a:p>
            <a:pPr>
              <a:buFontTx/>
              <a:buChar char="-"/>
            </a:pPr>
            <a:r>
              <a:rPr lang="en-US" sz="4000" dirty="0" smtClean="0"/>
              <a:t>Remember that social media is not real life</a:t>
            </a: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Body Image and Social Media</a:t>
            </a:r>
            <a:endParaRPr sz="2426" spc="27" dirty="0"/>
          </a:p>
        </p:txBody>
      </p:sp>
      <p:pic>
        <p:nvPicPr>
          <p:cNvPr id="12" name="Picture 11"/>
          <p:cNvPicPr>
            <a:picLocks noChangeAspect="1"/>
          </p:cNvPicPr>
          <p:nvPr/>
        </p:nvPicPr>
        <p:blipFill>
          <a:blip r:embed="rId4"/>
          <a:stretch>
            <a:fillRect/>
          </a:stretch>
        </p:blipFill>
        <p:spPr>
          <a:xfrm>
            <a:off x="7805687" y="1261997"/>
            <a:ext cx="2819400" cy="1619250"/>
          </a:xfrm>
          <a:prstGeom prst="rect">
            <a:avLst/>
          </a:prstGeom>
        </p:spPr>
      </p:pic>
      <p:pic>
        <p:nvPicPr>
          <p:cNvPr id="13" name="Picture 12"/>
          <p:cNvPicPr>
            <a:picLocks noChangeAspect="1"/>
          </p:cNvPicPr>
          <p:nvPr/>
        </p:nvPicPr>
        <p:blipFill>
          <a:blip r:embed="rId5"/>
          <a:stretch>
            <a:fillRect/>
          </a:stretch>
        </p:blipFill>
        <p:spPr>
          <a:xfrm>
            <a:off x="8983435" y="2881247"/>
            <a:ext cx="2552700" cy="1790700"/>
          </a:xfrm>
          <a:prstGeom prst="rect">
            <a:avLst/>
          </a:prstGeom>
        </p:spPr>
      </p:pic>
      <p:pic>
        <p:nvPicPr>
          <p:cNvPr id="14" name="Picture 13"/>
          <p:cNvPicPr>
            <a:picLocks noChangeAspect="1"/>
          </p:cNvPicPr>
          <p:nvPr/>
        </p:nvPicPr>
        <p:blipFill>
          <a:blip r:embed="rId6"/>
          <a:stretch>
            <a:fillRect/>
          </a:stretch>
        </p:blipFill>
        <p:spPr>
          <a:xfrm>
            <a:off x="7986662" y="4637807"/>
            <a:ext cx="2457450" cy="1866900"/>
          </a:xfrm>
          <a:prstGeom prst="rect">
            <a:avLst/>
          </a:prstGeom>
        </p:spPr>
      </p:pic>
    </p:spTree>
    <p:extLst>
      <p:ext uri="{BB962C8B-B14F-4D97-AF65-F5344CB8AC3E}">
        <p14:creationId xmlns:p14="http://schemas.microsoft.com/office/powerpoint/2010/main" val="2162038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6416009" cy="5596003"/>
          </a:xfrm>
        </p:spPr>
        <p:txBody>
          <a:bodyPr>
            <a:normAutofit fontScale="92500" lnSpcReduction="20000"/>
          </a:bodyPr>
          <a:lstStyle/>
          <a:p>
            <a:pPr marL="0" indent="0">
              <a:buNone/>
            </a:pPr>
            <a:r>
              <a:rPr lang="en-US" sz="4000" dirty="0" smtClean="0"/>
              <a:t>Remember:</a:t>
            </a:r>
          </a:p>
          <a:p>
            <a:pPr marL="0" indent="0">
              <a:buNone/>
            </a:pPr>
            <a:endParaRPr lang="en-US" sz="4000" dirty="0"/>
          </a:p>
          <a:p>
            <a:pPr marL="742950" indent="-742950">
              <a:buAutoNum type="arabicPeriod"/>
            </a:pPr>
            <a:r>
              <a:rPr lang="en-US" sz="4000" dirty="0" smtClean="0"/>
              <a:t>Social media can distort reality</a:t>
            </a:r>
          </a:p>
          <a:p>
            <a:pPr marL="742950" indent="-742950">
              <a:buAutoNum type="arabicPeriod"/>
            </a:pPr>
            <a:r>
              <a:rPr lang="en-US" sz="4000" dirty="0" smtClean="0"/>
              <a:t>A person’s worth is not based on the number of likes on a photo</a:t>
            </a:r>
          </a:p>
          <a:p>
            <a:pPr marL="742950" indent="-742950">
              <a:buAutoNum type="arabicPeriod"/>
            </a:pPr>
            <a:r>
              <a:rPr lang="en-US" sz="4000" dirty="0" smtClean="0"/>
              <a:t>Everyone is more than their appearance. Being a kind and honest person is even more important than that “ideal” body image.</a:t>
            </a: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Body Image and Social Media</a:t>
            </a:r>
            <a:endParaRPr sz="2426" spc="27" dirty="0"/>
          </a:p>
        </p:txBody>
      </p:sp>
      <p:pic>
        <p:nvPicPr>
          <p:cNvPr id="12" name="Picture 11"/>
          <p:cNvPicPr>
            <a:picLocks noChangeAspect="1"/>
          </p:cNvPicPr>
          <p:nvPr/>
        </p:nvPicPr>
        <p:blipFill>
          <a:blip r:embed="rId4"/>
          <a:stretch>
            <a:fillRect/>
          </a:stretch>
        </p:blipFill>
        <p:spPr>
          <a:xfrm>
            <a:off x="7805687" y="1261997"/>
            <a:ext cx="2819400" cy="1619250"/>
          </a:xfrm>
          <a:prstGeom prst="rect">
            <a:avLst/>
          </a:prstGeom>
        </p:spPr>
      </p:pic>
      <p:pic>
        <p:nvPicPr>
          <p:cNvPr id="13" name="Picture 12"/>
          <p:cNvPicPr>
            <a:picLocks noChangeAspect="1"/>
          </p:cNvPicPr>
          <p:nvPr/>
        </p:nvPicPr>
        <p:blipFill>
          <a:blip r:embed="rId5"/>
          <a:stretch>
            <a:fillRect/>
          </a:stretch>
        </p:blipFill>
        <p:spPr>
          <a:xfrm>
            <a:off x="8983435" y="2881247"/>
            <a:ext cx="2552700" cy="1790700"/>
          </a:xfrm>
          <a:prstGeom prst="rect">
            <a:avLst/>
          </a:prstGeom>
        </p:spPr>
      </p:pic>
      <p:pic>
        <p:nvPicPr>
          <p:cNvPr id="14" name="Picture 13"/>
          <p:cNvPicPr>
            <a:picLocks noChangeAspect="1"/>
          </p:cNvPicPr>
          <p:nvPr/>
        </p:nvPicPr>
        <p:blipFill>
          <a:blip r:embed="rId6"/>
          <a:stretch>
            <a:fillRect/>
          </a:stretch>
        </p:blipFill>
        <p:spPr>
          <a:xfrm>
            <a:off x="7986662" y="4637807"/>
            <a:ext cx="2457450" cy="1866900"/>
          </a:xfrm>
          <a:prstGeom prst="rect">
            <a:avLst/>
          </a:prstGeom>
        </p:spPr>
      </p:pic>
    </p:spTree>
    <p:extLst>
      <p:ext uri="{BB962C8B-B14F-4D97-AF65-F5344CB8AC3E}">
        <p14:creationId xmlns:p14="http://schemas.microsoft.com/office/powerpoint/2010/main" val="683221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4366" dirty="0"/>
              <a:t>If you ever need support </a:t>
            </a:r>
            <a:r>
              <a:rPr lang="en-US" sz="4366" dirty="0" smtClean="0"/>
              <a:t>about body image for yourself, a friend or family member you can find it here:</a:t>
            </a:r>
            <a:endParaRPr lang="en-US" sz="4366" dirty="0"/>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Childline.org.uk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Call – 08001111</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Email or chat online for support</a:t>
            </a:r>
            <a:endParaRPr lang="en-GB" sz="1940" dirty="0">
              <a:solidFill>
                <a:srgbClr val="2A2C65"/>
              </a:solidFill>
              <a:latin typeface="Calibri" panose="020F0502020204030204" pitchFamily="34" charset="0"/>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Themix.org.uk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You can email or have one-to-chat online.</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There is also a crisis messenger which is available 24/7</a:t>
            </a:r>
            <a:endParaRPr lang="en-GB" sz="1940" dirty="0">
              <a:solidFill>
                <a:srgbClr val="2A2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1550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270638" y="332959"/>
            <a:ext cx="10602573" cy="2386594"/>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sz="2911" dirty="0">
                <a:solidFill>
                  <a:srgbClr val="FF0000"/>
                </a:solidFill>
              </a:rPr>
              <a:t>Homework has been set for this week.</a:t>
            </a:r>
          </a:p>
          <a:p>
            <a:r>
              <a:rPr lang="en-GB" sz="2911" dirty="0">
                <a:solidFill>
                  <a:srgbClr val="FF0000"/>
                </a:solidFill>
              </a:rPr>
              <a:t>Remember to log in and complete your set tasks. </a:t>
            </a:r>
          </a:p>
        </p:txBody>
      </p:sp>
      <p:pic>
        <p:nvPicPr>
          <p:cNvPr id="8" name="Picture 7"/>
          <p:cNvPicPr>
            <a:picLocks noChangeAspect="1"/>
          </p:cNvPicPr>
          <p:nvPr/>
        </p:nvPicPr>
        <p:blipFill rotWithShape="1">
          <a:blip r:embed="rId3"/>
          <a:srcRect l="1782" t="1680" r="4835"/>
          <a:stretch/>
        </p:blipFill>
        <p:spPr>
          <a:xfrm>
            <a:off x="8543488" y="3046229"/>
            <a:ext cx="2212471" cy="1354405"/>
          </a:xfrm>
          <a:prstGeom prst="rect">
            <a:avLst/>
          </a:prstGeom>
        </p:spPr>
      </p:pic>
      <p:pic>
        <p:nvPicPr>
          <p:cNvPr id="2" name="Picture 1"/>
          <p:cNvPicPr>
            <a:picLocks noChangeAspect="1"/>
          </p:cNvPicPr>
          <p:nvPr/>
        </p:nvPicPr>
        <p:blipFill rotWithShape="1">
          <a:blip r:embed="rId4"/>
          <a:srcRect l="26769" t="41600" r="41731" b="55600"/>
          <a:stretch/>
        </p:blipFill>
        <p:spPr>
          <a:xfrm>
            <a:off x="8252205" y="4675831"/>
            <a:ext cx="3068835" cy="153441"/>
          </a:xfrm>
          <a:prstGeom prst="rect">
            <a:avLst/>
          </a:prstGeom>
        </p:spPr>
      </p:pic>
      <p:sp>
        <p:nvSpPr>
          <p:cNvPr id="4" name="TextBox 3"/>
          <p:cNvSpPr txBox="1"/>
          <p:nvPr/>
        </p:nvSpPr>
        <p:spPr>
          <a:xfrm>
            <a:off x="334979" y="4018565"/>
            <a:ext cx="3313568" cy="646331"/>
          </a:xfrm>
          <a:prstGeom prst="rect">
            <a:avLst/>
          </a:prstGeom>
          <a:noFill/>
        </p:spPr>
        <p:txBody>
          <a:bodyPr wrap="square" rtlCol="0">
            <a:spAutoFit/>
          </a:bodyPr>
          <a:lstStyle/>
          <a:p>
            <a:r>
              <a:rPr lang="en-GB" dirty="0" smtClean="0"/>
              <a:t>Have you completed and shown your Maths Teacher your booklet </a:t>
            </a:r>
            <a:endParaRPr lang="en-GB" dirty="0"/>
          </a:p>
        </p:txBody>
      </p:sp>
      <p:sp>
        <p:nvSpPr>
          <p:cNvPr id="9" name="Rectangle 8"/>
          <p:cNvSpPr/>
          <p:nvPr/>
        </p:nvSpPr>
        <p:spPr>
          <a:xfrm>
            <a:off x="270639" y="1924815"/>
            <a:ext cx="3503691" cy="343613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071586" y="1924815"/>
            <a:ext cx="3503691" cy="343613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4155203" y="4049968"/>
            <a:ext cx="3388469" cy="646331"/>
          </a:xfrm>
          <a:prstGeom prst="rect">
            <a:avLst/>
          </a:prstGeom>
          <a:noFill/>
        </p:spPr>
        <p:txBody>
          <a:bodyPr wrap="square" rtlCol="0">
            <a:spAutoFit/>
          </a:bodyPr>
          <a:lstStyle/>
          <a:p>
            <a:r>
              <a:rPr lang="en-GB" dirty="0" smtClean="0"/>
              <a:t>Have you completed and shown your Science Teacher your booklet </a:t>
            </a:r>
            <a:endParaRPr lang="en-GB" dirty="0"/>
          </a:p>
        </p:txBody>
      </p:sp>
      <p:sp>
        <p:nvSpPr>
          <p:cNvPr id="12" name="Rectangle 11"/>
          <p:cNvSpPr/>
          <p:nvPr/>
        </p:nvSpPr>
        <p:spPr>
          <a:xfrm>
            <a:off x="7897879" y="1890266"/>
            <a:ext cx="3503691" cy="343613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1493686" y="2057377"/>
            <a:ext cx="1057595" cy="400110"/>
          </a:xfrm>
          <a:prstGeom prst="rect">
            <a:avLst/>
          </a:prstGeom>
          <a:noFill/>
        </p:spPr>
        <p:txBody>
          <a:bodyPr wrap="square" rtlCol="0">
            <a:spAutoFit/>
          </a:bodyPr>
          <a:lstStyle/>
          <a:p>
            <a:r>
              <a:rPr lang="en-GB" sz="2000" b="1" dirty="0" smtClean="0">
                <a:solidFill>
                  <a:srgbClr val="00B0F0"/>
                </a:solidFill>
              </a:rPr>
              <a:t>MATHS </a:t>
            </a:r>
            <a:endParaRPr lang="en-GB" sz="2000" b="1" dirty="0">
              <a:solidFill>
                <a:srgbClr val="00B0F0"/>
              </a:solidFill>
            </a:endParaRPr>
          </a:p>
        </p:txBody>
      </p:sp>
      <p:sp>
        <p:nvSpPr>
          <p:cNvPr id="14" name="TextBox 13"/>
          <p:cNvSpPr txBox="1"/>
          <p:nvPr/>
        </p:nvSpPr>
        <p:spPr>
          <a:xfrm>
            <a:off x="5307307" y="2029606"/>
            <a:ext cx="1057595" cy="400110"/>
          </a:xfrm>
          <a:prstGeom prst="rect">
            <a:avLst/>
          </a:prstGeom>
          <a:noFill/>
        </p:spPr>
        <p:txBody>
          <a:bodyPr wrap="square" rtlCol="0">
            <a:spAutoFit/>
          </a:bodyPr>
          <a:lstStyle/>
          <a:p>
            <a:r>
              <a:rPr lang="en-GB" sz="2000" b="1" dirty="0" smtClean="0">
                <a:solidFill>
                  <a:srgbClr val="00B0F0"/>
                </a:solidFill>
              </a:rPr>
              <a:t>SCIENCE </a:t>
            </a:r>
            <a:endParaRPr lang="en-GB" sz="2000" b="1" dirty="0">
              <a:solidFill>
                <a:srgbClr val="00B0F0"/>
              </a:solidFill>
            </a:endParaRPr>
          </a:p>
        </p:txBody>
      </p:sp>
      <p:sp>
        <p:nvSpPr>
          <p:cNvPr id="15" name="TextBox 14"/>
          <p:cNvSpPr txBox="1"/>
          <p:nvPr/>
        </p:nvSpPr>
        <p:spPr>
          <a:xfrm>
            <a:off x="8509911" y="1967663"/>
            <a:ext cx="2553424" cy="400110"/>
          </a:xfrm>
          <a:prstGeom prst="rect">
            <a:avLst/>
          </a:prstGeom>
          <a:noFill/>
        </p:spPr>
        <p:txBody>
          <a:bodyPr wrap="square" rtlCol="0">
            <a:spAutoFit/>
          </a:bodyPr>
          <a:lstStyle/>
          <a:p>
            <a:r>
              <a:rPr lang="en-GB" sz="2000" b="1" dirty="0" smtClean="0">
                <a:solidFill>
                  <a:srgbClr val="00B0F0"/>
                </a:solidFill>
              </a:rPr>
              <a:t>ALL OTHER SUBJECTS </a:t>
            </a:r>
            <a:endParaRPr lang="en-GB" sz="2000" b="1" dirty="0">
              <a:solidFill>
                <a:srgbClr val="00B0F0"/>
              </a:solidFill>
            </a:endParaRPr>
          </a:p>
        </p:txBody>
      </p:sp>
    </p:spTree>
    <p:extLst>
      <p:ext uri="{BB962C8B-B14F-4D97-AF65-F5344CB8AC3E}">
        <p14:creationId xmlns:p14="http://schemas.microsoft.com/office/powerpoint/2010/main" val="4257321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7" descr="Equipment for sale _Page_2">
            <a:extLst>
              <a:ext uri="{FF2B5EF4-FFF2-40B4-BE49-F238E27FC236}">
                <a16:creationId xmlns:a16="http://schemas.microsoft.com/office/drawing/2014/main" id="{4547BDF5-A547-4AC5-B9EB-83E496193A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34500" t="2696" r="34099" b="82884"/>
          <a:stretch>
            <a:fillRect/>
          </a:stretch>
        </p:blipFill>
        <p:spPr bwMode="auto">
          <a:xfrm>
            <a:off x="10804900" y="1863149"/>
            <a:ext cx="1083447" cy="8013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 name="Picture 6" descr="Equipment for sale _Page_1">
            <a:extLst>
              <a:ext uri="{FF2B5EF4-FFF2-40B4-BE49-F238E27FC236}">
                <a16:creationId xmlns:a16="http://schemas.microsoft.com/office/drawing/2014/main" id="{E0ACBE95-C8F8-4AE5-975B-C6C61B40E7C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1" t="40316" r="15645" b="35473"/>
          <a:stretch/>
        </p:blipFill>
        <p:spPr bwMode="auto">
          <a:xfrm>
            <a:off x="8469686" y="1941244"/>
            <a:ext cx="2105986" cy="11578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6" descr="Equipment for sale _Page_1">
            <a:extLst>
              <a:ext uri="{FF2B5EF4-FFF2-40B4-BE49-F238E27FC236}">
                <a16:creationId xmlns:a16="http://schemas.microsoft.com/office/drawing/2014/main" id="{8837DC3C-22D2-4E14-BC52-8EDBA5695FE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595" t="63545" r="30610" b="15608"/>
          <a:stretch/>
        </p:blipFill>
        <p:spPr bwMode="auto">
          <a:xfrm>
            <a:off x="9955713" y="2447197"/>
            <a:ext cx="1093011" cy="99694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5" name="Picture 24" descr="Background pattern&#10;&#10;Description automatically generated">
            <a:extLst>
              <a:ext uri="{FF2B5EF4-FFF2-40B4-BE49-F238E27FC236}">
                <a16:creationId xmlns:a16="http://schemas.microsoft.com/office/drawing/2014/main" id="{EC7156D7-6116-432F-A855-464F7654D83A}"/>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2096" y="1210467"/>
            <a:ext cx="5647533" cy="5647533"/>
          </a:xfrm>
          <a:prstGeom prst="rect">
            <a:avLst/>
          </a:prstGeom>
        </p:spPr>
      </p:pic>
      <p:sp>
        <p:nvSpPr>
          <p:cNvPr id="4" name="Control 4"/>
          <p:cNvSpPr>
            <a:spLocks noChangeArrowheads="1" noChangeShapeType="1"/>
          </p:cNvSpPr>
          <p:nvPr/>
        </p:nvSpPr>
        <p:spPr bwMode="auto">
          <a:xfrm>
            <a:off x="-226504" y="3698897"/>
            <a:ext cx="5994400" cy="2160204"/>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p:txBody>
      </p:sp>
      <p:sp>
        <p:nvSpPr>
          <p:cNvPr id="5" name="Text Box 5"/>
          <p:cNvSpPr txBox="1">
            <a:spLocks noChangeArrowheads="1"/>
          </p:cNvSpPr>
          <p:nvPr/>
        </p:nvSpPr>
        <p:spPr bwMode="auto">
          <a:xfrm>
            <a:off x="240070" y="941234"/>
            <a:ext cx="5659833" cy="6328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Replacement equipment for your learning wallet can be purchased at the following locations/times:</a:t>
            </a:r>
          </a:p>
        </p:txBody>
      </p:sp>
      <p:sp>
        <p:nvSpPr>
          <p:cNvPr id="20" name="Text Box 5">
            <a:extLst>
              <a:ext uri="{FF2B5EF4-FFF2-40B4-BE49-F238E27FC236}">
                <a16:creationId xmlns:a16="http://schemas.microsoft.com/office/drawing/2014/main" id="{A53F7710-F081-4C60-8230-214C86A026C4}"/>
              </a:ext>
            </a:extLst>
          </p:cNvPr>
          <p:cNvSpPr txBox="1">
            <a:spLocks noChangeArrowheads="1"/>
          </p:cNvSpPr>
          <p:nvPr/>
        </p:nvSpPr>
        <p:spPr bwMode="auto">
          <a:xfrm>
            <a:off x="6424105" y="937911"/>
            <a:ext cx="5437420" cy="18907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following items can be purchased for </a:t>
            </a:r>
            <a:r>
              <a:rPr kumimoji="0" lang="en-GB" altLang="en-US" sz="1600" b="1" i="0" u="sng" strike="noStrike" kern="1200" cap="none" spc="0" normalizeH="0" baseline="0" noProof="0" dirty="0">
                <a:ln>
                  <a:noFill/>
                </a:ln>
                <a:solidFill>
                  <a:prstClr val="black"/>
                </a:solidFill>
                <a:effectLst/>
                <a:uLnTx/>
                <a:uFillTx/>
                <a:latin typeface="Calibri" panose="020F0502020204030204" pitchFamily="34" charset="0"/>
                <a:ea typeface="+mn-ea"/>
                <a:cs typeface="+mn-cs"/>
              </a:rPr>
              <a:t>10p each</a:t>
            </a: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(cash only) from West Canteen, East Canteen, the Library, and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LRC (next to W214):</a:t>
            </a:r>
          </a:p>
        </p:txBody>
      </p:sp>
      <p:pic>
        <p:nvPicPr>
          <p:cNvPr id="1033" name="Picture 9" descr="CA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944" y="6247306"/>
            <a:ext cx="1827213" cy="3905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4" name="Picture 10" descr="Secu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9140" y="6244131"/>
            <a:ext cx="2655887" cy="393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3" name="Straight Connector 2">
            <a:extLst>
              <a:ext uri="{FF2B5EF4-FFF2-40B4-BE49-F238E27FC236}">
                <a16:creationId xmlns:a16="http://schemas.microsoft.com/office/drawing/2014/main" id="{52DE424C-A8DF-4E31-8B11-64DFBC4F3497}"/>
              </a:ext>
            </a:extLst>
          </p:cNvPr>
          <p:cNvCxnSpPr>
            <a:cxnSpLocks/>
          </p:cNvCxnSpPr>
          <p:nvPr/>
        </p:nvCxnSpPr>
        <p:spPr>
          <a:xfrm>
            <a:off x="6096000" y="640933"/>
            <a:ext cx="0" cy="540164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8A5EB2A-FC66-45A8-A795-2640F0FFD2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0070" y="312325"/>
            <a:ext cx="2486301" cy="380404"/>
          </a:xfrm>
          <a:prstGeom prst="rect">
            <a:avLst/>
          </a:prstGeom>
        </p:spPr>
      </p:pic>
      <p:sp>
        <p:nvSpPr>
          <p:cNvPr id="14" name="Rectangle 13">
            <a:extLst>
              <a:ext uri="{FF2B5EF4-FFF2-40B4-BE49-F238E27FC236}">
                <a16:creationId xmlns:a16="http://schemas.microsoft.com/office/drawing/2014/main" id="{A3D8D4DA-99E6-4DFF-8EC4-836A988D3CAE}"/>
              </a:ext>
            </a:extLst>
          </p:cNvPr>
          <p:cNvSpPr/>
          <p:nvPr/>
        </p:nvSpPr>
        <p:spPr>
          <a:xfrm>
            <a:off x="0" y="0"/>
            <a:ext cx="12192000" cy="93781"/>
          </a:xfrm>
          <a:prstGeom prst="rect">
            <a:avLst/>
          </a:prstGeom>
          <a:solidFill>
            <a:srgbClr val="C02727"/>
          </a:solidFill>
          <a:ln>
            <a:solidFill>
              <a:srgbClr val="C02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8" name="Table 17">
            <a:extLst>
              <a:ext uri="{FF2B5EF4-FFF2-40B4-BE49-F238E27FC236}">
                <a16:creationId xmlns:a16="http://schemas.microsoft.com/office/drawing/2014/main" id="{F08ACAB6-840A-429C-81D3-E4B3A63CFF8F}"/>
              </a:ext>
            </a:extLst>
          </p:cNvPr>
          <p:cNvGraphicFramePr>
            <a:graphicFrameLocks noGrp="1"/>
          </p:cNvGraphicFramePr>
          <p:nvPr>
            <p:extLst/>
          </p:nvPr>
        </p:nvGraphicFramePr>
        <p:xfrm>
          <a:off x="490140" y="1827105"/>
          <a:ext cx="5201050" cy="3743583"/>
        </p:xfrm>
        <a:graphic>
          <a:graphicData uri="http://schemas.openxmlformats.org/drawingml/2006/table">
            <a:tbl>
              <a:tblPr firstRow="1" bandRow="1">
                <a:tableStyleId>{5C22544A-7EE6-4342-B048-85BDC9FD1C3A}</a:tableStyleId>
              </a:tblPr>
              <a:tblGrid>
                <a:gridCol w="1040210">
                  <a:extLst>
                    <a:ext uri="{9D8B030D-6E8A-4147-A177-3AD203B41FA5}">
                      <a16:colId xmlns:a16="http://schemas.microsoft.com/office/drawing/2014/main" val="3484098122"/>
                    </a:ext>
                  </a:extLst>
                </a:gridCol>
                <a:gridCol w="1040210">
                  <a:extLst>
                    <a:ext uri="{9D8B030D-6E8A-4147-A177-3AD203B41FA5}">
                      <a16:colId xmlns:a16="http://schemas.microsoft.com/office/drawing/2014/main" val="94406851"/>
                    </a:ext>
                  </a:extLst>
                </a:gridCol>
                <a:gridCol w="1040210">
                  <a:extLst>
                    <a:ext uri="{9D8B030D-6E8A-4147-A177-3AD203B41FA5}">
                      <a16:colId xmlns:a16="http://schemas.microsoft.com/office/drawing/2014/main" val="3789054177"/>
                    </a:ext>
                  </a:extLst>
                </a:gridCol>
                <a:gridCol w="1040210">
                  <a:extLst>
                    <a:ext uri="{9D8B030D-6E8A-4147-A177-3AD203B41FA5}">
                      <a16:colId xmlns:a16="http://schemas.microsoft.com/office/drawing/2014/main" val="3385057007"/>
                    </a:ext>
                  </a:extLst>
                </a:gridCol>
                <a:gridCol w="1040210">
                  <a:extLst>
                    <a:ext uri="{9D8B030D-6E8A-4147-A177-3AD203B41FA5}">
                      <a16:colId xmlns:a16="http://schemas.microsoft.com/office/drawing/2014/main" val="1821976195"/>
                    </a:ext>
                  </a:extLst>
                </a:gridCol>
              </a:tblGrid>
              <a:tr h="268863">
                <a:tc>
                  <a:txBody>
                    <a:bodyPr/>
                    <a:lstStyle/>
                    <a:p>
                      <a:pPr algn="ctr"/>
                      <a:r>
                        <a:rPr lang="en-GB" sz="1100" dirty="0">
                          <a:latin typeface="Calibri" panose="020F0502020204030204" pitchFamily="34" charset="0"/>
                          <a:cs typeface="Calibri" panose="020F0502020204030204" pitchFamily="34" charset="0"/>
                        </a:rPr>
                        <a:t>Day</a:t>
                      </a: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West</a:t>
                      </a:r>
                      <a:r>
                        <a:rPr lang="en-GB" sz="1100" baseline="0" dirty="0">
                          <a:latin typeface="Calibri" panose="020F0502020204030204" pitchFamily="34" charset="0"/>
                          <a:cs typeface="Calibri" panose="020F0502020204030204" pitchFamily="34" charset="0"/>
                        </a:rPr>
                        <a:t> Canteen</a:t>
                      </a:r>
                      <a:endParaRPr lang="en-GB" sz="1100" dirty="0">
                        <a:latin typeface="Calibri" panose="020F0502020204030204" pitchFamily="34" charset="0"/>
                        <a:cs typeface="Calibri" panose="020F0502020204030204" pitchFamily="34" charset="0"/>
                      </a:endParaRPr>
                    </a:p>
                  </a:txBody>
                  <a:tcPr anchor="ctr">
                    <a:solidFill>
                      <a:srgbClr val="C02727"/>
                    </a:solidFill>
                  </a:tcPr>
                </a:tc>
                <a:tc>
                  <a:txBody>
                    <a:bodyPr/>
                    <a:lstStyle/>
                    <a:p>
                      <a:pPr algn="ctr"/>
                      <a:r>
                        <a:rPr lang="en-GB" sz="1100" baseline="0" dirty="0">
                          <a:latin typeface="Calibri" panose="020F0502020204030204" pitchFamily="34" charset="0"/>
                          <a:cs typeface="Calibri" panose="020F0502020204030204" pitchFamily="34" charset="0"/>
                        </a:rPr>
                        <a:t>East Canteen</a:t>
                      </a:r>
                      <a:endParaRPr lang="en-GB" sz="1100" dirty="0">
                        <a:latin typeface="Calibri" panose="020F0502020204030204" pitchFamily="34" charset="0"/>
                        <a:cs typeface="Calibri" panose="020F0502020204030204" pitchFamily="34" charset="0"/>
                      </a:endParaRP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Library or LRC</a:t>
                      </a: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Library</a:t>
                      </a:r>
                    </a:p>
                  </a:txBody>
                  <a:tcPr anchor="ctr">
                    <a:solidFill>
                      <a:srgbClr val="C02727"/>
                    </a:solidFill>
                  </a:tcPr>
                </a:tc>
                <a:extLst>
                  <a:ext uri="{0D108BD9-81ED-4DB2-BD59-A6C34878D82A}">
                    <a16:rowId xmlns:a16="http://schemas.microsoft.com/office/drawing/2014/main" val="1347746171"/>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Monday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10:10– </a:t>
                      </a:r>
                      <a:r>
                        <a:rPr lang="en-GB" sz="1100" dirty="0" smtClean="0">
                          <a:solidFill>
                            <a:srgbClr val="142A33"/>
                          </a:solidFill>
                          <a:latin typeface="Calibri" panose="020F0502020204030204" pitchFamily="34" charset="0"/>
                          <a:cs typeface="Calibri" panose="020F0502020204030204" pitchFamily="34" charset="0"/>
                        </a:rPr>
                        <a:t>10:30</a:t>
                      </a:r>
                      <a:endParaRPr lang="en-GB" sz="110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11:10</a:t>
                      </a:r>
                      <a:r>
                        <a:rPr lang="en-GB" sz="1100" baseline="0" dirty="0" smtClean="0">
                          <a:solidFill>
                            <a:srgbClr val="142A33"/>
                          </a:solidFill>
                          <a:latin typeface="Calibri" panose="020F0502020204030204" pitchFamily="34" charset="0"/>
                          <a:cs typeface="Calibri" panose="020F0502020204030204" pitchFamily="34" charset="0"/>
                        </a:rPr>
                        <a:t>–11:30</a:t>
                      </a:r>
                      <a:endParaRPr lang="en-GB" sz="1100" baseline="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12:40–13:00</a:t>
                      </a:r>
                      <a:endParaRPr lang="en-GB" sz="110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13:40–14:00</a:t>
                      </a:r>
                      <a:endParaRPr lang="en-GB" sz="1100" dirty="0">
                        <a:solidFill>
                          <a:srgbClr val="142A33"/>
                        </a:solidFill>
                        <a:latin typeface="Calibri" panose="020F0502020204030204" pitchFamily="34" charset="0"/>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16:10</a:t>
                      </a:r>
                      <a:r>
                        <a:rPr lang="en-GB" sz="1100" baseline="0" dirty="0">
                          <a:solidFill>
                            <a:srgbClr val="142A33"/>
                          </a:solidFill>
                          <a:latin typeface="Calibri" panose="020F0502020204030204" pitchFamily="34" charset="0"/>
                          <a:cs typeface="Calibri" panose="020F0502020204030204" pitchFamily="34" charset="0"/>
                        </a:rPr>
                        <a:t>–16:30</a:t>
                      </a:r>
                      <a:endParaRPr lang="en-GB" sz="1100" dirty="0">
                        <a:solidFill>
                          <a:srgbClr val="142A33"/>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087789653"/>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Tuesday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15:10–15:30</a:t>
                      </a:r>
                    </a:p>
                  </a:txBody>
                  <a:tcPr anchor="ctr"/>
                </a:tc>
                <a:extLst>
                  <a:ext uri="{0D108BD9-81ED-4DB2-BD59-A6C34878D82A}">
                    <a16:rowId xmlns:a16="http://schemas.microsoft.com/office/drawing/2014/main" val="925187817"/>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Wednesday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rPr>
                        <a:t>15:10–15:30</a:t>
                      </a:r>
                    </a:p>
                  </a:txBody>
                  <a:tcPr anchor="ctr"/>
                </a:tc>
                <a:extLst>
                  <a:ext uri="{0D108BD9-81ED-4DB2-BD59-A6C34878D82A}">
                    <a16:rowId xmlns:a16="http://schemas.microsoft.com/office/drawing/2014/main" val="2488480627"/>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Thursday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rPr>
                        <a:t>15:10–15:30</a:t>
                      </a:r>
                    </a:p>
                  </a:txBody>
                  <a:tcPr anchor="ctr"/>
                </a:tc>
                <a:extLst>
                  <a:ext uri="{0D108BD9-81ED-4DB2-BD59-A6C34878D82A}">
                    <a16:rowId xmlns:a16="http://schemas.microsoft.com/office/drawing/2014/main" val="4286124507"/>
                  </a:ext>
                </a:extLst>
              </a:tr>
              <a:tr h="268863">
                <a:tc>
                  <a:txBody>
                    <a:bodyPr/>
                    <a:lstStyle/>
                    <a:p>
                      <a:pPr algn="ctr"/>
                      <a:r>
                        <a:rPr lang="en-GB" sz="1100" dirty="0">
                          <a:solidFill>
                            <a:srgbClr val="142A33"/>
                          </a:solidFill>
                          <a:latin typeface="Calibri" panose="020F0502020204030204" pitchFamily="34" charset="0"/>
                          <a:cs typeface="Calibri" panose="020F0502020204030204" pitchFamily="34" charset="0"/>
                        </a:rPr>
                        <a:t>Friday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smtClean="0">
                          <a:solidFill>
                            <a:srgbClr val="142A33"/>
                          </a:solidFill>
                          <a:latin typeface="Calibri" panose="020F0502020204030204" pitchFamily="34" charset="0"/>
                          <a:cs typeface="Calibri" panose="020F0502020204030204" pitchFamily="34" charset="0"/>
                        </a:rPr>
                        <a:t>11:10–11:30</a:t>
                      </a:r>
                      <a:endParaRPr lang="en-GB" sz="1100" baseline="0" dirty="0">
                        <a:solidFill>
                          <a:srgbClr val="142A33"/>
                        </a:solidFill>
                        <a:latin typeface="Calibri" panose="020F0502020204030204" pitchFamily="34" charset="0"/>
                        <a:cs typeface="Calibri" panose="020F0502020204030204" pitchFamily="34" charset="0"/>
                      </a:endParaRPr>
                    </a:p>
                    <a:p>
                      <a:pPr algn="ctr"/>
                      <a:r>
                        <a:rPr lang="en-GB" sz="1100" baseline="0" smtClean="0">
                          <a:solidFill>
                            <a:srgbClr val="142A33"/>
                          </a:solidFill>
                          <a:latin typeface="Calibri" panose="020F0502020204030204" pitchFamily="34" charset="0"/>
                          <a:cs typeface="Calibri" panose="020F0502020204030204" pitchFamily="34" charset="0"/>
                        </a:rPr>
                        <a:t>12:40–12:30</a:t>
                      </a:r>
                      <a:endParaRPr lang="en-GB" sz="1100" dirty="0">
                        <a:solidFill>
                          <a:srgbClr val="142A33"/>
                        </a:solidFill>
                        <a:latin typeface="Calibri" panose="020F0502020204030204" pitchFamily="34" charset="0"/>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13:40–14:00</a:t>
                      </a:r>
                    </a:p>
                  </a:txBody>
                  <a:tcPr anchor="ctr"/>
                </a:tc>
                <a:extLst>
                  <a:ext uri="{0D108BD9-81ED-4DB2-BD59-A6C34878D82A}">
                    <a16:rowId xmlns:a16="http://schemas.microsoft.com/office/drawing/2014/main" val="2413085152"/>
                  </a:ext>
                </a:extLst>
              </a:tr>
            </a:tbl>
          </a:graphicData>
        </a:graphic>
      </p:graphicFrame>
      <p:pic>
        <p:nvPicPr>
          <p:cNvPr id="31" name="Picture 6" descr="Equipment for sale _Page_1">
            <a:extLst>
              <a:ext uri="{FF2B5EF4-FFF2-40B4-BE49-F238E27FC236}">
                <a16:creationId xmlns:a16="http://schemas.microsoft.com/office/drawing/2014/main" id="{134DA244-0F8D-4F68-805F-221B944BB7A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234" t="22981" r="37757" b="59180"/>
          <a:stretch/>
        </p:blipFill>
        <p:spPr bwMode="auto">
          <a:xfrm rot="2691819">
            <a:off x="7932045" y="2522488"/>
            <a:ext cx="870389" cy="9995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2" name="Picture 6" descr="Equipment for sale _Page_1">
            <a:extLst>
              <a:ext uri="{FF2B5EF4-FFF2-40B4-BE49-F238E27FC236}">
                <a16:creationId xmlns:a16="http://schemas.microsoft.com/office/drawing/2014/main" id="{03B07411-6DF9-4341-8417-77BD37B0F99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1" t="4715" r="15645" b="77098"/>
          <a:stretch/>
        </p:blipFill>
        <p:spPr bwMode="auto">
          <a:xfrm>
            <a:off x="6240815" y="1882603"/>
            <a:ext cx="2467280" cy="10189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34" name="Table 33">
            <a:extLst>
              <a:ext uri="{FF2B5EF4-FFF2-40B4-BE49-F238E27FC236}">
                <a16:creationId xmlns:a16="http://schemas.microsoft.com/office/drawing/2014/main" id="{8D1F10A1-8E03-4918-BED0-1144B5AD1C0F}"/>
              </a:ext>
            </a:extLst>
          </p:cNvPr>
          <p:cNvGraphicFramePr>
            <a:graphicFrameLocks noGrp="1"/>
          </p:cNvGraphicFramePr>
          <p:nvPr>
            <p:extLst/>
          </p:nvPr>
        </p:nvGraphicFramePr>
        <p:xfrm>
          <a:off x="8974130" y="5547687"/>
          <a:ext cx="2887397" cy="335280"/>
        </p:xfrm>
        <a:graphic>
          <a:graphicData uri="http://schemas.openxmlformats.org/drawingml/2006/table">
            <a:tbl>
              <a:tblPr firstRow="1" bandRow="1">
                <a:tableStyleId>{5C22544A-7EE6-4342-B048-85BDC9FD1C3A}</a:tableStyleId>
              </a:tblPr>
              <a:tblGrid>
                <a:gridCol w="2887397">
                  <a:extLst>
                    <a:ext uri="{9D8B030D-6E8A-4147-A177-3AD203B41FA5}">
                      <a16:colId xmlns:a16="http://schemas.microsoft.com/office/drawing/2014/main" val="2392273897"/>
                    </a:ext>
                  </a:extLst>
                </a:gridCol>
              </a:tblGrid>
              <a:tr h="178121">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normalizeH="0" baseline="0" dirty="0">
                          <a:ln>
                            <a:noFill/>
                          </a:ln>
                          <a:solidFill>
                            <a:schemeClr val="tx1"/>
                          </a:solidFill>
                          <a:effectLst/>
                          <a:latin typeface="Calibri" panose="020F0502020204030204" pitchFamily="34" charset="0"/>
                          <a:ea typeface="+mn-ea"/>
                          <a:cs typeface="+mn-cs"/>
                        </a:rPr>
                        <a:t>£15.00</a:t>
                      </a:r>
                      <a:endParaRPr kumimoji="0" lang="en-GB" sz="1600" b="1" i="0" u="none" strike="noStrike" kern="1200" cap="none" normalizeH="0" baseline="0" dirty="0">
                        <a:ln>
                          <a:noFill/>
                        </a:ln>
                        <a:solidFill>
                          <a:schemeClr val="tx1"/>
                        </a:solidFill>
                        <a:effectLst/>
                        <a:latin typeface="Calibri" panose="020F050202020403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302039"/>
                  </a:ext>
                </a:extLst>
              </a:tr>
            </a:tbl>
          </a:graphicData>
        </a:graphic>
      </p:graphicFrame>
      <p:sp>
        <p:nvSpPr>
          <p:cNvPr id="36" name="TextBox 35">
            <a:extLst>
              <a:ext uri="{FF2B5EF4-FFF2-40B4-BE49-F238E27FC236}">
                <a16:creationId xmlns:a16="http://schemas.microsoft.com/office/drawing/2014/main" id="{ACC4F06B-EEBF-450B-B7DD-CCF2197225B2}"/>
              </a:ext>
            </a:extLst>
          </p:cNvPr>
          <p:cNvSpPr txBox="1"/>
          <p:nvPr/>
        </p:nvSpPr>
        <p:spPr>
          <a:xfrm>
            <a:off x="6817708" y="5554756"/>
            <a:ext cx="2635334" cy="338554"/>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£1.70</a:t>
            </a:r>
          </a:p>
        </p:txBody>
      </p:sp>
      <p:sp>
        <p:nvSpPr>
          <p:cNvPr id="38" name="TextBox 37">
            <a:extLst>
              <a:ext uri="{FF2B5EF4-FFF2-40B4-BE49-F238E27FC236}">
                <a16:creationId xmlns:a16="http://schemas.microsoft.com/office/drawing/2014/main" id="{3C6ED1E8-FC63-425D-BB44-8AF979190E32}"/>
              </a:ext>
            </a:extLst>
          </p:cNvPr>
          <p:cNvSpPr txBox="1"/>
          <p:nvPr/>
        </p:nvSpPr>
        <p:spPr>
          <a:xfrm>
            <a:off x="6500811" y="3447311"/>
            <a:ext cx="5360709" cy="58477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following items can be purchased from West Office using money on your ParentPay:</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A3 Tuff Bag Assorted">
            <a:extLst>
              <a:ext uri="{FF2B5EF4-FFF2-40B4-BE49-F238E27FC236}">
                <a16:creationId xmlns:a16="http://schemas.microsoft.com/office/drawing/2014/main" id="{B5B2D3A7-3FA3-4C6A-AF6E-96EE13EC895D}"/>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02" t="2286" r="2979" b="3210"/>
          <a:stretch/>
        </p:blipFill>
        <p:spPr bwMode="auto">
          <a:xfrm>
            <a:off x="7334798" y="4279940"/>
            <a:ext cx="1601154" cy="118562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1" descr="fx-85GT-728x512px">
            <a:extLst>
              <a:ext uri="{FF2B5EF4-FFF2-40B4-BE49-F238E27FC236}">
                <a16:creationId xmlns:a16="http://schemas.microsoft.com/office/drawing/2014/main" id="{4EF5A8A5-DE86-4634-A253-C8193B28990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l="31754" r="32710"/>
          <a:stretch>
            <a:fillRect/>
          </a:stretch>
        </p:blipFill>
        <p:spPr bwMode="auto">
          <a:xfrm>
            <a:off x="10059738" y="4201397"/>
            <a:ext cx="716179" cy="13444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533208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your </a:t>
            </a:r>
            <a:r>
              <a:rPr kumimoji="0" lang="en-GB" sz="4000"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Wellbeing: </a:t>
            </a: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Impact of harmful content on young people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a:solidFill>
                  <a:prstClr val="black"/>
                </a:solidFill>
                <a:latin typeface="Comic Sans MS" panose="030F0702030302020204" pitchFamily="66" charset="0"/>
              </a:rPr>
              <a:t>How to report inappropriate online </a:t>
            </a:r>
            <a:r>
              <a:rPr lang="en-US" sz="1400" dirty="0" smtClean="0">
                <a:solidFill>
                  <a:prstClr val="black"/>
                </a:solidFill>
                <a:latin typeface="Comic Sans MS" panose="030F0702030302020204" pitchFamily="66" charset="0"/>
              </a:rPr>
              <a:t>content</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online harassment?</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1" name="Rounded Rectangle 30"/>
          <p:cNvSpPr/>
          <p:nvPr/>
        </p:nvSpPr>
        <p:spPr>
          <a:xfrm>
            <a:off x="6414746" y="1586888"/>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influence</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does social media have on body image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impact can social</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media influencers have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does a positive online presence look like?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Today we will look at:</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How social media</a:t>
            </a:r>
            <a:r>
              <a:rPr kumimoji="0" lang="en-US" sz="1940" b="1" i="0" u="none" strike="noStrike" kern="1200" cap="none" spc="0" normalizeH="0" noProof="0" dirty="0" smtClean="0">
                <a:ln>
                  <a:noFill/>
                </a:ln>
                <a:solidFill>
                  <a:prstClr val="black"/>
                </a:solidFill>
                <a:effectLst/>
                <a:uLnTx/>
                <a:uFillTx/>
                <a:latin typeface="Comic Sans MS"/>
                <a:ea typeface="+mn-ea"/>
                <a:cs typeface="+mn-cs"/>
              </a:rPr>
              <a:t> influences body image</a:t>
            </a: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This includes:</a:t>
            </a:r>
          </a:p>
          <a:p>
            <a:pPr marL="138623" marR="0" lvl="0" indent="-138623" algn="l" defTabSz="554499" rtl="0" eaLnBrk="1" fontAlgn="auto" latinLnBrk="0" hangingPunct="1">
              <a:lnSpc>
                <a:spcPct val="110000"/>
              </a:lnSpc>
              <a:spcBef>
                <a:spcPts val="607"/>
              </a:spcBef>
              <a:spcAft>
                <a:spcPts val="0"/>
              </a:spcAft>
              <a:buClrTx/>
              <a:buSzTx/>
              <a:buFontTx/>
              <a:buChar char="-"/>
              <a:tabLst/>
              <a:defRPr/>
            </a:pP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Definition</a:t>
            </a:r>
            <a:r>
              <a:rPr kumimoji="0" lang="en-US" sz="1940" b="1" i="0" u="none" strike="noStrike" kern="1200" cap="none" spc="0" normalizeH="0" noProof="0" dirty="0" smtClean="0">
                <a:ln>
                  <a:noFill/>
                </a:ln>
                <a:solidFill>
                  <a:prstClr val="black"/>
                </a:solidFill>
                <a:effectLst/>
                <a:uLnTx/>
                <a:uFillTx/>
                <a:latin typeface="Comic Sans MS"/>
                <a:ea typeface="+mn-ea"/>
                <a:cs typeface="+mn-cs"/>
              </a:rPr>
              <a:t> of body image</a:t>
            </a:r>
          </a:p>
          <a:p>
            <a:pPr marL="138623" marR="0" lvl="0" indent="-138623" algn="l" defTabSz="554499" rtl="0" eaLnBrk="1" fontAlgn="auto" latinLnBrk="0" hangingPunct="1">
              <a:lnSpc>
                <a:spcPct val="110000"/>
              </a:lnSpc>
              <a:spcBef>
                <a:spcPts val="607"/>
              </a:spcBef>
              <a:spcAft>
                <a:spcPts val="0"/>
              </a:spcAft>
              <a:buClrTx/>
              <a:buSzTx/>
              <a:buFontTx/>
              <a:buChar char="-"/>
              <a:tabLst/>
              <a:defRPr/>
            </a:pPr>
            <a:r>
              <a:rPr lang="en-US" sz="1940" b="1" baseline="0" dirty="0" smtClean="0">
                <a:solidFill>
                  <a:prstClr val="black"/>
                </a:solidFill>
                <a:latin typeface="Comic Sans MS"/>
              </a:rPr>
              <a:t>How</a:t>
            </a:r>
            <a:r>
              <a:rPr lang="en-US" sz="1940" b="1" dirty="0" smtClean="0">
                <a:solidFill>
                  <a:prstClr val="black"/>
                </a:solidFill>
                <a:latin typeface="Comic Sans MS"/>
              </a:rPr>
              <a:t> social media leads to unrealistic comparisons</a:t>
            </a:r>
          </a:p>
          <a:p>
            <a:pPr marL="138623" marR="0" lvl="0" indent="-138623" algn="l" defTabSz="554499" rtl="0" eaLnBrk="1" fontAlgn="auto" latinLnBrk="0" hangingPunct="1">
              <a:lnSpc>
                <a:spcPct val="110000"/>
              </a:lnSpc>
              <a:spcBef>
                <a:spcPts val="607"/>
              </a:spcBef>
              <a:spcAft>
                <a:spcPts val="0"/>
              </a:spcAft>
              <a:buClrTx/>
              <a:buSzTx/>
              <a:buFontTx/>
              <a:buChar char="-"/>
              <a:tabLst/>
              <a:defRPr/>
            </a:pPr>
            <a:r>
              <a:rPr lang="en-US" sz="1940" b="1" dirty="0" smtClean="0">
                <a:solidFill>
                  <a:prstClr val="black"/>
                </a:solidFill>
                <a:latin typeface="Comic Sans MS"/>
              </a:rPr>
              <a:t>Ways to build a healthy body image</a:t>
            </a: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Please remember that during the lesson we should not be asking any pupil or teacher personal questions.</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2183"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Your teacher can ask you questions but this will be to check your knowledge in the lesson.</a:t>
            </a:r>
          </a:p>
        </p:txBody>
      </p:sp>
    </p:spTree>
    <p:extLst>
      <p:ext uri="{BB962C8B-B14F-4D97-AF65-F5344CB8AC3E}">
        <p14:creationId xmlns:p14="http://schemas.microsoft.com/office/powerpoint/2010/main" val="485689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6416009" cy="5596003"/>
          </a:xfrm>
        </p:spPr>
        <p:txBody>
          <a:bodyPr>
            <a:normAutofit/>
          </a:bodyPr>
          <a:lstStyle/>
          <a:p>
            <a:pPr marL="0" indent="0">
              <a:buNone/>
            </a:pPr>
            <a:r>
              <a:rPr lang="en-US" sz="4000" dirty="0" smtClean="0"/>
              <a:t>Body image is…</a:t>
            </a:r>
          </a:p>
          <a:p>
            <a:pPr marL="0" indent="0">
              <a:buNone/>
            </a:pPr>
            <a:endParaRPr lang="en-US" sz="4000" dirty="0"/>
          </a:p>
          <a:p>
            <a:pPr marL="0" indent="0">
              <a:buNone/>
            </a:pPr>
            <a:r>
              <a:rPr lang="en-US" sz="4000" dirty="0" smtClean="0"/>
              <a:t>“how a person sees, thinks and feels about their body”</a:t>
            </a:r>
          </a:p>
          <a:p>
            <a:pPr marL="0" indent="0">
              <a:buNone/>
            </a:pP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What is body image?</a:t>
            </a:r>
            <a:endParaRPr sz="2426" spc="27" dirty="0"/>
          </a:p>
        </p:txBody>
      </p:sp>
      <p:pic>
        <p:nvPicPr>
          <p:cNvPr id="2" name="Picture 1"/>
          <p:cNvPicPr>
            <a:picLocks noChangeAspect="1"/>
          </p:cNvPicPr>
          <p:nvPr/>
        </p:nvPicPr>
        <p:blipFill>
          <a:blip r:embed="rId4"/>
          <a:stretch>
            <a:fillRect/>
          </a:stretch>
        </p:blipFill>
        <p:spPr>
          <a:xfrm>
            <a:off x="7805687" y="1261997"/>
            <a:ext cx="2819400" cy="1619250"/>
          </a:xfrm>
          <a:prstGeom prst="rect">
            <a:avLst/>
          </a:prstGeom>
        </p:spPr>
      </p:pic>
      <p:pic>
        <p:nvPicPr>
          <p:cNvPr id="3" name="Picture 2"/>
          <p:cNvPicPr>
            <a:picLocks noChangeAspect="1"/>
          </p:cNvPicPr>
          <p:nvPr/>
        </p:nvPicPr>
        <p:blipFill>
          <a:blip r:embed="rId5"/>
          <a:stretch>
            <a:fillRect/>
          </a:stretch>
        </p:blipFill>
        <p:spPr>
          <a:xfrm>
            <a:off x="8983435" y="2881247"/>
            <a:ext cx="2552700" cy="1790700"/>
          </a:xfrm>
          <a:prstGeom prst="rect">
            <a:avLst/>
          </a:prstGeom>
        </p:spPr>
      </p:pic>
      <p:pic>
        <p:nvPicPr>
          <p:cNvPr id="4" name="Picture 3"/>
          <p:cNvPicPr>
            <a:picLocks noChangeAspect="1"/>
          </p:cNvPicPr>
          <p:nvPr/>
        </p:nvPicPr>
        <p:blipFill>
          <a:blip r:embed="rId6"/>
          <a:stretch>
            <a:fillRect/>
          </a:stretch>
        </p:blipFill>
        <p:spPr>
          <a:xfrm>
            <a:off x="7986662" y="4637807"/>
            <a:ext cx="2457450" cy="1866900"/>
          </a:xfrm>
          <a:prstGeom prst="rect">
            <a:avLst/>
          </a:prstGeom>
        </p:spPr>
      </p:pic>
    </p:spTree>
    <p:extLst>
      <p:ext uri="{BB962C8B-B14F-4D97-AF65-F5344CB8AC3E}">
        <p14:creationId xmlns:p14="http://schemas.microsoft.com/office/powerpoint/2010/main" val="2455086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lnSpcReduction="10000"/>
          </a:bodyPr>
          <a:lstStyle/>
          <a:p>
            <a:pPr marL="0" indent="0">
              <a:buNone/>
            </a:pPr>
            <a:r>
              <a:rPr lang="en-US" sz="3638" dirty="0"/>
              <a:t>This links to the Golden Thread of </a:t>
            </a:r>
            <a:r>
              <a:rPr lang="en-US" sz="3638" b="1" dirty="0"/>
              <a:t>“Secure your Wellbeing”</a:t>
            </a:r>
          </a:p>
          <a:p>
            <a:pPr marL="0" indent="0">
              <a:buNone/>
            </a:pPr>
            <a:endParaRPr lang="en-US" sz="3638" b="1" dirty="0"/>
          </a:p>
          <a:p>
            <a:pPr marL="0" indent="0">
              <a:buNone/>
            </a:pPr>
            <a:r>
              <a:rPr lang="en-US" sz="3638" dirty="0" smtClean="0"/>
              <a:t>Body image is directly linked to mental health/wellbeing. Studies show that heavy social media use is linked to lower self-esteem and body dissatisfaction</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3" name="Picture 2"/>
          <p:cNvPicPr>
            <a:picLocks noChangeAspect="1"/>
          </p:cNvPicPr>
          <p:nvPr/>
        </p:nvPicPr>
        <p:blipFill>
          <a:blip r:embed="rId4"/>
          <a:stretch>
            <a:fillRect/>
          </a:stretch>
        </p:blipFill>
        <p:spPr>
          <a:xfrm>
            <a:off x="7036336" y="2738986"/>
            <a:ext cx="4718713" cy="1804572"/>
          </a:xfrm>
          <a:prstGeom prst="rect">
            <a:avLst/>
          </a:prstGeom>
        </p:spPr>
      </p:pic>
    </p:spTree>
    <p:extLst>
      <p:ext uri="{BB962C8B-B14F-4D97-AF65-F5344CB8AC3E}">
        <p14:creationId xmlns:p14="http://schemas.microsoft.com/office/powerpoint/2010/main" val="296732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endParaRPr lang="en-US" sz="1100">
                <a:solidFill>
                  <a:srgbClr val="323232"/>
                </a:solidFill>
                <a:latin typeface="Calibri" panose="020F0502020204030204"/>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r>
              <a:rPr lang="en-US" sz="3200" b="1" dirty="0">
                <a:solidFill>
                  <a:srgbClr val="323232"/>
                </a:solidFill>
                <a:latin typeface="Calibri" panose="020F0502020204030204"/>
              </a:rPr>
              <a:t>Article </a:t>
            </a:r>
            <a:r>
              <a:rPr lang="en-US" sz="3200" b="1" dirty="0" smtClean="0">
                <a:solidFill>
                  <a:srgbClr val="323232"/>
                </a:solidFill>
                <a:latin typeface="Calibri" panose="020F0502020204030204"/>
              </a:rPr>
              <a:t>17</a:t>
            </a:r>
            <a:r>
              <a:rPr lang="en-US" sz="3200" dirty="0" smtClean="0">
                <a:solidFill>
                  <a:srgbClr val="323232"/>
                </a:solidFill>
                <a:latin typeface="Calibri" panose="020F0502020204030204"/>
              </a:rPr>
              <a:t> states that children have the right to access information. This can be accessed online which is most likely through social media. It is important to know that images seen on social media are not always real. They make have been majorly edited to make people look differently than what they do in offline</a:t>
            </a:r>
            <a:endParaRPr lang="en-US" sz="3200" b="1" dirty="0">
              <a:solidFill>
                <a:srgbClr val="323232"/>
              </a:solidFill>
              <a:latin typeface="Calibri" panose="020F0502020204030204"/>
            </a:endParaRPr>
          </a:p>
        </p:txBody>
      </p:sp>
      <p:pic>
        <p:nvPicPr>
          <p:cNvPr id="3" name="Picture 2"/>
          <p:cNvPicPr>
            <a:picLocks noChangeAspect="1"/>
          </p:cNvPicPr>
          <p:nvPr/>
        </p:nvPicPr>
        <p:blipFill>
          <a:blip r:embed="rId4"/>
          <a:stretch>
            <a:fillRect/>
          </a:stretch>
        </p:blipFill>
        <p:spPr>
          <a:xfrm>
            <a:off x="8688036" y="3611042"/>
            <a:ext cx="2366407" cy="3066151"/>
          </a:xfrm>
          <a:prstGeom prst="rect">
            <a:avLst/>
          </a:prstGeom>
        </p:spPr>
      </p:pic>
    </p:spTree>
    <p:extLst>
      <p:ext uri="{BB962C8B-B14F-4D97-AF65-F5344CB8AC3E}">
        <p14:creationId xmlns:p14="http://schemas.microsoft.com/office/powerpoint/2010/main" val="1452893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6416009" cy="5596003"/>
          </a:xfrm>
        </p:spPr>
        <p:txBody>
          <a:bodyPr>
            <a:normAutofit/>
          </a:bodyPr>
          <a:lstStyle/>
          <a:p>
            <a:pPr marL="0" indent="0">
              <a:buNone/>
            </a:pPr>
            <a:r>
              <a:rPr lang="en-US" sz="4000" dirty="0" smtClean="0"/>
              <a:t>Social media sets unrealistic beauty standards. It shows that people always have the “ideal” look:</a:t>
            </a:r>
          </a:p>
          <a:p>
            <a:pPr marL="0" indent="0">
              <a:buNone/>
            </a:pPr>
            <a:endParaRPr lang="en-US" sz="4000" dirty="0"/>
          </a:p>
          <a:p>
            <a:pPr>
              <a:buFontTx/>
              <a:buChar char="-"/>
            </a:pPr>
            <a:r>
              <a:rPr lang="en-US" sz="4000" dirty="0" smtClean="0"/>
              <a:t>Perfect skin</a:t>
            </a:r>
          </a:p>
          <a:p>
            <a:pPr>
              <a:buFontTx/>
              <a:buChar char="-"/>
            </a:pPr>
            <a:r>
              <a:rPr lang="en-US" sz="4000" dirty="0" smtClean="0"/>
              <a:t>Thin bodies</a:t>
            </a:r>
          </a:p>
          <a:p>
            <a:pPr>
              <a:buFontTx/>
              <a:buChar char="-"/>
            </a:pPr>
            <a:r>
              <a:rPr lang="en-US" sz="4000" dirty="0" smtClean="0"/>
              <a:t>Muscular physiques</a:t>
            </a: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Body Image and Social Media</a:t>
            </a:r>
            <a:endParaRPr sz="2426" spc="27" dirty="0"/>
          </a:p>
        </p:txBody>
      </p:sp>
      <p:pic>
        <p:nvPicPr>
          <p:cNvPr id="12" name="Picture 11"/>
          <p:cNvPicPr>
            <a:picLocks noChangeAspect="1"/>
          </p:cNvPicPr>
          <p:nvPr/>
        </p:nvPicPr>
        <p:blipFill>
          <a:blip r:embed="rId4"/>
          <a:stretch>
            <a:fillRect/>
          </a:stretch>
        </p:blipFill>
        <p:spPr>
          <a:xfrm>
            <a:off x="7805687" y="1261997"/>
            <a:ext cx="2819400" cy="1619250"/>
          </a:xfrm>
          <a:prstGeom prst="rect">
            <a:avLst/>
          </a:prstGeom>
        </p:spPr>
      </p:pic>
      <p:pic>
        <p:nvPicPr>
          <p:cNvPr id="13" name="Picture 12"/>
          <p:cNvPicPr>
            <a:picLocks noChangeAspect="1"/>
          </p:cNvPicPr>
          <p:nvPr/>
        </p:nvPicPr>
        <p:blipFill>
          <a:blip r:embed="rId5"/>
          <a:stretch>
            <a:fillRect/>
          </a:stretch>
        </p:blipFill>
        <p:spPr>
          <a:xfrm>
            <a:off x="8983435" y="2881247"/>
            <a:ext cx="2552700" cy="1790700"/>
          </a:xfrm>
          <a:prstGeom prst="rect">
            <a:avLst/>
          </a:prstGeom>
        </p:spPr>
      </p:pic>
      <p:pic>
        <p:nvPicPr>
          <p:cNvPr id="14" name="Picture 13"/>
          <p:cNvPicPr>
            <a:picLocks noChangeAspect="1"/>
          </p:cNvPicPr>
          <p:nvPr/>
        </p:nvPicPr>
        <p:blipFill>
          <a:blip r:embed="rId6"/>
          <a:stretch>
            <a:fillRect/>
          </a:stretch>
        </p:blipFill>
        <p:spPr>
          <a:xfrm>
            <a:off x="7986662" y="4637807"/>
            <a:ext cx="2457450" cy="1866900"/>
          </a:xfrm>
          <a:prstGeom prst="rect">
            <a:avLst/>
          </a:prstGeom>
        </p:spPr>
      </p:pic>
    </p:spTree>
    <p:extLst>
      <p:ext uri="{BB962C8B-B14F-4D97-AF65-F5344CB8AC3E}">
        <p14:creationId xmlns:p14="http://schemas.microsoft.com/office/powerpoint/2010/main" val="1383965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6416009" cy="5596003"/>
          </a:xfrm>
        </p:spPr>
        <p:txBody>
          <a:bodyPr>
            <a:normAutofit fontScale="77500" lnSpcReduction="20000"/>
          </a:bodyPr>
          <a:lstStyle/>
          <a:p>
            <a:pPr marL="0" indent="0">
              <a:buNone/>
            </a:pPr>
            <a:r>
              <a:rPr lang="en-US" sz="4000" dirty="0" smtClean="0"/>
              <a:t>However, on many occasions this look is achieved through photo editing.</a:t>
            </a:r>
          </a:p>
          <a:p>
            <a:pPr marL="0" indent="0">
              <a:buNone/>
            </a:pPr>
            <a:endParaRPr lang="en-US" sz="4000" dirty="0"/>
          </a:p>
          <a:p>
            <a:pPr marL="0" indent="0">
              <a:buNone/>
            </a:pPr>
            <a:r>
              <a:rPr lang="en-US" sz="4000" dirty="0" smtClean="0"/>
              <a:t>There are many filters and editing apps available for people to change photos/selfies to make themselves the “ideal” body image they see posted by social media influencers.</a:t>
            </a:r>
          </a:p>
          <a:p>
            <a:pPr marL="0" indent="0">
              <a:buNone/>
            </a:pPr>
            <a:endParaRPr lang="en-US" sz="4000" dirty="0"/>
          </a:p>
          <a:p>
            <a:pPr marL="0" indent="0">
              <a:buNone/>
            </a:pPr>
            <a:r>
              <a:rPr lang="en-US" sz="4000" dirty="0" smtClean="0"/>
              <a:t>This can negatively impact a person’s mental health as they are comparing themselves to an unrealistic expectation.</a:t>
            </a: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Body Image and Social Media</a:t>
            </a:r>
            <a:endParaRPr sz="2426" spc="27" dirty="0"/>
          </a:p>
        </p:txBody>
      </p:sp>
      <p:pic>
        <p:nvPicPr>
          <p:cNvPr id="12" name="Picture 11"/>
          <p:cNvPicPr>
            <a:picLocks noChangeAspect="1"/>
          </p:cNvPicPr>
          <p:nvPr/>
        </p:nvPicPr>
        <p:blipFill>
          <a:blip r:embed="rId4"/>
          <a:stretch>
            <a:fillRect/>
          </a:stretch>
        </p:blipFill>
        <p:spPr>
          <a:xfrm>
            <a:off x="7805687" y="1261997"/>
            <a:ext cx="2819400" cy="1619250"/>
          </a:xfrm>
          <a:prstGeom prst="rect">
            <a:avLst/>
          </a:prstGeom>
        </p:spPr>
      </p:pic>
      <p:pic>
        <p:nvPicPr>
          <p:cNvPr id="13" name="Picture 12"/>
          <p:cNvPicPr>
            <a:picLocks noChangeAspect="1"/>
          </p:cNvPicPr>
          <p:nvPr/>
        </p:nvPicPr>
        <p:blipFill>
          <a:blip r:embed="rId5"/>
          <a:stretch>
            <a:fillRect/>
          </a:stretch>
        </p:blipFill>
        <p:spPr>
          <a:xfrm>
            <a:off x="8983435" y="2881247"/>
            <a:ext cx="2552700" cy="1790700"/>
          </a:xfrm>
          <a:prstGeom prst="rect">
            <a:avLst/>
          </a:prstGeom>
        </p:spPr>
      </p:pic>
      <p:pic>
        <p:nvPicPr>
          <p:cNvPr id="14" name="Picture 13"/>
          <p:cNvPicPr>
            <a:picLocks noChangeAspect="1"/>
          </p:cNvPicPr>
          <p:nvPr/>
        </p:nvPicPr>
        <p:blipFill>
          <a:blip r:embed="rId6"/>
          <a:stretch>
            <a:fillRect/>
          </a:stretch>
        </p:blipFill>
        <p:spPr>
          <a:xfrm>
            <a:off x="7986662" y="4637807"/>
            <a:ext cx="2457450" cy="1866900"/>
          </a:xfrm>
          <a:prstGeom prst="rect">
            <a:avLst/>
          </a:prstGeom>
        </p:spPr>
      </p:pic>
    </p:spTree>
    <p:extLst>
      <p:ext uri="{BB962C8B-B14F-4D97-AF65-F5344CB8AC3E}">
        <p14:creationId xmlns:p14="http://schemas.microsoft.com/office/powerpoint/2010/main" val="1080124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847</TotalTime>
  <Words>932</Words>
  <Application>Microsoft Office PowerPoint</Application>
  <PresentationFormat>Widescreen</PresentationFormat>
  <Paragraphs>163</Paragraphs>
  <Slides>18</Slides>
  <Notes>3</Notes>
  <HiddenSlides>0</HiddenSlides>
  <MMClips>2</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18</vt:i4>
      </vt:variant>
    </vt:vector>
  </HeadingPairs>
  <TitlesOfParts>
    <vt:vector size="30" baseType="lpstr">
      <vt:lpstr>Aptos</vt:lpstr>
      <vt:lpstr>Arial</vt:lpstr>
      <vt:lpstr>Calibri</vt:lpstr>
      <vt:lpstr>Calibri Light</vt:lpstr>
      <vt:lpstr>Comic Sans MS</vt:lpstr>
      <vt:lpstr>Lato</vt:lpstr>
      <vt:lpstr>LondrinaSolid-Black</vt:lpstr>
      <vt:lpstr>Segoe UI</vt:lpstr>
      <vt:lpstr>Verdana</vt:lpstr>
      <vt:lpstr>3_Office Theme</vt:lpstr>
      <vt:lpstr>Office Theme</vt:lpstr>
      <vt:lpstr>1_Office Theme</vt:lpstr>
      <vt:lpstr>PowerPoint Presentation</vt:lpstr>
      <vt:lpstr>PowerPoint Presentation</vt:lpstr>
      <vt:lpstr>PowerPoint Presentation</vt:lpstr>
      <vt:lpstr>PowerPoint Presentation</vt:lpstr>
      <vt:lpstr>What is body image?</vt:lpstr>
      <vt:lpstr>Why are we learning about this?</vt:lpstr>
      <vt:lpstr>Why are we learning about this?</vt:lpstr>
      <vt:lpstr>Body Image and Social Media</vt:lpstr>
      <vt:lpstr>Body Image and Social Media</vt:lpstr>
      <vt:lpstr>Body Image and Social Media</vt:lpstr>
      <vt:lpstr>Social media and body image</vt:lpstr>
      <vt:lpstr>Social Media and Body Image</vt:lpstr>
      <vt:lpstr>Social Media and Body Image</vt:lpstr>
      <vt:lpstr>Social media and body image</vt:lpstr>
      <vt:lpstr>Social Media and Body Image</vt:lpstr>
      <vt:lpstr>Body Image and Social Media</vt:lpstr>
      <vt:lpstr>Body Image and Social Media</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120</cp:revision>
  <cp:lastPrinted>2025-01-14T08:06:27Z</cp:lastPrinted>
  <dcterms:created xsi:type="dcterms:W3CDTF">2024-08-15T13:31:51Z</dcterms:created>
  <dcterms:modified xsi:type="dcterms:W3CDTF">2025-04-14T12:07:29Z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