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445" r:id="rId2"/>
    <p:sldId id="454" r:id="rId3"/>
    <p:sldId id="455" r:id="rId4"/>
    <p:sldId id="460" r:id="rId5"/>
    <p:sldId id="449" r:id="rId6"/>
    <p:sldId id="476" r:id="rId7"/>
    <p:sldId id="438" r:id="rId8"/>
    <p:sldId id="439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5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0pwwnpdBp7nxF628v+qkw==" hashData="5n1hVeC5FDiPCcanL2Qq/D25uKquNF6d41R5tSA0zWm1a0iryBY2uVipfLTLqHIKtSCjJe9pqC2xEjJulSTVP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7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427628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9BD23B10-5F6E-4C31-BD4A-EB0C393B22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FC676166-4FC4-466E-B78C-00BED8E29C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22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NUL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18" r:id="rId12"/>
    <p:sldLayoutId id="2147483719" r:id="rId13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  <a:endParaRPr lang="en-US" b="1" u="sng" dirty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</a:t>
            </a:r>
            <a:r>
              <a:rPr lang="en-US" dirty="0"/>
              <a:t>You are what you share</a:t>
            </a:r>
            <a:r>
              <a:rPr lang="en-US" dirty="0" smtClean="0"/>
              <a:t>.</a:t>
            </a:r>
            <a:r>
              <a:rPr lang="en-GB" dirty="0" smtClean="0"/>
              <a:t>”</a:t>
            </a:r>
            <a:r>
              <a:rPr lang="en-GB" dirty="0"/>
              <a:t> </a:t>
            </a:r>
            <a:endParaRPr lang="en-GB" dirty="0" smtClean="0"/>
          </a:p>
          <a:p>
            <a:pPr algn="ctr">
              <a:lnSpc>
                <a:spcPct val="100000"/>
              </a:lnSpc>
            </a:pPr>
            <a:r>
              <a:rPr lang="en-GB" sz="3900" dirty="0" smtClean="0"/>
              <a:t>Charles </a:t>
            </a:r>
            <a:r>
              <a:rPr lang="en-GB" sz="3900" dirty="0" err="1" smtClean="0"/>
              <a:t>Leadbeater</a:t>
            </a:r>
            <a:endParaRPr lang="en-GB" sz="3900" dirty="0" smtClean="0"/>
          </a:p>
        </p:txBody>
      </p:sp>
    </p:spTree>
    <p:extLst>
      <p:ext uri="{BB962C8B-B14F-4D97-AF65-F5344CB8AC3E}">
        <p14:creationId xmlns:p14="http://schemas.microsoft.com/office/powerpoint/2010/main" val="11795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416009" cy="520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When in public some risks are:</a:t>
            </a:r>
          </a:p>
          <a:p>
            <a:pPr marL="0" indent="0">
              <a:buNone/>
            </a:pPr>
            <a:endParaRPr lang="en-US" sz="3638" dirty="0" smtClean="0"/>
          </a:p>
          <a:p>
            <a:pPr>
              <a:buFontTx/>
              <a:buChar char="-"/>
            </a:pPr>
            <a:r>
              <a:rPr lang="en-US" sz="3638" dirty="0" smtClean="0"/>
              <a:t>Walking alone at night</a:t>
            </a:r>
          </a:p>
          <a:p>
            <a:pPr>
              <a:buFontTx/>
              <a:buChar char="-"/>
            </a:pPr>
            <a:r>
              <a:rPr lang="en-US" sz="3638" dirty="0" smtClean="0"/>
              <a:t>Being approached by strangers</a:t>
            </a:r>
          </a:p>
          <a:p>
            <a:pPr>
              <a:buFontTx/>
              <a:buChar char="-"/>
            </a:pPr>
            <a:r>
              <a:rPr lang="en-US" sz="3638" dirty="0" smtClean="0"/>
              <a:t>Getting lost or stranded</a:t>
            </a:r>
          </a:p>
          <a:p>
            <a:pPr>
              <a:buFontTx/>
              <a:buChar char="-"/>
            </a:pPr>
            <a:endParaRPr lang="en-US" sz="3638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Independence and safety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5348"/>
            <a:ext cx="2867025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592" y="3016023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0669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416009" cy="5204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To limit these risks you should: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Always let someone know where you are going and what time you will be back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Plan your route and avoid shortcuts through alleyways or parks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Keep phone charged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Trust your instincts – if something feel off, remove yourself from the situation</a:t>
            </a:r>
          </a:p>
          <a:p>
            <a:pPr>
              <a:buFontTx/>
              <a:buChar char="-"/>
            </a:pPr>
            <a:endParaRPr lang="en-US" sz="3638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Independence and safety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5348"/>
            <a:ext cx="2867025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592" y="3016023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0669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416009" cy="520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Peer pressure and finding yourself in risky situations may lead to the following </a:t>
            </a:r>
            <a:r>
              <a:rPr lang="en-US" sz="3638" dirty="0" err="1" smtClean="0"/>
              <a:t>behaviours</a:t>
            </a:r>
            <a:r>
              <a:rPr lang="en-US" sz="3638" dirty="0" smtClean="0"/>
              <a:t> which are wrong/illegal or not safe. These include:</a:t>
            </a:r>
          </a:p>
          <a:p>
            <a:pPr marL="0" indent="0">
              <a:buNone/>
            </a:pPr>
            <a:endParaRPr lang="en-US" sz="3638" dirty="0"/>
          </a:p>
          <a:p>
            <a:pPr>
              <a:buFontTx/>
              <a:buChar char="-"/>
            </a:pPr>
            <a:r>
              <a:rPr lang="en-US" sz="3638" dirty="0" smtClean="0"/>
              <a:t>smoking/vaping</a:t>
            </a:r>
          </a:p>
          <a:p>
            <a:pPr>
              <a:buFontTx/>
              <a:buChar char="-"/>
            </a:pPr>
            <a:r>
              <a:rPr lang="en-US" sz="3638" dirty="0" smtClean="0"/>
              <a:t>Taking/carrying drugs</a:t>
            </a:r>
          </a:p>
          <a:p>
            <a:pPr>
              <a:buFontTx/>
              <a:buChar char="-"/>
            </a:pPr>
            <a:r>
              <a:rPr lang="en-US" sz="3638" dirty="0" smtClean="0"/>
              <a:t>Carrying a weapon</a:t>
            </a:r>
          </a:p>
          <a:p>
            <a:pPr>
              <a:buFontTx/>
              <a:buChar char="-"/>
            </a:pPr>
            <a:endParaRPr lang="en-US" sz="3638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Independence and safety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5348"/>
            <a:ext cx="2867025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592" y="3016023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0669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416009" cy="5204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To limit these risks you should: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Practice saying “no” confidently – this is a valuable skill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Think about who your real friends are – do they respect your safety and choices?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Consider long term impact of one reckless decision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Remember you do not need to prove anything to anyone</a:t>
            </a:r>
          </a:p>
          <a:p>
            <a:pPr>
              <a:buFontTx/>
              <a:buChar char="-"/>
            </a:pPr>
            <a:endParaRPr lang="en-US" sz="3638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Independence and safety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5348"/>
            <a:ext cx="2867025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592" y="3016023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0669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416009" cy="520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Read the scenario below: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4000" dirty="0"/>
              <a:t>Liam, age 16, stays late at a friend’s house. It’s dark and buses have stopped. He decides to walk home alone, taking a shortcut through a park. He doesn’t tell anyone</a:t>
            </a:r>
            <a:endParaRPr lang="en-US" sz="3638" dirty="0" smtClean="0"/>
          </a:p>
          <a:p>
            <a:pPr>
              <a:buFontTx/>
              <a:buChar char="-"/>
            </a:pPr>
            <a:endParaRPr lang="en-US" sz="3638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Independence and safety</a:t>
            </a:r>
            <a:endParaRPr sz="2426" spc="27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086599" y="1653883"/>
            <a:ext cx="5016240" cy="520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Questions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Is Liam making safe choices?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What risks is he opening himself up too?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What could he have done differently?</a:t>
            </a:r>
          </a:p>
          <a:p>
            <a:pPr>
              <a:buFontTx/>
              <a:buChar char="-"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</p:spTree>
    <p:extLst>
      <p:ext uri="{BB962C8B-B14F-4D97-AF65-F5344CB8AC3E}">
        <p14:creationId xmlns:p14="http://schemas.microsoft.com/office/powerpoint/2010/main" val="3902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416009" cy="520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Read the scenario below: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4000" dirty="0"/>
              <a:t>Josh, age 15, is at a party. His friends dare him to climb onto the garage roof to take a funny video. Everyone’s watching. He doesn’t want to back down and be teased.</a:t>
            </a:r>
            <a:endParaRPr lang="en-US" sz="3638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Independence and safety</a:t>
            </a:r>
            <a:endParaRPr sz="2426" spc="27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086599" y="1653883"/>
            <a:ext cx="5016240" cy="52041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Questions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Is Josh making safe choices?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What risks is he opening himself up too?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What advice would you give Josh in this scenario?</a:t>
            </a:r>
          </a:p>
          <a:p>
            <a:pPr>
              <a:buFontTx/>
              <a:buChar char="-"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</p:spTree>
    <p:extLst>
      <p:ext uri="{BB962C8B-B14F-4D97-AF65-F5344CB8AC3E}">
        <p14:creationId xmlns:p14="http://schemas.microsoft.com/office/powerpoint/2010/main" val="8349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you ever need support </a:t>
            </a:r>
            <a:r>
              <a:rPr lang="en-US" sz="4366" dirty="0" smtClean="0"/>
              <a:t>about </a:t>
            </a:r>
            <a:r>
              <a:rPr lang="en-US" sz="4366" smtClean="0"/>
              <a:t>your independence you </a:t>
            </a:r>
            <a:r>
              <a:rPr lang="en-US" sz="4366" dirty="0" smtClean="0"/>
              <a:t>can find it here: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Equipment for sale _Page_2">
            <a:extLst>
              <a:ext uri="{FF2B5EF4-FFF2-40B4-BE49-F238E27FC236}">
                <a16:creationId xmlns:a16="http://schemas.microsoft.com/office/drawing/2014/main" id="{4547BDF5-A547-4AC5-B9EB-83E49619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t="2696" r="34099" b="82884"/>
          <a:stretch>
            <a:fillRect/>
          </a:stretch>
        </p:blipFill>
        <p:spPr bwMode="auto">
          <a:xfrm>
            <a:off x="10804900" y="1863149"/>
            <a:ext cx="1083447" cy="80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Picture 6" descr="Equipment for sale _Page_1">
            <a:extLst>
              <a:ext uri="{FF2B5EF4-FFF2-40B4-BE49-F238E27FC236}">
                <a16:creationId xmlns:a16="http://schemas.microsoft.com/office/drawing/2014/main" id="{E0ACBE95-C8F8-4AE5-975B-C6C61B40E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40316" r="15645" b="35473"/>
          <a:stretch/>
        </p:blipFill>
        <p:spPr bwMode="auto">
          <a:xfrm>
            <a:off x="8469686" y="1941244"/>
            <a:ext cx="2105986" cy="115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2" name="Picture 6" descr="Equipment for sale _Page_1">
            <a:extLst>
              <a:ext uri="{FF2B5EF4-FFF2-40B4-BE49-F238E27FC236}">
                <a16:creationId xmlns:a16="http://schemas.microsoft.com/office/drawing/2014/main" id="{8837DC3C-22D2-4E14-BC52-8EDBA5695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5" t="63545" r="30610" b="15608"/>
          <a:stretch/>
        </p:blipFill>
        <p:spPr bwMode="auto">
          <a:xfrm>
            <a:off x="9955713" y="2447197"/>
            <a:ext cx="1093011" cy="9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EC7156D7-6116-432F-A855-464F7654D8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96" y="1210467"/>
            <a:ext cx="5647533" cy="5647533"/>
          </a:xfrm>
          <a:prstGeom prst="rect">
            <a:avLst/>
          </a:prstGeom>
        </p:spPr>
      </p:pic>
      <p:sp>
        <p:nvSpPr>
          <p:cNvPr id="4" name="Control 4"/>
          <p:cNvSpPr>
            <a:spLocks noChangeArrowheads="1" noChangeShapeType="1"/>
          </p:cNvSpPr>
          <p:nvPr/>
        </p:nvSpPr>
        <p:spPr bwMode="auto">
          <a:xfrm>
            <a:off x="-226504" y="3698897"/>
            <a:ext cx="5994400" cy="216020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0070" y="941234"/>
            <a:ext cx="5659833" cy="6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Replacement equipment for your learning wallet can be purchased at the following locations/times: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A53F7710-F081-4C60-8230-214C86A02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105" y="937911"/>
            <a:ext cx="543742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following items can be purchased for </a:t>
            </a:r>
            <a:r>
              <a:rPr kumimoji="0" lang="en-GB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10p each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(cash only) from West Canteen, East Canteen, the Library, and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LRC (next to W214):</a:t>
            </a:r>
          </a:p>
        </p:txBody>
      </p:sp>
      <p:pic>
        <p:nvPicPr>
          <p:cNvPr id="1033" name="Picture 9" descr="C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4" y="6247306"/>
            <a:ext cx="18272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4" name="Picture 10" descr="Sec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40" y="6244131"/>
            <a:ext cx="26558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DE424C-A8DF-4E31-8B11-64DFBC4F3497}"/>
              </a:ext>
            </a:extLst>
          </p:cNvPr>
          <p:cNvCxnSpPr>
            <a:cxnSpLocks/>
          </p:cNvCxnSpPr>
          <p:nvPr/>
        </p:nvCxnSpPr>
        <p:spPr>
          <a:xfrm>
            <a:off x="6096000" y="640933"/>
            <a:ext cx="0" cy="54016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5EB2A-FC66-45A8-A795-2640F0FFD2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0" y="312325"/>
            <a:ext cx="2486301" cy="3804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D8D4DA-99E6-4DFF-8EC4-836A988D3CAE}"/>
              </a:ext>
            </a:extLst>
          </p:cNvPr>
          <p:cNvSpPr/>
          <p:nvPr/>
        </p:nvSpPr>
        <p:spPr>
          <a:xfrm>
            <a:off x="0" y="0"/>
            <a:ext cx="12192000" cy="93781"/>
          </a:xfrm>
          <a:prstGeom prst="rect">
            <a:avLst/>
          </a:prstGeom>
          <a:solidFill>
            <a:srgbClr val="C02727"/>
          </a:solidFill>
          <a:ln>
            <a:solidFill>
              <a:srgbClr val="C0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08ACAB6-840A-429C-81D3-E4B3A63CFF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0140" y="1827105"/>
          <a:ext cx="5201050" cy="3743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210">
                  <a:extLst>
                    <a:ext uri="{9D8B030D-6E8A-4147-A177-3AD203B41FA5}">
                      <a16:colId xmlns:a16="http://schemas.microsoft.com/office/drawing/2014/main" val="3484098122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94406851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3789054177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3385057007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1821976195"/>
                    </a:ext>
                  </a:extLst>
                </a:gridCol>
              </a:tblGrid>
              <a:tr h="26886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</a:t>
                      </a:r>
                      <a:r>
                        <a:rPr lang="en-GB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Canteen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East Canteen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Library or LRC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Library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746171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10:10– </a:t>
                      </a:r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11:10</a:t>
                      </a:r>
                      <a:r>
                        <a:rPr lang="en-GB" sz="1100" baseline="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–11:30</a:t>
                      </a:r>
                      <a:endParaRPr lang="en-GB" sz="1100" baseline="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12:40–13:00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13:40–14:00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16:10</a:t>
                      </a:r>
                      <a:r>
                        <a:rPr lang="en-GB" sz="1100" baseline="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–16:30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789653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187817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480627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124507"/>
                  </a:ext>
                </a:extLst>
              </a:tr>
              <a:tr h="26886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11:10–11:30</a:t>
                      </a:r>
                      <a:endParaRPr lang="en-GB" sz="1100" baseline="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baseline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12:40–12:30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13:40–14:00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3085152"/>
                  </a:ext>
                </a:extLst>
              </a:tr>
            </a:tbl>
          </a:graphicData>
        </a:graphic>
      </p:graphicFrame>
      <p:pic>
        <p:nvPicPr>
          <p:cNvPr id="31" name="Picture 6" descr="Equipment for sale _Page_1">
            <a:extLst>
              <a:ext uri="{FF2B5EF4-FFF2-40B4-BE49-F238E27FC236}">
                <a16:creationId xmlns:a16="http://schemas.microsoft.com/office/drawing/2014/main" id="{134DA244-0F8D-4F68-805F-221B944BB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4" t="22981" r="37757" b="59180"/>
          <a:stretch/>
        </p:blipFill>
        <p:spPr bwMode="auto">
          <a:xfrm rot="2691819">
            <a:off x="7932045" y="2522488"/>
            <a:ext cx="870389" cy="99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" name="Picture 6" descr="Equipment for sale _Page_1">
            <a:extLst>
              <a:ext uri="{FF2B5EF4-FFF2-40B4-BE49-F238E27FC236}">
                <a16:creationId xmlns:a16="http://schemas.microsoft.com/office/drawing/2014/main" id="{03B07411-6DF9-4341-8417-77BD37B0F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4715" r="15645" b="77098"/>
          <a:stretch/>
        </p:blipFill>
        <p:spPr bwMode="auto">
          <a:xfrm>
            <a:off x="6240815" y="1882603"/>
            <a:ext cx="2467280" cy="101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D1F10A1-8E03-4918-BED0-1144B5AD1C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74130" y="5547687"/>
          <a:ext cx="2887397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397">
                  <a:extLst>
                    <a:ext uri="{9D8B030D-6E8A-4147-A177-3AD203B41FA5}">
                      <a16:colId xmlns:a16="http://schemas.microsoft.com/office/drawing/2014/main" val="2392273897"/>
                    </a:ext>
                  </a:extLst>
                </a:gridCol>
              </a:tblGrid>
              <a:tr h="1781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£15.00</a:t>
                      </a:r>
                      <a:endParaRPr kumimoji="0" lang="en-GB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0203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ACC4F06B-EEBF-450B-B7DD-CCF2197225B2}"/>
              </a:ext>
            </a:extLst>
          </p:cNvPr>
          <p:cNvSpPr txBox="1"/>
          <p:nvPr/>
        </p:nvSpPr>
        <p:spPr>
          <a:xfrm>
            <a:off x="6817708" y="5554756"/>
            <a:ext cx="26353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£1.70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6ED1E8-FC63-425D-BB44-8AF979190E32}"/>
              </a:ext>
            </a:extLst>
          </p:cNvPr>
          <p:cNvSpPr txBox="1"/>
          <p:nvPr/>
        </p:nvSpPr>
        <p:spPr>
          <a:xfrm>
            <a:off x="6500811" y="3447311"/>
            <a:ext cx="5360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following items can be purchased from West Office using money on your ParentPay: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A3 Tuff Bag Assorted">
            <a:extLst>
              <a:ext uri="{FF2B5EF4-FFF2-40B4-BE49-F238E27FC236}">
                <a16:creationId xmlns:a16="http://schemas.microsoft.com/office/drawing/2014/main" id="{B5B2D3A7-3FA3-4C6A-AF6E-96EE13EC8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2286" r="2979" b="3210"/>
          <a:stretch/>
        </p:blipFill>
        <p:spPr bwMode="auto">
          <a:xfrm>
            <a:off x="7334798" y="4279940"/>
            <a:ext cx="1601154" cy="11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fx-85GT-728x512px">
            <a:extLst>
              <a:ext uri="{FF2B5EF4-FFF2-40B4-BE49-F238E27FC236}">
                <a16:creationId xmlns:a16="http://schemas.microsoft.com/office/drawing/2014/main" id="{4EF5A8A5-DE86-4634-A253-C8193B28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r="32710"/>
          <a:stretch>
            <a:fillRect/>
          </a:stretch>
        </p:blipFill>
        <p:spPr bwMode="auto">
          <a:xfrm>
            <a:off x="10059738" y="4201397"/>
            <a:ext cx="716179" cy="134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83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0638" y="332959"/>
            <a:ext cx="10602573" cy="23865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2911" dirty="0">
                <a:solidFill>
                  <a:srgbClr val="FF0000"/>
                </a:solidFill>
              </a:rPr>
              <a:t>Homework has been set for this week.</a:t>
            </a:r>
          </a:p>
          <a:p>
            <a:r>
              <a:rPr lang="en-GB" sz="2911" dirty="0">
                <a:solidFill>
                  <a:srgbClr val="FF0000"/>
                </a:solidFill>
              </a:rPr>
              <a:t>Remember to log in and complete your set tasks.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543488" y="3046229"/>
            <a:ext cx="2212471" cy="1354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8252205" y="4675831"/>
            <a:ext cx="3068835" cy="1534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979" y="4018565"/>
            <a:ext cx="331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Have you completed and shown your Maths Teacher your booklet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70639" y="1924815"/>
            <a:ext cx="3503691" cy="343613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071586" y="1924815"/>
            <a:ext cx="3503691" cy="343613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155203" y="4049968"/>
            <a:ext cx="338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Have you completed and shown your Science Teacher your booklet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897879" y="1890266"/>
            <a:ext cx="3503691" cy="343613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493686" y="2057377"/>
            <a:ext cx="136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F0"/>
                </a:solidFill>
              </a:rPr>
              <a:t>MATHS 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7307" y="2029606"/>
            <a:ext cx="149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F0"/>
                </a:solidFill>
              </a:rPr>
              <a:t>SCIENCE 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09911" y="1967663"/>
            <a:ext cx="2553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F0"/>
                </a:solidFill>
              </a:rPr>
              <a:t>ALL OTHER SUBJECTS </a:t>
            </a:r>
            <a:endParaRPr lang="en-GB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</a:t>
            </a: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Wellbeing: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FFFF0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to stay safe now you are more independent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Is it safe to donate blood and organs?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people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become involved in gang culture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impact can gang culture have on relationships?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impact does gang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culture have on the community?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can I be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good role model in my community?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How to stay safe now you are more independent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independence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risks there are in different settings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20927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416009" cy="520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Independence is</a:t>
            </a:r>
            <a:r>
              <a:rPr lang="en-US" sz="3638" dirty="0"/>
              <a:t>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“being able to make your own decisions and take responsibility for your actions without needing constant help from others”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independence?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5348"/>
            <a:ext cx="2867025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592" y="3016023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0669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416009" cy="52041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Independence at the age of 15-16 years old might be: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Going out without adult supervision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Travelling to town alone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Making choices about friends, free time or online </a:t>
            </a:r>
            <a:r>
              <a:rPr lang="en-US" sz="3638" dirty="0" err="1" smtClean="0"/>
              <a:t>behaviour</a:t>
            </a:r>
            <a:endParaRPr lang="en-US" sz="3638" dirty="0" smtClean="0"/>
          </a:p>
          <a:p>
            <a:pPr marL="742950" indent="-742950">
              <a:buAutoNum type="arabicPeriod"/>
            </a:pPr>
            <a:r>
              <a:rPr lang="en-US" sz="3638" dirty="0" smtClean="0"/>
              <a:t>Staying home alone for short periods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independence?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5348"/>
            <a:ext cx="2867025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592" y="3016023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0669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“How do you feel more independent now than you did at 12 or 13 years old?”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Independence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“How do you feel more independent now than you did at 12 or 13 years old?”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Independence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416009" cy="52041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Even with more independence, safety is essential.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Becoming more responsible and independent means learning how to keep yourself safe without adult guidance all the time.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Independence does not mean taking risks. It means knowing how to avoid them.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Independence and safety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5348"/>
            <a:ext cx="2867025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592" y="3016023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0669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876</Words>
  <Application>Microsoft Office PowerPoint</Application>
  <PresentationFormat>Widescreen</PresentationFormat>
  <Paragraphs>191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Comic Sans MS</vt:lpstr>
      <vt:lpstr>Lato</vt:lpstr>
      <vt:lpstr>Segoe UI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What is independence?</vt:lpstr>
      <vt:lpstr>What is independence?</vt:lpstr>
      <vt:lpstr>Independence</vt:lpstr>
      <vt:lpstr>Independence</vt:lpstr>
      <vt:lpstr>Independence and safety</vt:lpstr>
      <vt:lpstr>Independence and safety</vt:lpstr>
      <vt:lpstr>Independence and safety</vt:lpstr>
      <vt:lpstr>Independence and safety</vt:lpstr>
      <vt:lpstr>Independence and safety</vt:lpstr>
      <vt:lpstr>Independence and safety</vt:lpstr>
      <vt:lpstr>Independence and safety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104</cp:revision>
  <dcterms:created xsi:type="dcterms:W3CDTF">2024-08-15T13:31:51Z</dcterms:created>
  <dcterms:modified xsi:type="dcterms:W3CDTF">2025-04-14T12:08:56Z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