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5"/>
  </p:notesMasterIdLst>
  <p:sldIdLst>
    <p:sldId id="318" r:id="rId3"/>
    <p:sldId id="419" r:id="rId4"/>
    <p:sldId id="293" r:id="rId5"/>
    <p:sldId id="335" r:id="rId6"/>
    <p:sldId id="321" r:id="rId7"/>
    <p:sldId id="391" r:id="rId8"/>
    <p:sldId id="435" r:id="rId9"/>
    <p:sldId id="436" r:id="rId10"/>
    <p:sldId id="437" r:id="rId11"/>
    <p:sldId id="438" r:id="rId12"/>
    <p:sldId id="439" r:id="rId13"/>
    <p:sldId id="440" r:id="rId14"/>
    <p:sldId id="406" r:id="rId15"/>
    <p:sldId id="441" r:id="rId16"/>
    <p:sldId id="442" r:id="rId17"/>
    <p:sldId id="443" r:id="rId18"/>
    <p:sldId id="444" r:id="rId19"/>
    <p:sldId id="445" r:id="rId20"/>
    <p:sldId id="446" r:id="rId21"/>
    <p:sldId id="447" r:id="rId22"/>
    <p:sldId id="448" r:id="rId23"/>
    <p:sldId id="41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QwPo/bcWTql8eP5pUw0BQ==" hashData="iYNYxmsVUWpGeWJk0usT9eU4qUB6y7YXRUpyo3f7Orz43s8NZ0aVWtnvnDq7g9QnAWUg2fwcRlgxGDefk/R0V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339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10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75380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85000" lnSpcReduction="1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“Knowledge </a:t>
            </a:r>
            <a:r>
              <a:rPr lang="en-GB" dirty="0"/>
              <a:t>about fertility helps us make informed choices about our bodies and our futures, empowering us to take control of our reproductive health</a:t>
            </a:r>
            <a:r>
              <a:rPr lang="en-GB" dirty="0" smtClean="0"/>
              <a:t>.”</a:t>
            </a:r>
          </a:p>
          <a:p>
            <a:pPr algn="ctr">
              <a:lnSpc>
                <a:spcPct val="100000"/>
              </a:lnSpc>
            </a:pPr>
            <a:r>
              <a:rPr lang="en-US" sz="4200" dirty="0" smtClean="0"/>
              <a:t>Natalie Silverman – host of The Fertility Podcast</a:t>
            </a:r>
            <a:endParaRPr lang="en-GB" sz="4200"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smtClean="0"/>
              <a:t>There are different factors that affect fertility for both males and females.</a:t>
            </a:r>
          </a:p>
          <a:p>
            <a:pPr marL="0" indent="0">
              <a:buNone/>
            </a:pPr>
            <a:endParaRPr lang="en-US" sz="4000" dirty="0"/>
          </a:p>
          <a:p>
            <a:pPr marL="0" indent="0">
              <a:buNone/>
            </a:pPr>
            <a:r>
              <a:rPr lang="en-US" sz="4000" dirty="0" smtClean="0"/>
              <a:t>These include:</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Factors affecting fertility</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137937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77500" lnSpcReduction="20000"/>
          </a:bodyPr>
          <a:lstStyle/>
          <a:p>
            <a:pPr marL="0" indent="0">
              <a:buNone/>
            </a:pPr>
            <a:r>
              <a:rPr lang="en-US" sz="4000" dirty="0" smtClean="0"/>
              <a:t>Age:</a:t>
            </a:r>
          </a:p>
          <a:p>
            <a:pPr marL="0" indent="0">
              <a:buNone/>
            </a:pPr>
            <a:endParaRPr lang="en-US" sz="4000" dirty="0"/>
          </a:p>
          <a:p>
            <a:pPr marL="0" indent="0">
              <a:buNone/>
            </a:pPr>
            <a:r>
              <a:rPr lang="en-US" sz="4000" dirty="0" smtClean="0"/>
              <a:t>As women get older, their fertility decreases significantly after the mid-30’s. This happens due to the reduced quantity and quality of eggs</a:t>
            </a:r>
          </a:p>
          <a:p>
            <a:pPr marL="0" indent="0">
              <a:buNone/>
            </a:pPr>
            <a:endParaRPr lang="en-US" sz="4000" dirty="0"/>
          </a:p>
          <a:p>
            <a:pPr marL="0" indent="0">
              <a:buNone/>
            </a:pPr>
            <a:r>
              <a:rPr lang="en-US" sz="4000" dirty="0" smtClean="0"/>
              <a:t>As men get older there is a gradual decrease in sperm quality and motility (how the sperm moves through the female reproductive organs). This is especially true after 40 years old.</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Factors affecting fertility</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119720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smtClean="0"/>
              <a:t>Lifestyle:</a:t>
            </a:r>
          </a:p>
          <a:p>
            <a:pPr marL="0" indent="0">
              <a:buNone/>
            </a:pPr>
            <a:endParaRPr lang="en-US" sz="4000" dirty="0"/>
          </a:p>
          <a:p>
            <a:pPr marL="0" indent="0">
              <a:buNone/>
            </a:pPr>
            <a:r>
              <a:rPr lang="en-US" sz="4000" dirty="0" smtClean="0"/>
              <a:t>For both males and females, fertility can be affected by diet and exercise. A healthy diet and regular moderate exercise enhances fertility.</a:t>
            </a:r>
          </a:p>
          <a:p>
            <a:pPr marL="0" indent="0">
              <a:buNone/>
            </a:pPr>
            <a:endParaRPr lang="en-US" sz="4000" dirty="0"/>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Factors affecting fertility</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1541171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a:bodyPr>
          <a:lstStyle/>
          <a:p>
            <a:pPr marL="0" indent="0">
              <a:buNone/>
            </a:pPr>
            <a:r>
              <a:rPr lang="en-US" sz="4000" dirty="0" smtClean="0"/>
              <a:t>You have one minute to think about the following question:</a:t>
            </a:r>
          </a:p>
          <a:p>
            <a:pPr marL="0" indent="0">
              <a:buNone/>
            </a:pPr>
            <a:endParaRPr lang="en-US" sz="4000" dirty="0"/>
          </a:p>
          <a:p>
            <a:pPr marL="0" indent="0">
              <a:buNone/>
            </a:pPr>
            <a:r>
              <a:rPr lang="en-US" sz="4000" b="1" dirty="0" smtClean="0"/>
              <a:t>“What lifestyle factors do you think would negatively impact fertility?”</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Factors affecting fertility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40182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lifestyle factors do you think would negatively impact fertility?”</a:t>
            </a:r>
          </a:p>
          <a:p>
            <a:pPr marL="0" indent="0">
              <a:buNone/>
            </a:pPr>
            <a:endParaRPr lang="en-US" sz="4000" b="1"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43777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lnSpcReduction="10000"/>
          </a:bodyPr>
          <a:lstStyle/>
          <a:p>
            <a:pPr marL="0" indent="0">
              <a:buNone/>
            </a:pPr>
            <a:r>
              <a:rPr lang="en-US" sz="4000" dirty="0" smtClean="0"/>
              <a:t>Lifestyle:</a:t>
            </a:r>
          </a:p>
          <a:p>
            <a:pPr marL="0" indent="0">
              <a:buNone/>
            </a:pPr>
            <a:endParaRPr lang="en-US" sz="4000" dirty="0"/>
          </a:p>
          <a:p>
            <a:pPr marL="0" indent="0">
              <a:buNone/>
            </a:pPr>
            <a:r>
              <a:rPr lang="en-US" sz="4000" dirty="0" smtClean="0"/>
              <a:t>For both males and females, fertility can be negatively affected through:</a:t>
            </a:r>
          </a:p>
          <a:p>
            <a:pPr marL="0" indent="0">
              <a:buNone/>
            </a:pPr>
            <a:endParaRPr lang="en-US" sz="4000" dirty="0"/>
          </a:p>
          <a:p>
            <a:pPr>
              <a:buFontTx/>
              <a:buChar char="-"/>
            </a:pPr>
            <a:r>
              <a:rPr lang="en-US" sz="4000" dirty="0" smtClean="0"/>
              <a:t>smoking/vaping</a:t>
            </a:r>
          </a:p>
          <a:p>
            <a:pPr>
              <a:buFontTx/>
              <a:buChar char="-"/>
            </a:pPr>
            <a:r>
              <a:rPr lang="en-US" sz="4000" dirty="0" smtClean="0"/>
              <a:t>Excessive alcohol consumption</a:t>
            </a:r>
          </a:p>
          <a:p>
            <a:pPr>
              <a:buFontTx/>
              <a:buChar char="-"/>
            </a:pPr>
            <a:r>
              <a:rPr lang="en-US" sz="4000" dirty="0" smtClean="0"/>
              <a:t>Drug use</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Factors affecting fertility</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55213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lnSpcReduction="10000"/>
          </a:bodyPr>
          <a:lstStyle/>
          <a:p>
            <a:pPr marL="0" indent="0">
              <a:buNone/>
            </a:pPr>
            <a:r>
              <a:rPr lang="en-US" sz="4000" dirty="0" smtClean="0"/>
              <a:t>Psychological factors</a:t>
            </a:r>
          </a:p>
          <a:p>
            <a:pPr marL="0" indent="0">
              <a:buNone/>
            </a:pPr>
            <a:endParaRPr lang="en-US" sz="4000" dirty="0"/>
          </a:p>
          <a:p>
            <a:pPr marL="0" indent="0">
              <a:buNone/>
            </a:pPr>
            <a:r>
              <a:rPr lang="en-US" sz="4000" dirty="0" smtClean="0"/>
              <a:t>Both male and female fertility can be impacted by mental health. Higher stress levels, depression and anxiety can lead to hormonal imbalances which can impact sperm count and ovulation. </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Factors affecting fertility</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244465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lnSpcReduction="10000"/>
          </a:bodyPr>
          <a:lstStyle/>
          <a:p>
            <a:pPr marL="0" indent="0">
              <a:buNone/>
            </a:pPr>
            <a:r>
              <a:rPr lang="en-US" sz="4000" dirty="0" smtClean="0"/>
              <a:t>Is the following statement a </a:t>
            </a:r>
            <a:r>
              <a:rPr lang="en-US" sz="4000" b="1" dirty="0" smtClean="0"/>
              <a:t>fact</a:t>
            </a:r>
            <a:r>
              <a:rPr lang="en-US" sz="4000" dirty="0" smtClean="0"/>
              <a:t> or </a:t>
            </a:r>
            <a:r>
              <a:rPr lang="en-US" sz="4000" b="1" dirty="0" smtClean="0"/>
              <a:t>myth</a:t>
            </a:r>
            <a:r>
              <a:rPr lang="en-US" sz="4000" dirty="0" smtClean="0"/>
              <a:t> regarding fertility?</a:t>
            </a:r>
          </a:p>
          <a:p>
            <a:pPr marL="0" indent="0">
              <a:buNone/>
            </a:pPr>
            <a:endParaRPr lang="en-US" sz="4000" dirty="0"/>
          </a:p>
          <a:p>
            <a:pPr marL="0" indent="0">
              <a:buNone/>
            </a:pPr>
            <a:r>
              <a:rPr lang="en-US" sz="4000" dirty="0" smtClean="0"/>
              <a:t>“Fertility is only a female issue”</a:t>
            </a:r>
          </a:p>
          <a:p>
            <a:pPr marL="0" indent="0">
              <a:buNone/>
            </a:pPr>
            <a:endParaRPr lang="en-US" sz="4000" dirty="0"/>
          </a:p>
          <a:p>
            <a:pPr marL="0" indent="0">
              <a:buNone/>
            </a:pPr>
            <a:r>
              <a:rPr lang="en-US" sz="4000" dirty="0" smtClean="0"/>
              <a:t>This is a </a:t>
            </a:r>
            <a:r>
              <a:rPr lang="en-US" sz="4000" b="1" dirty="0" smtClean="0"/>
              <a:t>myth.</a:t>
            </a:r>
            <a:r>
              <a:rPr lang="en-US" sz="4000" dirty="0" smtClean="0"/>
              <a:t> We have just covered how fertility can affect males too.</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busting fertility </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5585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lnSpcReduction="20000"/>
          </a:bodyPr>
          <a:lstStyle/>
          <a:p>
            <a:pPr marL="0" indent="0">
              <a:buNone/>
            </a:pPr>
            <a:r>
              <a:rPr lang="en-US" sz="4000" dirty="0" smtClean="0"/>
              <a:t>Is the following statement a </a:t>
            </a:r>
            <a:r>
              <a:rPr lang="en-US" sz="4000" b="1" dirty="0" smtClean="0"/>
              <a:t>fact</a:t>
            </a:r>
            <a:r>
              <a:rPr lang="en-US" sz="4000" dirty="0" smtClean="0"/>
              <a:t> or </a:t>
            </a:r>
            <a:r>
              <a:rPr lang="en-US" sz="4000" b="1" dirty="0" smtClean="0"/>
              <a:t>myth</a:t>
            </a:r>
            <a:r>
              <a:rPr lang="en-US" sz="4000" dirty="0" smtClean="0"/>
              <a:t> regarding fertility?</a:t>
            </a:r>
          </a:p>
          <a:p>
            <a:pPr marL="0" indent="0">
              <a:buNone/>
            </a:pPr>
            <a:endParaRPr lang="en-US" sz="4000" dirty="0"/>
          </a:p>
          <a:p>
            <a:pPr marL="0" indent="0">
              <a:buNone/>
            </a:pPr>
            <a:r>
              <a:rPr lang="en-US" sz="4000" dirty="0" smtClean="0"/>
              <a:t>“Using contraception, particularly the contraceptive pill or implant for a long time can make a female infertile”</a:t>
            </a:r>
          </a:p>
          <a:p>
            <a:pPr marL="0" indent="0">
              <a:buNone/>
            </a:pPr>
            <a:endParaRPr lang="en-US" sz="4000" dirty="0"/>
          </a:p>
          <a:p>
            <a:pPr marL="0" indent="0">
              <a:buNone/>
            </a:pPr>
            <a:r>
              <a:rPr lang="en-US" sz="4000" dirty="0" smtClean="0"/>
              <a:t>This is a </a:t>
            </a:r>
            <a:r>
              <a:rPr lang="en-US" sz="4000" b="1" dirty="0" smtClean="0"/>
              <a:t>myth.</a:t>
            </a:r>
            <a:r>
              <a:rPr lang="en-US" sz="4000" dirty="0" smtClean="0"/>
              <a:t> Contraception does not impact fertility when it is no longer used.</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busting fertility </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164119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lnSpcReduction="20000"/>
          </a:bodyPr>
          <a:lstStyle/>
          <a:p>
            <a:pPr marL="0" indent="0">
              <a:buNone/>
            </a:pPr>
            <a:r>
              <a:rPr lang="en-US" sz="4000" dirty="0" smtClean="0"/>
              <a:t>Is the following statement a </a:t>
            </a:r>
            <a:r>
              <a:rPr lang="en-US" sz="4000" b="1" dirty="0" smtClean="0"/>
              <a:t>fact</a:t>
            </a:r>
            <a:r>
              <a:rPr lang="en-US" sz="4000" dirty="0" smtClean="0"/>
              <a:t> or </a:t>
            </a:r>
            <a:r>
              <a:rPr lang="en-US" sz="4000" b="1" dirty="0" smtClean="0"/>
              <a:t>myth</a:t>
            </a:r>
            <a:r>
              <a:rPr lang="en-US" sz="4000" dirty="0" smtClean="0"/>
              <a:t> regarding fertility?</a:t>
            </a:r>
          </a:p>
          <a:p>
            <a:pPr marL="0" indent="0">
              <a:buNone/>
            </a:pPr>
            <a:endParaRPr lang="en-US" sz="4000" dirty="0"/>
          </a:p>
          <a:p>
            <a:pPr marL="0" indent="0">
              <a:buNone/>
            </a:pPr>
            <a:r>
              <a:rPr lang="en-US" sz="4000" dirty="0" smtClean="0"/>
              <a:t>“Fertility issues are always permanent”</a:t>
            </a:r>
          </a:p>
          <a:p>
            <a:pPr marL="0" indent="0">
              <a:buNone/>
            </a:pPr>
            <a:endParaRPr lang="en-US" sz="4000" dirty="0"/>
          </a:p>
          <a:p>
            <a:pPr marL="0" indent="0">
              <a:buNone/>
            </a:pPr>
            <a:r>
              <a:rPr lang="en-US" sz="4000" dirty="0" smtClean="0"/>
              <a:t>This is a </a:t>
            </a:r>
            <a:r>
              <a:rPr lang="en-US" sz="4000" b="1" dirty="0" smtClean="0"/>
              <a:t>myth.</a:t>
            </a:r>
            <a:r>
              <a:rPr lang="en-US" sz="4000" dirty="0" smtClean="0"/>
              <a:t> Fertility can be impacted by stress and other mental health issues. If these issues are resolved, fertility levels can increase.</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busting fertility </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178819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Detentions will be held afterschool on Friday </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8424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lnSpcReduction="10000"/>
          </a:bodyPr>
          <a:lstStyle/>
          <a:p>
            <a:pPr marL="0" indent="0">
              <a:buNone/>
            </a:pPr>
            <a:r>
              <a:rPr lang="en-US" sz="4000" dirty="0" smtClean="0"/>
              <a:t>Is the following statement a </a:t>
            </a:r>
            <a:r>
              <a:rPr lang="en-US" sz="4000" b="1" dirty="0" smtClean="0"/>
              <a:t>fact</a:t>
            </a:r>
            <a:r>
              <a:rPr lang="en-US" sz="4000" dirty="0" smtClean="0"/>
              <a:t> or </a:t>
            </a:r>
            <a:r>
              <a:rPr lang="en-US" sz="4000" b="1" dirty="0" smtClean="0"/>
              <a:t>myth</a:t>
            </a:r>
            <a:r>
              <a:rPr lang="en-US" sz="4000" dirty="0" smtClean="0"/>
              <a:t> regarding fertility?</a:t>
            </a:r>
          </a:p>
          <a:p>
            <a:pPr marL="0" indent="0">
              <a:buNone/>
            </a:pPr>
            <a:endParaRPr lang="en-US" sz="4000" dirty="0"/>
          </a:p>
          <a:p>
            <a:pPr marL="0" indent="0">
              <a:buNone/>
            </a:pPr>
            <a:r>
              <a:rPr lang="en-US" sz="4000" dirty="0" smtClean="0"/>
              <a:t>“Smoking or vaping reduces fertility is both males and females”</a:t>
            </a:r>
          </a:p>
          <a:p>
            <a:pPr marL="0" indent="0">
              <a:buNone/>
            </a:pPr>
            <a:endParaRPr lang="en-US" sz="4000" dirty="0"/>
          </a:p>
          <a:p>
            <a:pPr marL="0" indent="0">
              <a:buNone/>
            </a:pPr>
            <a:r>
              <a:rPr lang="en-US" sz="4000" dirty="0" smtClean="0"/>
              <a:t>This is a </a:t>
            </a:r>
            <a:r>
              <a:rPr lang="en-US" sz="4000" b="1" dirty="0" smtClean="0"/>
              <a:t>fact.</a:t>
            </a:r>
            <a:r>
              <a:rPr lang="en-US" sz="4000" dirty="0" smtClean="0"/>
              <a:t> Smoking and vaping can impact fertility.</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busting fertility </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214577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85000" lnSpcReduction="20000"/>
          </a:bodyPr>
          <a:lstStyle/>
          <a:p>
            <a:pPr marL="0" indent="0">
              <a:buNone/>
            </a:pPr>
            <a:r>
              <a:rPr lang="en-US" sz="4000" dirty="0" smtClean="0"/>
              <a:t>Is the following statement a </a:t>
            </a:r>
            <a:r>
              <a:rPr lang="en-US" sz="4000" b="1" dirty="0" smtClean="0"/>
              <a:t>fact</a:t>
            </a:r>
            <a:r>
              <a:rPr lang="en-US" sz="4000" dirty="0" smtClean="0"/>
              <a:t> or </a:t>
            </a:r>
            <a:r>
              <a:rPr lang="en-US" sz="4000" b="1" dirty="0" smtClean="0"/>
              <a:t>myth</a:t>
            </a:r>
            <a:r>
              <a:rPr lang="en-US" sz="4000" dirty="0" smtClean="0"/>
              <a:t> regarding fertility?</a:t>
            </a:r>
          </a:p>
          <a:p>
            <a:pPr marL="0" indent="0">
              <a:buNone/>
            </a:pPr>
            <a:endParaRPr lang="en-US" sz="4000" dirty="0"/>
          </a:p>
          <a:p>
            <a:pPr marL="0" indent="0">
              <a:buNone/>
            </a:pPr>
            <a:r>
              <a:rPr lang="en-US" sz="4000" dirty="0" smtClean="0"/>
              <a:t>“All men are fertile because they produce sperm”</a:t>
            </a:r>
          </a:p>
          <a:p>
            <a:pPr marL="0" indent="0">
              <a:buNone/>
            </a:pPr>
            <a:endParaRPr lang="en-US" sz="4000" dirty="0"/>
          </a:p>
          <a:p>
            <a:pPr marL="0" indent="0">
              <a:buNone/>
            </a:pPr>
            <a:r>
              <a:rPr lang="en-US" sz="4000" dirty="0" smtClean="0"/>
              <a:t>This is technically a </a:t>
            </a:r>
            <a:r>
              <a:rPr lang="en-US" sz="4000" b="1" dirty="0" smtClean="0"/>
              <a:t>fact</a:t>
            </a:r>
            <a:r>
              <a:rPr lang="en-US" sz="4000" dirty="0" smtClean="0"/>
              <a:t>. However every male’s sperm count is different. Males with a low sperm count are still fertile, they may just face more challenges compared to a male with a high sperm count.</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busting fertility </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188005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7" name="Content Placeholder 2"/>
          <p:cNvSpPr>
            <a:spLocks noGrp="1"/>
          </p:cNvSpPr>
          <p:nvPr>
            <p:ph idx="1"/>
          </p:nvPr>
        </p:nvSpPr>
        <p:spPr>
          <a:xfrm>
            <a:off x="377385" y="1769703"/>
            <a:ext cx="11377663" cy="925371"/>
          </a:xfrm>
        </p:spPr>
        <p:txBody>
          <a:bodyPr>
            <a:normAutofit/>
          </a:bodyPr>
          <a:lstStyle/>
          <a:p>
            <a:pPr marL="0" indent="0">
              <a:buNone/>
            </a:pPr>
            <a:r>
              <a:rPr lang="en-US" dirty="0" smtClean="0"/>
              <a:t>Support around anything discussed today support is available:</a:t>
            </a:r>
          </a:p>
        </p:txBody>
      </p:sp>
      <p:pic>
        <p:nvPicPr>
          <p:cNvPr id="11" name="Picture 10"/>
          <p:cNvPicPr>
            <a:picLocks noChangeAspect="1"/>
          </p:cNvPicPr>
          <p:nvPr/>
        </p:nvPicPr>
        <p:blipFill>
          <a:blip r:embed="rId4"/>
          <a:stretch>
            <a:fillRect/>
          </a:stretch>
        </p:blipFill>
        <p:spPr>
          <a:xfrm>
            <a:off x="674383" y="3347357"/>
            <a:ext cx="3925680" cy="2632593"/>
          </a:xfrm>
          <a:prstGeom prst="rect">
            <a:avLst/>
          </a:prstGeom>
        </p:spPr>
      </p:pic>
      <p:pic>
        <p:nvPicPr>
          <p:cNvPr id="13" name="Picture 12"/>
          <p:cNvPicPr>
            <a:picLocks noChangeAspect="1"/>
          </p:cNvPicPr>
          <p:nvPr/>
        </p:nvPicPr>
        <p:blipFill>
          <a:blip r:embed="rId5"/>
          <a:stretch>
            <a:fillRect/>
          </a:stretch>
        </p:blipFill>
        <p:spPr>
          <a:xfrm>
            <a:off x="6277108" y="4776701"/>
            <a:ext cx="2143125" cy="2143125"/>
          </a:xfrm>
          <a:prstGeom prst="rect">
            <a:avLst/>
          </a:prstGeom>
        </p:spPr>
      </p:pic>
      <p:sp>
        <p:nvSpPr>
          <p:cNvPr id="14" name="TextBox 13"/>
          <p:cNvSpPr txBox="1"/>
          <p:nvPr/>
        </p:nvSpPr>
        <p:spPr>
          <a:xfrm>
            <a:off x="8811013" y="2817606"/>
            <a:ext cx="25506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Umbrellahealth.co.uk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A2C65"/>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This provides a safe way to find the closest</a:t>
            </a:r>
            <a:r>
              <a:rPr kumimoji="0" lang="en-US" sz="1800" b="0" i="0" u="none" strike="noStrike" kern="1200" cap="none" spc="0" normalizeH="0" noProof="0" dirty="0" smtClean="0">
                <a:ln>
                  <a:noFill/>
                </a:ln>
                <a:solidFill>
                  <a:srgbClr val="2A2C65"/>
                </a:solidFill>
                <a:effectLst/>
                <a:uLnTx/>
                <a:uFillTx/>
                <a:latin typeface="Arial" panose="020B0604020202020204"/>
                <a:ea typeface="+mn-ea"/>
                <a:cs typeface="+mn-cs"/>
              </a:rPr>
              <a:t> sexual health in Birmingham</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sp>
        <p:nvSpPr>
          <p:cNvPr id="15" name="TextBox 14"/>
          <p:cNvSpPr txBox="1"/>
          <p:nvPr/>
        </p:nvSpPr>
        <p:spPr>
          <a:xfrm>
            <a:off x="8753506" y="4694464"/>
            <a:ext cx="33811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Themix.org.uk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You can email or have one-to-chat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There is also a crisis messenger which is available 24/7</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pic>
        <p:nvPicPr>
          <p:cNvPr id="2" name="Picture 1"/>
          <p:cNvPicPr>
            <a:picLocks noChangeAspect="1"/>
          </p:cNvPicPr>
          <p:nvPr/>
        </p:nvPicPr>
        <p:blipFill>
          <a:blip r:embed="rId6"/>
          <a:stretch>
            <a:fillRect/>
          </a:stretch>
        </p:blipFill>
        <p:spPr>
          <a:xfrm>
            <a:off x="5664652" y="3065332"/>
            <a:ext cx="3012615" cy="1258874"/>
          </a:xfrm>
          <a:prstGeom prst="rect">
            <a:avLst/>
          </a:prstGeom>
        </p:spPr>
      </p:pic>
    </p:spTree>
    <p:extLst>
      <p:ext uri="{BB962C8B-B14F-4D97-AF65-F5344CB8AC3E}">
        <p14:creationId xmlns:p14="http://schemas.microsoft.com/office/powerpoint/2010/main" val="2985528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consent in a sexual relationship?</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safe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alcohol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and drugs on sexual </a:t>
            </a:r>
            <a:r>
              <a:rPr kumimoji="0" lang="en-US" sz="1400" b="0" i="0" u="none" strike="noStrike" kern="1200" cap="none" spc="0" normalizeH="0" noProof="0" dirty="0" err="1" smtClean="0">
                <a:ln>
                  <a:noFill/>
                </a:ln>
                <a:solidFill>
                  <a:prstClr val="black"/>
                </a:solidFill>
                <a:effectLst/>
                <a:uLnTx/>
                <a:uFillTx/>
                <a:latin typeface="Comic Sans MS" panose="030F0702030302020204" pitchFamily="66" charset="0"/>
                <a:ea typeface="+mn-ea"/>
                <a:cs typeface="+mn-cs"/>
              </a:rPr>
              <a:t>behaviours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fertility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Pregnancy</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safety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Difference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between stillborn, miscarriage and adoption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 does fertility mean?</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 does this mean for males and females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dirty="0" smtClean="0">
                <a:solidFill>
                  <a:prstClr val="black"/>
                </a:solidFill>
                <a:latin typeface="Comic Sans MS"/>
              </a:rPr>
              <a:t>Factors affecting fertility</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dirty="0" smtClean="0">
                <a:solidFill>
                  <a:prstClr val="black"/>
                </a:solidFill>
                <a:latin typeface="Comic Sans MS"/>
              </a:rPr>
              <a:t>Facts and myths about fertility</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lnSpcReduction="10000"/>
          </a:bodyPr>
          <a:lstStyle/>
          <a:p>
            <a:pPr marL="0" indent="0">
              <a:buNone/>
            </a:pPr>
            <a:r>
              <a:rPr lang="en-US" sz="4000" dirty="0" smtClean="0"/>
              <a:t>Fertility is…</a:t>
            </a:r>
          </a:p>
          <a:p>
            <a:pPr marL="0" indent="0">
              <a:buNone/>
            </a:pPr>
            <a:endParaRPr lang="en-US" sz="4000" dirty="0"/>
          </a:p>
          <a:p>
            <a:pPr marL="0" indent="0">
              <a:buNone/>
            </a:pPr>
            <a:r>
              <a:rPr lang="en-US" sz="4000" dirty="0" smtClean="0"/>
              <a:t>“the ability to conceive children”</a:t>
            </a:r>
          </a:p>
          <a:p>
            <a:pPr marL="0" indent="0">
              <a:buNone/>
            </a:pPr>
            <a:endParaRPr lang="en-US" sz="4000" dirty="0"/>
          </a:p>
          <a:p>
            <a:pPr marL="0" indent="0">
              <a:buNone/>
            </a:pPr>
            <a:r>
              <a:rPr lang="en-US" sz="4000" dirty="0" smtClean="0"/>
              <a:t>Fertility is a natural biological process involving both males and females and it can be included by a number of factors.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fertility</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Although this may not seem relevant to you right now, but if you ever choose to have children understanding fertility is very important. Understanding what it means for both males and females will enable you to be understanding and reassuring if fertility is ever a problem.</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227262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b="1" kern="0" dirty="0" smtClean="0">
                <a:solidFill>
                  <a:srgbClr val="323232"/>
                </a:solidFill>
                <a:latin typeface="Calibri" panose="020F0502020204030204"/>
              </a:rPr>
              <a:t>Pregnancy and maternity</a:t>
            </a:r>
            <a:r>
              <a:rPr lang="en-US" sz="2800" kern="0" dirty="0" smtClean="0">
                <a:solidFill>
                  <a:srgbClr val="323232"/>
                </a:solidFill>
                <a:latin typeface="Calibri" panose="020F0502020204030204"/>
              </a:rPr>
              <a:t> is a Protected Characteristic. This means that a pregnant woman should not be treated any differently during their pregnancy or when they are maternity leave. There are laws around this which protect women.</a:t>
            </a:r>
            <a:endParaRPr kumimoji="0" lang="en-US" sz="2800" b="1"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405424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85000" lnSpcReduction="10000"/>
          </a:bodyPr>
          <a:lstStyle/>
          <a:p>
            <a:pPr marL="0" indent="0">
              <a:buNone/>
            </a:pPr>
            <a:r>
              <a:rPr lang="en-US" sz="4000" dirty="0" smtClean="0"/>
              <a:t>Male fertility is the role of sperm production.</a:t>
            </a:r>
          </a:p>
          <a:p>
            <a:pPr marL="0" indent="0">
              <a:buNone/>
            </a:pPr>
            <a:endParaRPr lang="en-US" sz="4000" dirty="0"/>
          </a:p>
          <a:p>
            <a:pPr marL="0" indent="0">
              <a:buNone/>
            </a:pPr>
            <a:r>
              <a:rPr lang="en-US" sz="4000" dirty="0" smtClean="0"/>
              <a:t>The rate of sperm production is different for every male and changes depending on age.</a:t>
            </a:r>
          </a:p>
          <a:p>
            <a:pPr marL="0" indent="0">
              <a:buNone/>
            </a:pPr>
            <a:endParaRPr lang="en-US" sz="4000" dirty="0"/>
          </a:p>
          <a:p>
            <a:pPr marL="0" indent="0">
              <a:buNone/>
            </a:pPr>
            <a:r>
              <a:rPr lang="en-US" sz="4000" dirty="0" smtClean="0"/>
              <a:t>Males with a high sperm count will rarely encounter fertility issues whereas males with a lower sperm count may face fertility issues.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Male fertility</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357041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lnSpcReduction="20000"/>
          </a:bodyPr>
          <a:lstStyle/>
          <a:p>
            <a:pPr marL="0" indent="0">
              <a:buNone/>
            </a:pPr>
            <a:r>
              <a:rPr lang="en-US" sz="4000" dirty="0" smtClean="0"/>
              <a:t>Female fertility is the menstrual cycle, ovulation and the lifespan of an egg after release.</a:t>
            </a:r>
          </a:p>
          <a:p>
            <a:pPr marL="0" indent="0">
              <a:buNone/>
            </a:pPr>
            <a:endParaRPr lang="en-US" sz="4000" dirty="0"/>
          </a:p>
          <a:p>
            <a:pPr marL="0" indent="0">
              <a:buNone/>
            </a:pPr>
            <a:r>
              <a:rPr lang="en-US" sz="4000" dirty="0" smtClean="0"/>
              <a:t>Females are more fertile on the day an egg is released from the ovary and the 5 days beforehand. However, this can be different for many women and is dependent on the length of the menstrual cycle.</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Female fertility</a:t>
            </a:r>
            <a:endParaRPr sz="2426" spc="27" dirty="0"/>
          </a:p>
        </p:txBody>
      </p:sp>
      <p:pic>
        <p:nvPicPr>
          <p:cNvPr id="5" name="Picture 4"/>
          <p:cNvPicPr>
            <a:picLocks noChangeAspect="1"/>
          </p:cNvPicPr>
          <p:nvPr/>
        </p:nvPicPr>
        <p:blipFill>
          <a:blip r:embed="rId4"/>
          <a:stretch>
            <a:fillRect/>
          </a:stretch>
        </p:blipFill>
        <p:spPr>
          <a:xfrm>
            <a:off x="7805687" y="1377615"/>
            <a:ext cx="2857500" cy="1600200"/>
          </a:xfrm>
          <a:prstGeom prst="rect">
            <a:avLst/>
          </a:prstGeom>
        </p:spPr>
      </p:pic>
      <p:pic>
        <p:nvPicPr>
          <p:cNvPr id="9" name="Picture 8"/>
          <p:cNvPicPr>
            <a:picLocks noChangeAspect="1"/>
          </p:cNvPicPr>
          <p:nvPr/>
        </p:nvPicPr>
        <p:blipFill>
          <a:blip r:embed="rId5"/>
          <a:stretch>
            <a:fillRect/>
          </a:stretch>
        </p:blipFill>
        <p:spPr>
          <a:xfrm>
            <a:off x="8392393" y="2977815"/>
            <a:ext cx="3067050" cy="1495425"/>
          </a:xfrm>
          <a:prstGeom prst="rect">
            <a:avLst/>
          </a:prstGeom>
        </p:spPr>
      </p:pic>
      <p:pic>
        <p:nvPicPr>
          <p:cNvPr id="11" name="Picture 10"/>
          <p:cNvPicPr>
            <a:picLocks noChangeAspect="1"/>
          </p:cNvPicPr>
          <p:nvPr/>
        </p:nvPicPr>
        <p:blipFill>
          <a:blip r:embed="rId6"/>
          <a:stretch>
            <a:fillRect/>
          </a:stretch>
        </p:blipFill>
        <p:spPr>
          <a:xfrm>
            <a:off x="7805687" y="4473240"/>
            <a:ext cx="2724150" cy="1676400"/>
          </a:xfrm>
          <a:prstGeom prst="rect">
            <a:avLst/>
          </a:prstGeom>
        </p:spPr>
      </p:pic>
    </p:spTree>
    <p:extLst>
      <p:ext uri="{BB962C8B-B14F-4D97-AF65-F5344CB8AC3E}">
        <p14:creationId xmlns:p14="http://schemas.microsoft.com/office/powerpoint/2010/main" val="48869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1026</Words>
  <Application>Microsoft Office PowerPoint</Application>
  <PresentationFormat>Widescreen</PresentationFormat>
  <Paragraphs>135</Paragraphs>
  <Slides>22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Arial</vt:lpstr>
      <vt:lpstr>Calibri</vt:lpstr>
      <vt:lpstr>Calibri Light</vt:lpstr>
      <vt:lpstr>Comic Sans MS</vt:lpstr>
      <vt:lpstr>Lato</vt:lpstr>
      <vt:lpstr>Segoe UI</vt:lpstr>
      <vt:lpstr>Verdana</vt:lpstr>
      <vt:lpstr>3_Office Theme</vt:lpstr>
      <vt:lpstr>Office Theme</vt:lpstr>
      <vt:lpstr>PowerPoint Presentation</vt:lpstr>
      <vt:lpstr>PowerPoint Presentation</vt:lpstr>
      <vt:lpstr>PowerPoint Presentation</vt:lpstr>
      <vt:lpstr>PowerPoint Presentation</vt:lpstr>
      <vt:lpstr>What is fertility</vt:lpstr>
      <vt:lpstr>Why are we learning about this?</vt:lpstr>
      <vt:lpstr>Why are we learning about this?</vt:lpstr>
      <vt:lpstr>Male fertility</vt:lpstr>
      <vt:lpstr>Female fertility</vt:lpstr>
      <vt:lpstr>Factors affecting fertility</vt:lpstr>
      <vt:lpstr>Factors affecting fertility</vt:lpstr>
      <vt:lpstr>Factors affecting fertility</vt:lpstr>
      <vt:lpstr>Factors affecting fertility</vt:lpstr>
      <vt:lpstr>Scenario</vt:lpstr>
      <vt:lpstr>Factors affecting fertility</vt:lpstr>
      <vt:lpstr>Factors affecting fertility</vt:lpstr>
      <vt:lpstr>Myth busting fertility </vt:lpstr>
      <vt:lpstr>Myth busting fertility </vt:lpstr>
      <vt:lpstr>Myth busting fertility </vt:lpstr>
      <vt:lpstr>Myth busting fertility </vt:lpstr>
      <vt:lpstr>Myth busting fertility </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88</cp:revision>
  <cp:lastPrinted>2025-01-14T08:06:27Z</cp:lastPrinted>
  <dcterms:created xsi:type="dcterms:W3CDTF">2024-08-15T13:31:51Z</dcterms:created>
  <dcterms:modified xsi:type="dcterms:W3CDTF">2025-04-14T11:59:17Z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