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318" r:id="rId3"/>
    <p:sldId id="419" r:id="rId4"/>
    <p:sldId id="293" r:id="rId5"/>
    <p:sldId id="335" r:id="rId6"/>
    <p:sldId id="321" r:id="rId7"/>
    <p:sldId id="391" r:id="rId8"/>
    <p:sldId id="435" r:id="rId9"/>
    <p:sldId id="465" r:id="rId10"/>
    <p:sldId id="466" r:id="rId11"/>
    <p:sldId id="467" r:id="rId12"/>
    <p:sldId id="468" r:id="rId13"/>
    <p:sldId id="469" r:id="rId14"/>
    <p:sldId id="470" r:id="rId15"/>
    <p:sldId id="471" r:id="rId16"/>
    <p:sldId id="406" r:id="rId17"/>
    <p:sldId id="441" r:id="rId18"/>
    <p:sldId id="472" r:id="rId19"/>
    <p:sldId id="473" r:id="rId20"/>
    <p:sldId id="41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EUwqFrd0f6cK9dtUyP3w==" hashData="QWeOsL+C4YpaeuiNY5UzmIyzeyNtlyrTgTRJuJhnIG06E7cLOLYr7A5v+icK/Wv4h+iXJyyTCIlAzLPGRoycy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339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10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7538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a:t>A healthy pregnancy sets the foundation for a healthy life—for both the baby and the mother</a:t>
            </a:r>
            <a:r>
              <a:rPr lang="en-US" dirty="0" smtClean="0"/>
              <a:t>.”</a:t>
            </a:r>
            <a:endParaRPr lang="en-GB" dirty="0" smtClean="0"/>
          </a:p>
          <a:p>
            <a:pPr algn="ctr">
              <a:lnSpc>
                <a:spcPct val="100000"/>
              </a:lnSpc>
            </a:pPr>
            <a:r>
              <a:rPr lang="en-US" sz="4200" dirty="0" smtClean="0"/>
              <a:t>Dr. </a:t>
            </a:r>
            <a:r>
              <a:rPr lang="en-US" sz="4200" dirty="0" err="1" smtClean="0"/>
              <a:t>Ranj</a:t>
            </a:r>
            <a:r>
              <a:rPr lang="en-US" sz="4200" dirty="0" smtClean="0"/>
              <a:t> Singh</a:t>
            </a:r>
            <a:endParaRPr lang="en-GB" sz="42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Avoiding smoking, vaping, drugs and alcohol is vital for pregnancy safety.</a:t>
            </a:r>
          </a:p>
          <a:p>
            <a:pPr marL="0" indent="0">
              <a:buNone/>
            </a:pPr>
            <a:endParaRPr lang="en-US" sz="4000" dirty="0"/>
          </a:p>
          <a:p>
            <a:pPr marL="0" indent="0">
              <a:buNone/>
            </a:pPr>
            <a:r>
              <a:rPr lang="en-US" sz="4000" dirty="0" smtClean="0"/>
              <a:t>Smoking and vaping can limit the amount of oxygen reaching the unborn baby which can cause serious harm.</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 – smoking, vaping, drugs and alcohol</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113648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Illegal drug use in pregnancy can have serious harm to the unborn baby.</a:t>
            </a:r>
          </a:p>
          <a:p>
            <a:pPr marL="0" indent="0">
              <a:buNone/>
            </a:pPr>
            <a:endParaRPr lang="en-US" sz="4000" dirty="0"/>
          </a:p>
          <a:p>
            <a:pPr marL="0" indent="0">
              <a:buNone/>
            </a:pPr>
            <a:r>
              <a:rPr lang="en-US" sz="4000" dirty="0" smtClean="0"/>
              <a:t>Drinking alcohol during pregnancy can lead to long term health issues for the baby. The more alcohol consumed the greater the risk</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 – smoking, vaping, drugs and alcohol</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75349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a:bodyPr>
          <a:lstStyle/>
          <a:p>
            <a:pPr marL="0" indent="0">
              <a:buNone/>
            </a:pPr>
            <a:r>
              <a:rPr lang="en-US" sz="4000" dirty="0" smtClean="0"/>
              <a:t>Medicine will be important throughout a pregnancy.</a:t>
            </a:r>
          </a:p>
          <a:p>
            <a:pPr marL="0" indent="0">
              <a:buNone/>
            </a:pPr>
            <a:endParaRPr lang="en-US" sz="4000" dirty="0"/>
          </a:p>
          <a:p>
            <a:pPr marL="0" indent="0">
              <a:buNone/>
            </a:pPr>
            <a:r>
              <a:rPr lang="en-US" sz="4000" dirty="0" smtClean="0"/>
              <a:t>However it is important that before taking any medicine, a check with a midwife, doctor or pharmacist is completed to ensure the medicine is safe for pregnant women to consume.</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 – Medicine</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3733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7500" lnSpcReduction="20000"/>
          </a:bodyPr>
          <a:lstStyle/>
          <a:p>
            <a:pPr marL="0" indent="0">
              <a:buNone/>
            </a:pPr>
            <a:r>
              <a:rPr lang="en-US" sz="4000" dirty="0" smtClean="0"/>
              <a:t>Keeping active during pregnancy can help to reduce some problems later in pregnancy.</a:t>
            </a:r>
          </a:p>
          <a:p>
            <a:pPr marL="0" indent="0">
              <a:buNone/>
            </a:pPr>
            <a:endParaRPr lang="en-US" sz="4000" dirty="0"/>
          </a:p>
          <a:p>
            <a:pPr marL="0" indent="0">
              <a:buNone/>
            </a:pPr>
            <a:r>
              <a:rPr lang="en-US" sz="4000" dirty="0" smtClean="0"/>
              <a:t>It is advised that regular physical activity is continued for as long as the mother feels comfortable. Some exercises may have to be adapted by a personal trainer can help with this. </a:t>
            </a:r>
          </a:p>
          <a:p>
            <a:pPr marL="0" indent="0">
              <a:buNone/>
            </a:pPr>
            <a:endParaRPr lang="en-US" sz="4000" dirty="0"/>
          </a:p>
          <a:p>
            <a:pPr marL="0" indent="0">
              <a:buNone/>
            </a:pPr>
            <a:r>
              <a:rPr lang="en-US" sz="4000" dirty="0" smtClean="0"/>
              <a:t>Certain activities such as contact sports should be avoided.</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 – Exercise</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214177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There is no need for a pregnant woman to have a special diet.</a:t>
            </a:r>
          </a:p>
          <a:p>
            <a:pPr marL="0" indent="0">
              <a:buNone/>
            </a:pPr>
            <a:endParaRPr lang="en-US" sz="4000" dirty="0"/>
          </a:p>
          <a:p>
            <a:pPr marL="0" indent="0">
              <a:buNone/>
            </a:pPr>
            <a:r>
              <a:rPr lang="en-US" sz="4000" dirty="0" smtClean="0"/>
              <a:t>It is important that they eat a variety of foods, especially fruit and vegetables for essential vitamins and minerals.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 – Diet and Nutrition</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144427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one minute to think about the following question:</a:t>
            </a:r>
          </a:p>
          <a:p>
            <a:pPr marL="0" indent="0">
              <a:buNone/>
            </a:pPr>
            <a:endParaRPr lang="en-US" sz="4000" dirty="0"/>
          </a:p>
          <a:p>
            <a:pPr marL="0" indent="0">
              <a:buNone/>
            </a:pPr>
            <a:r>
              <a:rPr lang="en-US" sz="4000" b="1" dirty="0" smtClean="0"/>
              <a:t>“What key area do you think is most important to ensure pregnancy safety? Why?”</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Pregnancy safety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0182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key area do you think is most important to ensure pregnancy safety? Why?”</a:t>
            </a:r>
          </a:p>
          <a:p>
            <a:pPr marL="0" indent="0">
              <a:buNone/>
            </a:pPr>
            <a:endParaRPr lang="en-US" sz="4000" b="1"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Pregnancy Safety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43777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one minute to think about the following question:</a:t>
            </a:r>
          </a:p>
          <a:p>
            <a:pPr marL="0" indent="0">
              <a:buNone/>
            </a:pPr>
            <a:endParaRPr lang="en-US" sz="4000" dirty="0"/>
          </a:p>
          <a:p>
            <a:pPr marL="0" indent="0">
              <a:buNone/>
            </a:pPr>
            <a:r>
              <a:rPr lang="en-US" sz="4000" b="1" dirty="0" smtClean="0"/>
              <a:t>“What key area do you think pregnant women will find hardest to do? Why?”</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Pregnancy safety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1203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“What </a:t>
            </a:r>
            <a:r>
              <a:rPr lang="en-US" sz="4000" b="1" dirty="0"/>
              <a:t>key area do you think pregnant women will find hardest to do? Why?”</a:t>
            </a:r>
          </a:p>
          <a:p>
            <a:pPr marL="0" indent="0">
              <a:buNone/>
            </a:pPr>
            <a:endParaRPr lang="en-US" sz="4000" b="1"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Pregnancy Safety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5211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anything discussed today support is available:</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3" name="Picture 12"/>
          <p:cNvPicPr>
            <a:picLocks noChangeAspect="1"/>
          </p:cNvPicPr>
          <p:nvPr/>
        </p:nvPicPr>
        <p:blipFill>
          <a:blip r:embed="rId5"/>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Umbrellahealth.co.uk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C65"/>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This provides a safe way to find the closest</a:t>
            </a:r>
            <a:r>
              <a:rPr kumimoji="0" lang="en-US" sz="1800" b="0" i="0" u="none" strike="noStrike" kern="1200" cap="none" spc="0" normalizeH="0" noProof="0" dirty="0" smtClean="0">
                <a:ln>
                  <a:noFill/>
                </a:ln>
                <a:solidFill>
                  <a:srgbClr val="2A2C65"/>
                </a:solidFill>
                <a:effectLst/>
                <a:uLnTx/>
                <a:uFillTx/>
                <a:latin typeface="Arial" panose="020B0604020202020204"/>
                <a:ea typeface="+mn-ea"/>
                <a:cs typeface="+mn-cs"/>
              </a:rPr>
              <a:t> sexual health in Birmingham</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pic>
        <p:nvPicPr>
          <p:cNvPr id="2" name="Picture 1"/>
          <p:cNvPicPr>
            <a:picLocks noChangeAspect="1"/>
          </p:cNvPicPr>
          <p:nvPr/>
        </p:nvPicPr>
        <p:blipFill>
          <a:blip r:embed="rId6"/>
          <a:stretch>
            <a:fillRect/>
          </a:stretch>
        </p:blipFill>
        <p:spPr>
          <a:xfrm>
            <a:off x="5664652" y="3065332"/>
            <a:ext cx="3012615" cy="1258874"/>
          </a:xfrm>
          <a:prstGeom prst="rect">
            <a:avLst/>
          </a:prstGeom>
        </p:spPr>
      </p:pic>
    </p:spTree>
    <p:extLst>
      <p:ext uri="{BB962C8B-B14F-4D97-AF65-F5344CB8AC3E}">
        <p14:creationId xmlns:p14="http://schemas.microsoft.com/office/powerpoint/2010/main" val="2985528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842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consent in a sexual relationship?</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safe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alcohol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and drugs on sexual </a:t>
            </a:r>
            <a:r>
              <a:rPr kumimoji="0" lang="en-US" sz="14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rPr>
              <a:t>behaviours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fertility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Pregnancy</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safety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Difference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between stillborn, miscarriage and adoption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is pregnancy safety?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Lifestyle choices during pregnancy</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dirty="0" smtClean="0">
                <a:solidFill>
                  <a:prstClr val="black"/>
                </a:solidFill>
                <a:latin typeface="Comic Sans MS"/>
              </a:rPr>
              <a:t>Support required during pregnancy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Pregnancy safety is…</a:t>
            </a:r>
          </a:p>
          <a:p>
            <a:pPr marL="0" indent="0">
              <a:buNone/>
            </a:pPr>
            <a:endParaRPr lang="en-US" sz="4000" dirty="0"/>
          </a:p>
          <a:p>
            <a:pPr marL="0" indent="0">
              <a:buNone/>
            </a:pPr>
            <a:r>
              <a:rPr lang="en-US" sz="4000" dirty="0" smtClean="0"/>
              <a:t>“the things to do or avoid during pregnancy to protect the wellbeing of the baby and mother”</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seem relevant to you right now, but if you ever choose to have children understanding how to keep your partner and unborn baby safe is important. Until then, you may have pregnant relatives that you can help.</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27262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b="1" kern="0" dirty="0" smtClean="0">
                <a:solidFill>
                  <a:srgbClr val="323232"/>
                </a:solidFill>
                <a:latin typeface="Calibri" panose="020F0502020204030204"/>
              </a:rPr>
              <a:t>Pregnancy and maternity</a:t>
            </a:r>
            <a:r>
              <a:rPr lang="en-US" sz="2800" kern="0" dirty="0" smtClean="0">
                <a:solidFill>
                  <a:srgbClr val="323232"/>
                </a:solidFill>
                <a:latin typeface="Calibri" panose="020F0502020204030204"/>
              </a:rPr>
              <a:t> is a Protected Characteristic. This means that a pregnant woman should not be treated any differently during their pregnancy or when they are maternity leave. There are laws around this which protect women.</a:t>
            </a:r>
            <a:endParaRPr kumimoji="0" lang="en-US" sz="2800" b="1"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405424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A pregnancy is described a “full term” after 40 weeks.</a:t>
            </a:r>
          </a:p>
          <a:p>
            <a:pPr marL="0" indent="0">
              <a:buNone/>
            </a:pPr>
            <a:endParaRPr lang="en-US" sz="4000" dirty="0"/>
          </a:p>
          <a:p>
            <a:pPr marL="0" indent="0">
              <a:buNone/>
            </a:pPr>
            <a:r>
              <a:rPr lang="en-US" sz="4000" dirty="0" smtClean="0"/>
              <a:t>Some babies are born after this.</a:t>
            </a:r>
          </a:p>
          <a:p>
            <a:pPr marL="0" indent="0">
              <a:buNone/>
            </a:pPr>
            <a:endParaRPr lang="en-US" sz="4000" dirty="0"/>
          </a:p>
          <a:p>
            <a:pPr marL="0" indent="0">
              <a:buNone/>
            </a:pPr>
            <a:r>
              <a:rPr lang="en-US" sz="4000" dirty="0" smtClean="0"/>
              <a:t>Some babies are born before this. This is known as a premature baby.</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322185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lnSpcReduction="20000"/>
          </a:bodyPr>
          <a:lstStyle/>
          <a:p>
            <a:pPr marL="0" indent="0">
              <a:buNone/>
            </a:pPr>
            <a:r>
              <a:rPr lang="en-US" sz="4000" dirty="0" smtClean="0"/>
              <a:t>There are 4 key areas that can help ensure the safety of both unborn baby and mother during pregnancy.</a:t>
            </a:r>
          </a:p>
          <a:p>
            <a:pPr marL="0" indent="0">
              <a:buNone/>
            </a:pPr>
            <a:endParaRPr lang="en-US" sz="4000" dirty="0"/>
          </a:p>
          <a:p>
            <a:pPr marL="0" indent="0">
              <a:buNone/>
            </a:pPr>
            <a:r>
              <a:rPr lang="en-US" sz="4000" dirty="0" smtClean="0"/>
              <a:t>These are:</a:t>
            </a:r>
          </a:p>
          <a:p>
            <a:pPr>
              <a:buFontTx/>
              <a:buChar char="-"/>
            </a:pPr>
            <a:r>
              <a:rPr lang="en-US" sz="4000" dirty="0" smtClean="0"/>
              <a:t>Avoiding smoking, vaping, drugs and alcohol</a:t>
            </a:r>
          </a:p>
          <a:p>
            <a:pPr>
              <a:buFontTx/>
              <a:buChar char="-"/>
            </a:pPr>
            <a:r>
              <a:rPr lang="en-US" sz="4000" dirty="0" smtClean="0"/>
              <a:t>Checking medicine</a:t>
            </a:r>
          </a:p>
          <a:p>
            <a:pPr>
              <a:buFontTx/>
              <a:buChar char="-"/>
            </a:pPr>
            <a:r>
              <a:rPr lang="en-US" sz="4000" dirty="0" smtClean="0"/>
              <a:t>Exercising</a:t>
            </a:r>
          </a:p>
          <a:p>
            <a:pPr>
              <a:buFontTx/>
              <a:buChar char="-"/>
            </a:pPr>
            <a:r>
              <a:rPr lang="en-US" sz="4000" dirty="0" smtClean="0"/>
              <a:t>Eating a healthy and balanced diet</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Pregnancy Safety</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3" name="Picture 2"/>
          <p:cNvPicPr>
            <a:picLocks noChangeAspect="1"/>
          </p:cNvPicPr>
          <p:nvPr/>
        </p:nvPicPr>
        <p:blipFill>
          <a:blip r:embed="rId5"/>
          <a:stretch>
            <a:fillRect/>
          </a:stretch>
        </p:blipFill>
        <p:spPr>
          <a:xfrm>
            <a:off x="8051047" y="3405122"/>
            <a:ext cx="3019425" cy="1514475"/>
          </a:xfrm>
          <a:prstGeom prst="rect">
            <a:avLst/>
          </a:prstGeom>
        </p:spPr>
      </p:pic>
      <p:pic>
        <p:nvPicPr>
          <p:cNvPr id="4" name="Picture 3"/>
          <p:cNvPicPr>
            <a:picLocks noChangeAspect="1"/>
          </p:cNvPicPr>
          <p:nvPr/>
        </p:nvPicPr>
        <p:blipFill>
          <a:blip r:embed="rId6"/>
          <a:stretch>
            <a:fillRect/>
          </a:stretch>
        </p:blipFill>
        <p:spPr>
          <a:xfrm>
            <a:off x="8091863" y="4922966"/>
            <a:ext cx="2211466" cy="1935033"/>
          </a:xfrm>
          <a:prstGeom prst="rect">
            <a:avLst/>
          </a:prstGeom>
        </p:spPr>
      </p:pic>
    </p:spTree>
    <p:extLst>
      <p:ext uri="{BB962C8B-B14F-4D97-AF65-F5344CB8AC3E}">
        <p14:creationId xmlns:p14="http://schemas.microsoft.com/office/powerpoint/2010/main" val="290511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891</Words>
  <Application>Microsoft Office PowerPoint</Application>
  <PresentationFormat>Widescreen</PresentationFormat>
  <Paragraphs>119</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Aptos</vt:lpstr>
      <vt:lpstr>Arial</vt:lpstr>
      <vt:lpstr>Calibri</vt:lpstr>
      <vt:lpstr>Calibri Light</vt:lpstr>
      <vt:lpstr>Comic Sans MS</vt:lpstr>
      <vt:lpstr>Lato</vt:lpstr>
      <vt:lpstr>Segoe UI</vt:lpstr>
      <vt:lpstr>Verdana</vt:lpstr>
      <vt:lpstr>3_Office Theme</vt:lpstr>
      <vt:lpstr>Office Theme</vt:lpstr>
      <vt:lpstr>PowerPoint Presentation</vt:lpstr>
      <vt:lpstr>PowerPoint Presentation</vt:lpstr>
      <vt:lpstr>PowerPoint Presentation</vt:lpstr>
      <vt:lpstr>PowerPoint Presentation</vt:lpstr>
      <vt:lpstr>Pregnancy safety</vt:lpstr>
      <vt:lpstr>Why are we learning about this?</vt:lpstr>
      <vt:lpstr>Why are we learning about this?</vt:lpstr>
      <vt:lpstr>Pregnancy</vt:lpstr>
      <vt:lpstr>Pregnancy Safety</vt:lpstr>
      <vt:lpstr>Pregnancy Safety – smoking, vaping, drugs and alcohol</vt:lpstr>
      <vt:lpstr>Pregnancy Safety – smoking, vaping, drugs and alcohol</vt:lpstr>
      <vt:lpstr>Pregnancy Safety – Medicine</vt:lpstr>
      <vt:lpstr>Pregnancy Safety – Exercise</vt:lpstr>
      <vt:lpstr>Pregnancy Safety – Diet and Nutrition</vt:lpstr>
      <vt:lpstr>Pregnancy safety</vt:lpstr>
      <vt:lpstr>Pregnancy Safety</vt:lpstr>
      <vt:lpstr>Pregnancy safety</vt:lpstr>
      <vt:lpstr>Pregnancy Safety</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95</cp:revision>
  <cp:lastPrinted>2025-01-14T08:06:27Z</cp:lastPrinted>
  <dcterms:created xsi:type="dcterms:W3CDTF">2024-08-15T13:31:51Z</dcterms:created>
  <dcterms:modified xsi:type="dcterms:W3CDTF">2025-04-14T11:59:56Z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