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sldIdLst>
    <p:sldId id="318" r:id="rId3"/>
    <p:sldId id="488" r:id="rId4"/>
    <p:sldId id="293" r:id="rId5"/>
    <p:sldId id="335" r:id="rId6"/>
    <p:sldId id="321" r:id="rId7"/>
    <p:sldId id="474" r:id="rId8"/>
    <p:sldId id="475" r:id="rId9"/>
    <p:sldId id="391"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12"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4jm9iYyqFX3HuM+yHiUEQ==" hashData="Xpm44qZtQ6Wevk1rwjcN0eH1AxCJeV5TK0PfRuO+PcMIAZSv00LT5VhY+gIHBByVrXeMMwQj5wS729vrPGfqp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08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rPr>
              <a:pPr defTabSz="914315">
                <a:defRPr/>
              </a:pPr>
              <a:t>‹#›</a:t>
            </a:fld>
            <a:endParaRPr lang="en-GB">
              <a:solidFill>
                <a:prstClr val="black">
                  <a:tint val="75000"/>
                </a:prstClr>
              </a:solidFill>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76293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smtClean="0"/>
              <a:t>Grief is the price we pay for love”</a:t>
            </a:r>
            <a:endParaRPr lang="en-GB" dirty="0" smtClean="0"/>
          </a:p>
          <a:p>
            <a:pPr algn="ctr">
              <a:lnSpc>
                <a:spcPct val="100000"/>
              </a:lnSpc>
            </a:pPr>
            <a:r>
              <a:rPr lang="en-US" sz="4200" dirty="0" smtClean="0"/>
              <a:t>Queen Elizabeth II</a:t>
            </a:r>
            <a:endParaRPr lang="en-GB" sz="4200"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Some causes and factors linked to miscarriages are:</a:t>
            </a:r>
          </a:p>
          <a:p>
            <a:pPr marL="0" indent="0">
              <a:buNone/>
            </a:pPr>
            <a:endParaRPr lang="en-US" sz="4000" dirty="0"/>
          </a:p>
          <a:p>
            <a:pPr marL="742950" indent="-742950">
              <a:buAutoNum type="arabicPeriod"/>
            </a:pPr>
            <a:r>
              <a:rPr lang="en-US" sz="4000" dirty="0" smtClean="0"/>
              <a:t>Chromosomal abnormalities in the baby</a:t>
            </a:r>
          </a:p>
          <a:p>
            <a:pPr marL="742950" indent="-742950">
              <a:buAutoNum type="arabicPeriod"/>
            </a:pPr>
            <a:r>
              <a:rPr lang="en-US" sz="4000" dirty="0" smtClean="0"/>
              <a:t>Hormonal imbalances or chronic illnesses like diabetes</a:t>
            </a:r>
          </a:p>
          <a:p>
            <a:pPr marL="742950" indent="-742950">
              <a:buAutoNum type="arabicPeriod"/>
            </a:pPr>
            <a:r>
              <a:rPr lang="en-US" sz="4000" dirty="0" smtClean="0"/>
              <a:t>Lifestyle factors such as smoking, vaping, alcohol and drug use. This shows the importance of knowing how to stay face during pregnancy which was looked at last week.</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Cause and Factors</a:t>
            </a:r>
            <a:endParaRPr sz="2426" spc="27" dirty="0"/>
          </a:p>
        </p:txBody>
      </p:sp>
    </p:spTree>
    <p:extLst>
      <p:ext uri="{BB962C8B-B14F-4D97-AF65-F5344CB8AC3E}">
        <p14:creationId xmlns:p14="http://schemas.microsoft.com/office/powerpoint/2010/main" val="418849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Some causes and factors linked to stillbirths are:</a:t>
            </a:r>
          </a:p>
          <a:p>
            <a:pPr marL="0" indent="0">
              <a:buNone/>
            </a:pPr>
            <a:endParaRPr lang="en-US" sz="4000" dirty="0"/>
          </a:p>
          <a:p>
            <a:pPr marL="742950" indent="-742950">
              <a:buAutoNum type="arabicPeriod"/>
            </a:pPr>
            <a:r>
              <a:rPr lang="en-US" sz="4000" dirty="0" smtClean="0"/>
              <a:t>Problems with the placenta. For example insufficient oxygen getting to the baby.</a:t>
            </a:r>
          </a:p>
          <a:p>
            <a:pPr marL="742950" indent="-742950">
              <a:buAutoNum type="arabicPeriod"/>
            </a:pPr>
            <a:r>
              <a:rPr lang="en-US" sz="4000" dirty="0" smtClean="0"/>
              <a:t>Infections during pregnancy</a:t>
            </a:r>
          </a:p>
          <a:p>
            <a:pPr marL="742950" indent="-742950">
              <a:buAutoNum type="arabicPeriod"/>
            </a:pPr>
            <a:r>
              <a:rPr lang="en-US" sz="4000" dirty="0" smtClean="0"/>
              <a:t>Something no cause or factor is identified</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Cause and Factors</a:t>
            </a:r>
            <a:endParaRPr sz="2426" spc="27" dirty="0"/>
          </a:p>
        </p:txBody>
      </p:sp>
    </p:spTree>
    <p:extLst>
      <p:ext uri="{BB962C8B-B14F-4D97-AF65-F5344CB8AC3E}">
        <p14:creationId xmlns:p14="http://schemas.microsoft.com/office/powerpoint/2010/main" val="355716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Some causes and factors linked to abortion are:</a:t>
            </a:r>
          </a:p>
          <a:p>
            <a:pPr marL="0" indent="0">
              <a:buNone/>
            </a:pPr>
            <a:endParaRPr lang="en-US" sz="4000" dirty="0"/>
          </a:p>
          <a:p>
            <a:pPr marL="742950" indent="-742950">
              <a:buAutoNum type="arabicPeriod"/>
            </a:pPr>
            <a:r>
              <a:rPr lang="en-US" sz="4000" dirty="0" smtClean="0"/>
              <a:t>Medical reasons. The pregnancy may threaten the life of the mother or the baby has severe abnormalities</a:t>
            </a:r>
          </a:p>
          <a:p>
            <a:pPr marL="742950" indent="-742950">
              <a:buAutoNum type="arabicPeriod"/>
            </a:pPr>
            <a:r>
              <a:rPr lang="en-US" sz="4000" dirty="0" smtClean="0"/>
              <a:t>Personal reasons. The parent(s) may not feel ready or able to raise a child.</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Cause and Factors</a:t>
            </a:r>
            <a:endParaRPr sz="2426" spc="27" dirty="0"/>
          </a:p>
        </p:txBody>
      </p:sp>
    </p:spTree>
    <p:extLst>
      <p:ext uri="{BB962C8B-B14F-4D97-AF65-F5344CB8AC3E}">
        <p14:creationId xmlns:p14="http://schemas.microsoft.com/office/powerpoint/2010/main" val="52762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fontScale="92500" lnSpcReduction="20000"/>
          </a:bodyPr>
          <a:lstStyle/>
          <a:p>
            <a:pPr marL="0" indent="0">
              <a:buNone/>
            </a:pPr>
            <a:r>
              <a:rPr lang="en-US" sz="4000" dirty="0" smtClean="0"/>
              <a:t>Stillbirth, miscarriages and abortion can lead to extreme feeling of grief, sadness, guilt or anger.</a:t>
            </a:r>
          </a:p>
          <a:p>
            <a:pPr marL="0" indent="0">
              <a:buNone/>
            </a:pPr>
            <a:endParaRPr lang="en-US" sz="4000" dirty="0"/>
          </a:p>
          <a:p>
            <a:pPr marL="0" indent="0">
              <a:buNone/>
            </a:pPr>
            <a:r>
              <a:rPr lang="en-US" sz="4000" dirty="0" smtClean="0"/>
              <a:t>Many people, and not just the mother, have mental health struggles such as depression and anxiety. </a:t>
            </a:r>
          </a:p>
          <a:p>
            <a:pPr marL="0" indent="0">
              <a:buNone/>
            </a:pPr>
            <a:endParaRPr lang="en-US" sz="4000" dirty="0"/>
          </a:p>
          <a:p>
            <a:pPr marL="0" indent="0">
              <a:buNone/>
            </a:pPr>
            <a:r>
              <a:rPr lang="en-US" sz="4000" dirty="0" smtClean="0"/>
              <a:t>Many people may feel isolated due to societal stigma or lack of understanding.</a:t>
            </a:r>
          </a:p>
          <a:p>
            <a:pPr marL="0" indent="0">
              <a:buNone/>
            </a:pPr>
            <a:endParaRPr lang="en-US" sz="4000" dirty="0"/>
          </a:p>
          <a:p>
            <a:pPr marL="0" indent="0">
              <a:buNone/>
            </a:pPr>
            <a:r>
              <a:rPr lang="en-US" sz="4000" dirty="0" smtClean="0"/>
              <a:t>Although in some cases, abortion can lead to feelings of relief especially if the parent(s) felt like they could not cope or were not ready to raise a child</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Emotional Impact</a:t>
            </a:r>
            <a:endParaRPr sz="2426" spc="27" dirty="0"/>
          </a:p>
        </p:txBody>
      </p:sp>
    </p:spTree>
    <p:extLst>
      <p:ext uri="{BB962C8B-B14F-4D97-AF65-F5344CB8AC3E}">
        <p14:creationId xmlns:p14="http://schemas.microsoft.com/office/powerpoint/2010/main" val="309213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“Stillbirth and miscarriage are the same thing”</a:t>
            </a:r>
          </a:p>
          <a:p>
            <a:pPr marL="0" indent="0">
              <a:buNone/>
            </a:pPr>
            <a:endParaRPr lang="en-US" sz="4000" b="1" dirty="0"/>
          </a:p>
          <a:p>
            <a:pPr marL="0" indent="0">
              <a:buNone/>
            </a:pPr>
            <a:r>
              <a:rPr lang="en-US" sz="4000" dirty="0" smtClean="0"/>
              <a:t>This is a </a:t>
            </a:r>
            <a:r>
              <a:rPr lang="en-US" sz="4000" b="1" dirty="0" smtClean="0"/>
              <a:t>myth.</a:t>
            </a:r>
            <a:r>
              <a:rPr lang="en-US" sz="4000" dirty="0" smtClean="0"/>
              <a:t> Miscarriage is a loss of a baby before 24 weeks of pregnancy. Stillbirth is the loss of a baby after 24 weeks of pregnancy.</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322396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lnSpcReduction="10000"/>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“Stillbirth and miscarriages are caused by something the mother did wrong”</a:t>
            </a:r>
          </a:p>
          <a:p>
            <a:pPr marL="0" indent="0">
              <a:buNone/>
            </a:pPr>
            <a:endParaRPr lang="en-US" sz="4000" b="1" dirty="0"/>
          </a:p>
          <a:p>
            <a:pPr marL="0" indent="0">
              <a:buNone/>
            </a:pPr>
            <a:r>
              <a:rPr lang="en-US" sz="4000" dirty="0" smtClean="0"/>
              <a:t>This is a </a:t>
            </a:r>
            <a:r>
              <a:rPr lang="en-US" sz="4000" b="1" dirty="0" smtClean="0"/>
              <a:t>myth.</a:t>
            </a:r>
            <a:r>
              <a:rPr lang="en-US" sz="4000" dirty="0" smtClean="0"/>
              <a:t> These happen for various reasons and on most occasions not because of something the mother did.</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270110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lnSpcReduction="10000"/>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“Fathers and partners also grieve after a stillbirth or miscarriage”</a:t>
            </a:r>
          </a:p>
          <a:p>
            <a:pPr marL="0" indent="0">
              <a:buNone/>
            </a:pPr>
            <a:endParaRPr lang="en-US" sz="4000" b="1" dirty="0"/>
          </a:p>
          <a:p>
            <a:pPr marL="0" indent="0">
              <a:buNone/>
            </a:pPr>
            <a:r>
              <a:rPr lang="en-US" sz="4000" dirty="0" smtClean="0"/>
              <a:t>This is a </a:t>
            </a:r>
            <a:r>
              <a:rPr lang="en-US" sz="4000" b="1" dirty="0" smtClean="0"/>
              <a:t>fact.</a:t>
            </a:r>
            <a:r>
              <a:rPr lang="en-US" sz="4000" dirty="0" smtClean="0"/>
              <a:t> Both parents can experience deep grief, even if the loss is not physically experienced by one of them.</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172954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lnSpcReduction="10000"/>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“If you have one miscarriage or stillbirth, you are likely to have another one”</a:t>
            </a:r>
          </a:p>
          <a:p>
            <a:pPr marL="0" indent="0">
              <a:buNone/>
            </a:pPr>
            <a:endParaRPr lang="en-US" sz="4000" b="1" dirty="0"/>
          </a:p>
          <a:p>
            <a:pPr marL="0" indent="0">
              <a:buNone/>
            </a:pPr>
            <a:r>
              <a:rPr lang="en-US" sz="4000" dirty="0" smtClean="0"/>
              <a:t>This is a </a:t>
            </a:r>
            <a:r>
              <a:rPr lang="en-US" sz="4000" b="1" dirty="0" smtClean="0"/>
              <a:t>myth.</a:t>
            </a:r>
            <a:r>
              <a:rPr lang="en-US" sz="4000" dirty="0" smtClean="0"/>
              <a:t> Many people who experience a miscarriage or stillbirth go on to have healthy pregnancies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31848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“Abortion is illegal in the UK”</a:t>
            </a:r>
          </a:p>
          <a:p>
            <a:pPr marL="0" indent="0">
              <a:buNone/>
            </a:pPr>
            <a:endParaRPr lang="en-US" sz="4000" b="1" dirty="0"/>
          </a:p>
          <a:p>
            <a:pPr marL="0" indent="0">
              <a:buNone/>
            </a:pPr>
            <a:r>
              <a:rPr lang="en-US" sz="4000" dirty="0" smtClean="0"/>
              <a:t>This is a </a:t>
            </a:r>
            <a:r>
              <a:rPr lang="en-US" sz="4000" b="1" dirty="0" smtClean="0"/>
              <a:t>myth.</a:t>
            </a:r>
            <a:r>
              <a:rPr lang="en-US" sz="4000" dirty="0" smtClean="0"/>
              <a:t> Although there are slightly different rules, abortion is legal throughout the UK.</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290759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“Abortions are not safe”</a:t>
            </a:r>
          </a:p>
          <a:p>
            <a:pPr marL="0" indent="0">
              <a:buNone/>
            </a:pPr>
            <a:endParaRPr lang="en-US" sz="4000" b="1" dirty="0"/>
          </a:p>
          <a:p>
            <a:pPr marL="0" indent="0">
              <a:buNone/>
            </a:pPr>
            <a:r>
              <a:rPr lang="en-US" sz="4000" dirty="0" smtClean="0"/>
              <a:t>This is a </a:t>
            </a:r>
            <a:r>
              <a:rPr lang="en-US" sz="4000" b="1" dirty="0" smtClean="0"/>
              <a:t>myth.</a:t>
            </a:r>
            <a:r>
              <a:rPr lang="en-US" sz="4000" dirty="0" smtClean="0"/>
              <a:t> This is a safe medical procedure that can only be performed by trained professionals.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326946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 will be held afterschool on Friday</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6515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There are lots of myths about stillbirth, miscarriage and abortion. For each statement decide if you think it is a</a:t>
            </a:r>
            <a:r>
              <a:rPr lang="en-US" sz="4000" b="1" dirty="0" smtClean="0"/>
              <a:t> myth</a:t>
            </a:r>
            <a:r>
              <a:rPr lang="en-US" sz="4000" dirty="0" smtClean="0"/>
              <a:t> or </a:t>
            </a:r>
            <a:r>
              <a:rPr lang="en-US" sz="4000" b="1" dirty="0" smtClean="0"/>
              <a:t>fact.</a:t>
            </a:r>
          </a:p>
          <a:p>
            <a:pPr marL="0" indent="0">
              <a:buNone/>
            </a:pPr>
            <a:endParaRPr lang="en-US" sz="4000" b="1" dirty="0"/>
          </a:p>
          <a:p>
            <a:pPr marL="0" indent="0">
              <a:buNone/>
            </a:pPr>
            <a:r>
              <a:rPr lang="en-US" sz="4000" b="1" dirty="0" smtClean="0"/>
              <a:t>“People who have abortions may still go on to have children”</a:t>
            </a:r>
          </a:p>
          <a:p>
            <a:pPr marL="0" indent="0">
              <a:buNone/>
            </a:pPr>
            <a:endParaRPr lang="en-US" sz="4000" b="1" dirty="0"/>
          </a:p>
          <a:p>
            <a:pPr marL="0" indent="0">
              <a:buNone/>
            </a:pPr>
            <a:r>
              <a:rPr lang="en-US" sz="4000" dirty="0" smtClean="0"/>
              <a:t>This is a </a:t>
            </a:r>
            <a:r>
              <a:rPr lang="en-US" sz="4000" b="1" dirty="0" smtClean="0"/>
              <a:t>fact.</a:t>
            </a:r>
            <a:r>
              <a:rPr lang="en-US" sz="4000" dirty="0" smtClean="0"/>
              <a:t> Abortion does not necessarily affect future fertility.</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Myth or Fact</a:t>
            </a:r>
            <a:endParaRPr sz="2426" spc="27" dirty="0"/>
          </a:p>
        </p:txBody>
      </p:sp>
    </p:spTree>
    <p:extLst>
      <p:ext uri="{BB962C8B-B14F-4D97-AF65-F5344CB8AC3E}">
        <p14:creationId xmlns:p14="http://schemas.microsoft.com/office/powerpoint/2010/main" val="261680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anything discussed today support is available:</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3" name="Picture 12"/>
          <p:cNvPicPr>
            <a:picLocks noChangeAspect="1"/>
          </p:cNvPicPr>
          <p:nvPr/>
        </p:nvPicPr>
        <p:blipFill>
          <a:blip r:embed="rId5"/>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Umbrellahealth.co.uk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2C65"/>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This provides a safe way to find the closest</a:t>
            </a:r>
            <a:r>
              <a:rPr kumimoji="0" lang="en-US" sz="1800" b="0" i="0" u="none" strike="noStrike" kern="1200" cap="none" spc="0" normalizeH="0" noProof="0" dirty="0" smtClean="0">
                <a:ln>
                  <a:noFill/>
                </a:ln>
                <a:solidFill>
                  <a:srgbClr val="2A2C65"/>
                </a:solidFill>
                <a:effectLst/>
                <a:uLnTx/>
                <a:uFillTx/>
                <a:latin typeface="Arial" panose="020B0604020202020204"/>
                <a:ea typeface="+mn-ea"/>
                <a:cs typeface="+mn-cs"/>
              </a:rPr>
              <a:t> sexual health in Birmingham</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pic>
        <p:nvPicPr>
          <p:cNvPr id="2" name="Picture 1"/>
          <p:cNvPicPr>
            <a:picLocks noChangeAspect="1"/>
          </p:cNvPicPr>
          <p:nvPr/>
        </p:nvPicPr>
        <p:blipFill>
          <a:blip r:embed="rId6"/>
          <a:stretch>
            <a:fillRect/>
          </a:stretch>
        </p:blipFill>
        <p:spPr>
          <a:xfrm>
            <a:off x="5664652" y="3065332"/>
            <a:ext cx="3012615" cy="1258874"/>
          </a:xfrm>
          <a:prstGeom prst="rect">
            <a:avLst/>
          </a:prstGeom>
        </p:spPr>
      </p:pic>
    </p:spTree>
    <p:extLst>
      <p:ext uri="{BB962C8B-B14F-4D97-AF65-F5344CB8AC3E}">
        <p14:creationId xmlns:p14="http://schemas.microsoft.com/office/powerpoint/2010/main" val="2985528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consent in a sexual relationship?</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safe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alcohol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and drugs on sexual </a:t>
            </a:r>
            <a:r>
              <a:rPr kumimoji="0" lang="en-US" sz="1400" b="0" i="0" u="none" strike="noStrike" kern="1200" cap="none" spc="0" normalizeH="0" noProof="0" dirty="0" err="1" smtClean="0">
                <a:ln>
                  <a:noFill/>
                </a:ln>
                <a:solidFill>
                  <a:prstClr val="black"/>
                </a:solidFill>
                <a:effectLst/>
                <a:uLnTx/>
                <a:uFillTx/>
                <a:latin typeface="Comic Sans MS" panose="030F0702030302020204" pitchFamily="66" charset="0"/>
                <a:ea typeface="+mn-ea"/>
                <a:cs typeface="+mn-cs"/>
              </a:rPr>
              <a:t>behaviours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fertility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Pregnancy</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safety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Difference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between stillborn, miscarriage and adoption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Difference between stillbirth, miscarriage and abortion</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Definitions</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stillbirth, miscarriage and abortion</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Factors</a:t>
            </a:r>
            <a:r>
              <a:rPr lang="en-US" sz="1940" b="1" dirty="0" smtClean="0">
                <a:solidFill>
                  <a:prstClr val="black"/>
                </a:solidFill>
                <a:latin typeface="Comic Sans MS"/>
              </a:rPr>
              <a:t> leading to these</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Myth</a:t>
            </a:r>
            <a:r>
              <a:rPr lang="en-US" sz="1940" b="1" dirty="0">
                <a:solidFill>
                  <a:prstClr val="black"/>
                </a:solidFill>
                <a:latin typeface="Comic Sans MS"/>
              </a:rPr>
              <a:t> </a:t>
            </a:r>
            <a:r>
              <a:rPr lang="en-US" sz="1940" b="1" dirty="0" smtClean="0">
                <a:solidFill>
                  <a:prstClr val="black"/>
                </a:solidFill>
                <a:latin typeface="Comic Sans MS"/>
              </a:rPr>
              <a:t>or fact quiz</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Stillbirth is…</a:t>
            </a:r>
          </a:p>
          <a:p>
            <a:pPr marL="0" indent="0">
              <a:buNone/>
            </a:pPr>
            <a:endParaRPr lang="en-US" sz="4000" dirty="0"/>
          </a:p>
          <a:p>
            <a:pPr marL="0" indent="0">
              <a:buNone/>
            </a:pPr>
            <a:r>
              <a:rPr lang="en-US" sz="4000" dirty="0" smtClean="0"/>
              <a:t>“the loss of a baby after 24 weeks of pregnancy before or during delivery”</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Stillbirth</a:t>
            </a:r>
            <a:endParaRPr sz="2426" spc="27" dirty="0"/>
          </a:p>
        </p:txBody>
      </p:sp>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Miscarriage is…</a:t>
            </a:r>
          </a:p>
          <a:p>
            <a:pPr marL="0" indent="0">
              <a:buNone/>
            </a:pPr>
            <a:endParaRPr lang="en-US" sz="4000" dirty="0"/>
          </a:p>
          <a:p>
            <a:pPr marL="0" indent="0">
              <a:buNone/>
            </a:pPr>
            <a:r>
              <a:rPr lang="en-US" sz="4000" dirty="0" smtClean="0"/>
              <a:t>“the loss of a baby before 24 weeks of pregnancy”</a:t>
            </a:r>
          </a:p>
          <a:p>
            <a:pPr marL="0" indent="0">
              <a:buNone/>
            </a:pPr>
            <a:endParaRPr lang="en-US" sz="4000" dirty="0" smtClean="0"/>
          </a:p>
          <a:p>
            <a:pPr marL="0" indent="0">
              <a:buNone/>
            </a:pPr>
            <a:r>
              <a:rPr lang="en-US" sz="4000" dirty="0" smtClean="0"/>
              <a:t>A miscarriage can be classed as “early” if it occurs before 12 weeks of pregnancy. It is classed as “late” if it happens between 12-24 weeks of pregnancy.</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Miscarriage</a:t>
            </a:r>
            <a:endParaRPr sz="2426" spc="27" dirty="0"/>
          </a:p>
        </p:txBody>
      </p:sp>
    </p:spTree>
    <p:extLst>
      <p:ext uri="{BB962C8B-B14F-4D97-AF65-F5344CB8AC3E}">
        <p14:creationId xmlns:p14="http://schemas.microsoft.com/office/powerpoint/2010/main" val="349214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003"/>
          </a:xfrm>
        </p:spPr>
        <p:txBody>
          <a:bodyPr>
            <a:normAutofit/>
          </a:bodyPr>
          <a:lstStyle/>
          <a:p>
            <a:pPr marL="0" indent="0">
              <a:buNone/>
            </a:pPr>
            <a:r>
              <a:rPr lang="en-US" sz="4000" dirty="0" smtClean="0"/>
              <a:t>Abortion is…</a:t>
            </a:r>
          </a:p>
          <a:p>
            <a:pPr marL="0" indent="0">
              <a:buNone/>
            </a:pPr>
            <a:endParaRPr lang="en-US" sz="4000" dirty="0"/>
          </a:p>
          <a:p>
            <a:pPr marL="0" indent="0">
              <a:buNone/>
            </a:pPr>
            <a:r>
              <a:rPr lang="en-US" sz="4000" dirty="0" smtClean="0"/>
              <a:t>“The medical termination of a pregnancy”</a:t>
            </a:r>
          </a:p>
          <a:p>
            <a:pPr marL="0" indent="0">
              <a:buNone/>
            </a:pPr>
            <a:endParaRPr lang="en-US" sz="4000" dirty="0" smtClean="0"/>
          </a:p>
          <a:p>
            <a:pPr marL="0" indent="0">
              <a:buNone/>
            </a:pPr>
            <a:r>
              <a:rPr lang="en-US" sz="4000" dirty="0" smtClean="0"/>
              <a:t>In the UK, abortions are legal up to 24 weeks of pregnancy.</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Abortion</a:t>
            </a:r>
            <a:endParaRPr sz="2426" spc="27" dirty="0"/>
          </a:p>
        </p:txBody>
      </p:sp>
    </p:spTree>
    <p:extLst>
      <p:ext uri="{BB962C8B-B14F-4D97-AF65-F5344CB8AC3E}">
        <p14:creationId xmlns:p14="http://schemas.microsoft.com/office/powerpoint/2010/main" val="236554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Although this may not seem relevant to you right now, unfortunately these things may happen in the future or an older relative may have experienced these recently. It is important to know and understand the difference in order to listen and comfort those dealing with the grief stillbirth, miscarriages and abortion can cause.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27262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323232"/>
                </a:solidFill>
                <a:effectLst/>
                <a:uLnTx/>
                <a:uFillTx/>
                <a:latin typeface="Calibri" panose="020F0502020204030204"/>
                <a:ea typeface="+mn-ea"/>
                <a:cs typeface="+mn-cs"/>
              </a:rPr>
              <a:t>Rule of Law</a:t>
            </a:r>
            <a:r>
              <a:rPr kumimoji="0" lang="en-US" sz="3200" b="0" i="0" u="none" strike="noStrike" kern="0" cap="none" spc="0" normalizeH="0" baseline="0" noProof="0" dirty="0">
                <a:ln>
                  <a:noFill/>
                </a:ln>
                <a:solidFill>
                  <a:srgbClr val="323232"/>
                </a:solidFill>
                <a:effectLst/>
                <a:uLnTx/>
                <a:uFillTx/>
                <a:latin typeface="Calibri" panose="020F0502020204030204"/>
                <a:ea typeface="+mn-ea"/>
                <a:cs typeface="+mn-cs"/>
              </a:rPr>
              <a:t> is a British Value that means </a:t>
            </a:r>
            <a:r>
              <a:rPr kumimoji="0" lang="en-US" sz="3200" b="0" i="0" u="none" strike="noStrike" kern="0" cap="none" spc="0" normalizeH="0" baseline="0" noProof="0" dirty="0" smtClean="0">
                <a:ln>
                  <a:noFill/>
                </a:ln>
                <a:solidFill>
                  <a:srgbClr val="323232"/>
                </a:solidFill>
                <a:effectLst/>
                <a:uLnTx/>
                <a:uFillTx/>
                <a:latin typeface="Calibri" panose="020F0502020204030204"/>
                <a:ea typeface="+mn-ea"/>
                <a:cs typeface="+mn-cs"/>
              </a:rPr>
              <a:t>everyone is expected to follow the laws. There are laws around abortions.</a:t>
            </a:r>
            <a:r>
              <a:rPr kumimoji="0" lang="en-US" sz="3200" b="0" i="0" u="none" strike="noStrike" kern="0" cap="none" spc="0" normalizeH="0" noProof="0" dirty="0" smtClean="0">
                <a:ln>
                  <a:noFill/>
                </a:ln>
                <a:solidFill>
                  <a:srgbClr val="323232"/>
                </a:solidFill>
                <a:effectLst/>
                <a:uLnTx/>
                <a:uFillTx/>
                <a:latin typeface="Calibri" panose="020F0502020204030204"/>
                <a:ea typeface="+mn-ea"/>
                <a:cs typeface="+mn-cs"/>
              </a:rPr>
              <a:t> These cannot legally happen after 24 weeks of pregnancy. </a:t>
            </a:r>
            <a:endParaRPr kumimoji="0" lang="en-US" sz="32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2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1115</Words>
  <Application>Microsoft Office PowerPoint</Application>
  <PresentationFormat>Widescreen</PresentationFormat>
  <Paragraphs>132</Paragraphs>
  <Slides>21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Arial</vt:lpstr>
      <vt:lpstr>Calibri</vt:lpstr>
      <vt:lpstr>Calibri Light</vt:lpstr>
      <vt:lpstr>Comic Sans MS</vt:lpstr>
      <vt:lpstr>Lato</vt:lpstr>
      <vt:lpstr>Segoe UI</vt:lpstr>
      <vt:lpstr>Verdana</vt:lpstr>
      <vt:lpstr>3_Office Theme</vt:lpstr>
      <vt:lpstr>Office Theme</vt:lpstr>
      <vt:lpstr>PowerPoint Presentation</vt:lpstr>
      <vt:lpstr>PowerPoint Presentation</vt:lpstr>
      <vt:lpstr>PowerPoint Presentation</vt:lpstr>
      <vt:lpstr>PowerPoint Presentation</vt:lpstr>
      <vt:lpstr>Stillbirth</vt:lpstr>
      <vt:lpstr>Miscarriage</vt:lpstr>
      <vt:lpstr>Abortion</vt:lpstr>
      <vt:lpstr>Why are we learning about this?</vt:lpstr>
      <vt:lpstr>Why are we learning about this?</vt:lpstr>
      <vt:lpstr>Cause and Factors</vt:lpstr>
      <vt:lpstr>Cause and Factors</vt:lpstr>
      <vt:lpstr>Cause and Factors</vt:lpstr>
      <vt:lpstr>Emotional Impact</vt:lpstr>
      <vt:lpstr>Myth or Fact</vt:lpstr>
      <vt:lpstr>Myth or Fact</vt:lpstr>
      <vt:lpstr>Myth or Fact</vt:lpstr>
      <vt:lpstr>Myth or Fact</vt:lpstr>
      <vt:lpstr>Myth or Fact</vt:lpstr>
      <vt:lpstr>Myth or Fact</vt:lpstr>
      <vt:lpstr>Myth or Fact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101</cp:revision>
  <cp:lastPrinted>2025-01-14T08:06:27Z</cp:lastPrinted>
  <dcterms:created xsi:type="dcterms:W3CDTF">2024-08-15T13:31:51Z</dcterms:created>
  <dcterms:modified xsi:type="dcterms:W3CDTF">2025-04-14T12:01:10Z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