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22"/>
  </p:notesMasterIdLst>
  <p:sldIdLst>
    <p:sldId id="318" r:id="rId3"/>
    <p:sldId id="503" r:id="rId4"/>
    <p:sldId id="293" r:id="rId5"/>
    <p:sldId id="335" r:id="rId6"/>
    <p:sldId id="321" r:id="rId7"/>
    <p:sldId id="498" r:id="rId8"/>
    <p:sldId id="499" r:id="rId9"/>
    <p:sldId id="500" r:id="rId10"/>
    <p:sldId id="501" r:id="rId11"/>
    <p:sldId id="489" r:id="rId12"/>
    <p:sldId id="490" r:id="rId13"/>
    <p:sldId id="491" r:id="rId14"/>
    <p:sldId id="492" r:id="rId15"/>
    <p:sldId id="493" r:id="rId16"/>
    <p:sldId id="494" r:id="rId17"/>
    <p:sldId id="495" r:id="rId18"/>
    <p:sldId id="496" r:id="rId19"/>
    <p:sldId id="497" r:id="rId20"/>
    <p:sldId id="502"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5pjibYiFLsZNtqZfjh/m9Q==" hashData="VxEp3Jwxug2+HzIh3bOKJXcDu+yoKd3D2LU6QUZkxLFrqn7bzm+ygbmaeTcOjlEulXH8yFxvxOnREfVFWFDuS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6" d="100"/>
          <a:sy n="106" d="100"/>
        </p:scale>
        <p:origin x="73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99407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EB56-BCA5-684F-88D0-DE52578AC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0768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https://www.youtube.com/watch?v=PVASKo131Gc</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16</a:t>
            </a:fld>
            <a:endParaRPr lang="en-GB"/>
          </a:p>
        </p:txBody>
      </p:sp>
    </p:spTree>
    <p:extLst>
      <p:ext uri="{BB962C8B-B14F-4D97-AF65-F5344CB8AC3E}">
        <p14:creationId xmlns:p14="http://schemas.microsoft.com/office/powerpoint/2010/main" val="3727265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1150452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80" y="722980"/>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defTabSz="914315">
              <a:defRPr/>
            </a:pPr>
            <a:fld id="{9BD23B10-5F6E-4C31-BD4A-EB0C393B227D}"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defTabSz="914315">
              <a:defRPr/>
            </a:pPr>
            <a:fld id="{FC676166-4FC4-466E-B78C-00BED8E29C44}" type="slidenum">
              <a:rPr lang="en-GB" smtClean="0">
                <a:solidFill>
                  <a:prstClr val="black">
                    <a:tint val="75000"/>
                  </a:prstClr>
                </a:solidFill>
              </a:rPr>
              <a:pPr defTabSz="914315">
                <a:defRPr/>
              </a:pPr>
              <a:t>‹#›</a:t>
            </a:fld>
            <a:endParaRPr lang="en-GB">
              <a:solidFill>
                <a:prstClr val="black">
                  <a:tint val="75000"/>
                </a:prstClr>
              </a:solidFill>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4"/>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1"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762936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8" r:id="rId12"/>
    <p:sldLayoutId id="2147483719" r:id="rId13"/>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video" Target="https://www.youtube.com/embed/PVASKo131Gc?si=w7yxJrnLVCAo87MB&amp;start=194" TargetMode="Externa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a:bodyPr>
          <a:lstStyle/>
          <a:p>
            <a:pPr algn="ctr">
              <a:lnSpc>
                <a:spcPct val="100000"/>
              </a:lnSpc>
            </a:pPr>
            <a:r>
              <a:rPr lang="en-US" b="1" u="sng" dirty="0" smtClean="0"/>
              <a:t>Thought of the Day</a:t>
            </a:r>
            <a:endParaRPr lang="en-GB" b="1" u="sng" dirty="0" smtClean="0"/>
          </a:p>
          <a:p>
            <a:pPr algn="ctr">
              <a:lnSpc>
                <a:spcPct val="100000"/>
              </a:lnSpc>
            </a:pPr>
            <a:r>
              <a:rPr lang="en-GB" dirty="0" smtClean="0"/>
              <a:t>“</a:t>
            </a:r>
            <a:r>
              <a:rPr lang="en-US" dirty="0" smtClean="0"/>
              <a:t>Grief is the price we pay for love”</a:t>
            </a:r>
            <a:endParaRPr lang="en-GB" dirty="0" smtClean="0"/>
          </a:p>
          <a:p>
            <a:pPr algn="ctr">
              <a:lnSpc>
                <a:spcPct val="100000"/>
              </a:lnSpc>
            </a:pPr>
            <a:r>
              <a:rPr lang="en-US" sz="4200" dirty="0" smtClean="0"/>
              <a:t>Queen Elizabeth II</a:t>
            </a:r>
            <a:endParaRPr lang="en-GB" sz="4200" dirty="0" smtClean="0"/>
          </a:p>
        </p:txBody>
      </p:sp>
    </p:spTree>
    <p:extLst>
      <p:ext uri="{BB962C8B-B14F-4D97-AF65-F5344CB8AC3E}">
        <p14:creationId xmlns:p14="http://schemas.microsoft.com/office/powerpoint/2010/main" val="3150410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11084458" cy="5596003"/>
          </a:xfrm>
        </p:spPr>
        <p:txBody>
          <a:bodyPr>
            <a:normAutofit/>
          </a:bodyPr>
          <a:lstStyle/>
          <a:p>
            <a:pPr marL="0" indent="0">
              <a:buNone/>
            </a:pPr>
            <a:r>
              <a:rPr lang="en-US" sz="4000" dirty="0" smtClean="0"/>
              <a:t>Harmful content can be found all over the internet but in particular:</a:t>
            </a:r>
          </a:p>
          <a:p>
            <a:pPr marL="0" indent="0">
              <a:buNone/>
            </a:pPr>
            <a:endParaRPr lang="en-US" sz="4000" dirty="0"/>
          </a:p>
          <a:p>
            <a:pPr marL="742950" indent="-742950">
              <a:buAutoNum type="arabicPeriod"/>
            </a:pPr>
            <a:r>
              <a:rPr lang="en-US" sz="4000" dirty="0" smtClean="0"/>
              <a:t>Social Media Platforms</a:t>
            </a:r>
          </a:p>
          <a:p>
            <a:pPr marL="742950" indent="-742950">
              <a:buAutoNum type="arabicPeriod"/>
            </a:pPr>
            <a:r>
              <a:rPr lang="en-US" sz="4000" dirty="0" smtClean="0"/>
              <a:t>Gaming communities</a:t>
            </a:r>
          </a:p>
          <a:p>
            <a:pPr marL="742950" indent="-742950">
              <a:buAutoNum type="arabicPeriod"/>
            </a:pPr>
            <a:r>
              <a:rPr lang="en-US" sz="4000" dirty="0" smtClean="0"/>
              <a:t>Website and forums</a:t>
            </a:r>
          </a:p>
          <a:p>
            <a:pPr marL="742950" indent="-742950">
              <a:buAutoNum type="arabicPeriod"/>
            </a:pPr>
            <a:r>
              <a:rPr lang="en-US" sz="4000" dirty="0" smtClean="0"/>
              <a:t>Messaging apps</a:t>
            </a:r>
          </a:p>
          <a:p>
            <a:pPr marL="0" indent="0">
              <a:buNone/>
            </a:pP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What is harmful content</a:t>
            </a:r>
            <a:endParaRPr sz="2426" spc="27" dirty="0"/>
          </a:p>
        </p:txBody>
      </p:sp>
    </p:spTree>
    <p:extLst>
      <p:ext uri="{BB962C8B-B14F-4D97-AF65-F5344CB8AC3E}">
        <p14:creationId xmlns:p14="http://schemas.microsoft.com/office/powerpoint/2010/main" val="814532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11084458" cy="5596003"/>
          </a:xfrm>
        </p:spPr>
        <p:txBody>
          <a:bodyPr>
            <a:normAutofit/>
          </a:bodyPr>
          <a:lstStyle/>
          <a:p>
            <a:pPr marL="0" indent="0">
              <a:buNone/>
            </a:pPr>
            <a:r>
              <a:rPr lang="en-US" sz="4000" dirty="0" smtClean="0"/>
              <a:t>Harmful content can be found all over the internet but in particular:</a:t>
            </a:r>
          </a:p>
          <a:p>
            <a:pPr marL="0" indent="0">
              <a:buNone/>
            </a:pPr>
            <a:endParaRPr lang="en-US" sz="4000" dirty="0"/>
          </a:p>
          <a:p>
            <a:pPr marL="742950" indent="-742950">
              <a:buAutoNum type="arabicPeriod"/>
            </a:pPr>
            <a:r>
              <a:rPr lang="en-US" sz="4000" dirty="0" smtClean="0"/>
              <a:t>Social Media Platforms</a:t>
            </a:r>
          </a:p>
          <a:p>
            <a:pPr marL="742950" indent="-742950">
              <a:buAutoNum type="arabicPeriod"/>
            </a:pPr>
            <a:r>
              <a:rPr lang="en-US" sz="4000" dirty="0" smtClean="0"/>
              <a:t>Gaming communities</a:t>
            </a:r>
          </a:p>
          <a:p>
            <a:pPr marL="742950" indent="-742950">
              <a:buAutoNum type="arabicPeriod"/>
            </a:pPr>
            <a:r>
              <a:rPr lang="en-US" sz="4000" dirty="0" smtClean="0"/>
              <a:t>Website and forums</a:t>
            </a:r>
          </a:p>
          <a:p>
            <a:pPr marL="742950" indent="-742950">
              <a:buAutoNum type="arabicPeriod"/>
            </a:pPr>
            <a:r>
              <a:rPr lang="en-US" sz="4000" dirty="0" smtClean="0"/>
              <a:t>Messaging apps</a:t>
            </a:r>
          </a:p>
          <a:p>
            <a:pPr marL="0" indent="0">
              <a:buNone/>
            </a:pP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What is harmful content</a:t>
            </a:r>
            <a:endParaRPr sz="2426" spc="27" dirty="0"/>
          </a:p>
        </p:txBody>
      </p:sp>
    </p:spTree>
    <p:extLst>
      <p:ext uri="{BB962C8B-B14F-4D97-AF65-F5344CB8AC3E}">
        <p14:creationId xmlns:p14="http://schemas.microsoft.com/office/powerpoint/2010/main" val="4287495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11084458" cy="5596003"/>
          </a:xfrm>
        </p:spPr>
        <p:txBody>
          <a:bodyPr>
            <a:normAutofit/>
          </a:bodyPr>
          <a:lstStyle/>
          <a:p>
            <a:pPr marL="0" indent="0">
              <a:buNone/>
            </a:pPr>
            <a:r>
              <a:rPr lang="en-US" sz="4000" dirty="0" smtClean="0"/>
              <a:t>Harmful content is dangerous as it can:</a:t>
            </a:r>
          </a:p>
          <a:p>
            <a:pPr marL="0" indent="0">
              <a:buNone/>
            </a:pPr>
            <a:endParaRPr lang="en-US" sz="4000" dirty="0"/>
          </a:p>
          <a:p>
            <a:pPr marL="742950" indent="-742950">
              <a:buAutoNum type="arabicPeriod"/>
            </a:pPr>
            <a:r>
              <a:rPr lang="en-US" sz="4000" dirty="0" smtClean="0"/>
              <a:t>Shape a person’s beliefs and </a:t>
            </a:r>
            <a:r>
              <a:rPr lang="en-US" sz="4000" dirty="0" err="1" smtClean="0"/>
              <a:t>behaviours</a:t>
            </a:r>
            <a:endParaRPr lang="en-US" sz="4000" dirty="0" smtClean="0"/>
          </a:p>
          <a:p>
            <a:pPr marL="742950" indent="-742950">
              <a:buAutoNum type="arabicPeriod"/>
            </a:pPr>
            <a:r>
              <a:rPr lang="en-US" sz="4000" dirty="0" smtClean="0"/>
              <a:t>Negatively impact a person’s mental health</a:t>
            </a:r>
          </a:p>
          <a:p>
            <a:pPr marL="742950" indent="-742950">
              <a:buAutoNum type="arabicPeriod"/>
            </a:pPr>
            <a:r>
              <a:rPr lang="en-US" sz="4000" dirty="0" smtClean="0"/>
              <a:t>Expose young people to illegal or dangerous activities</a:t>
            </a:r>
          </a:p>
          <a:p>
            <a:pPr marL="742950" indent="-742950">
              <a:buAutoNum type="arabicPeriod"/>
            </a:pPr>
            <a:r>
              <a:rPr lang="en-US" sz="4000" dirty="0" smtClean="0"/>
              <a:t>Make people feel pressured to engage in harmful trends</a:t>
            </a:r>
          </a:p>
          <a:p>
            <a:pPr marL="0" indent="0">
              <a:buNone/>
            </a:pP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What is harmful content</a:t>
            </a:r>
            <a:endParaRPr sz="2426" spc="27" dirty="0"/>
          </a:p>
        </p:txBody>
      </p:sp>
    </p:spTree>
    <p:extLst>
      <p:ext uri="{BB962C8B-B14F-4D97-AF65-F5344CB8AC3E}">
        <p14:creationId xmlns:p14="http://schemas.microsoft.com/office/powerpoint/2010/main" val="2040559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11084458" cy="5596003"/>
          </a:xfrm>
        </p:spPr>
        <p:txBody>
          <a:bodyPr>
            <a:normAutofit/>
          </a:bodyPr>
          <a:lstStyle/>
          <a:p>
            <a:pPr marL="0" indent="0">
              <a:buNone/>
            </a:pPr>
            <a:r>
              <a:rPr lang="en-US" sz="4000" dirty="0" smtClean="0"/>
              <a:t>Some types of harmful content include:</a:t>
            </a:r>
          </a:p>
          <a:p>
            <a:pPr marL="0" indent="0">
              <a:buNone/>
            </a:pPr>
            <a:endParaRPr lang="en-US" sz="4000" dirty="0"/>
          </a:p>
          <a:p>
            <a:pPr marL="0" indent="0">
              <a:buNone/>
            </a:pPr>
            <a:r>
              <a:rPr lang="en-US" sz="4000" dirty="0" smtClean="0"/>
              <a:t>1. Violent and graphic content – This includes videos of real life violent, school fights and self harm content. This is dangerous as it can desensitize young people to violence, meaning that violence amongst young people can increase.</a:t>
            </a:r>
          </a:p>
          <a:p>
            <a:pPr marL="0" indent="0">
              <a:buNone/>
            </a:pP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What is harmful content</a:t>
            </a:r>
            <a:endParaRPr sz="2426" spc="27" dirty="0"/>
          </a:p>
        </p:txBody>
      </p:sp>
    </p:spTree>
    <p:extLst>
      <p:ext uri="{BB962C8B-B14F-4D97-AF65-F5344CB8AC3E}">
        <p14:creationId xmlns:p14="http://schemas.microsoft.com/office/powerpoint/2010/main" val="388452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11084458" cy="5596003"/>
          </a:xfrm>
        </p:spPr>
        <p:txBody>
          <a:bodyPr>
            <a:normAutofit/>
          </a:bodyPr>
          <a:lstStyle/>
          <a:p>
            <a:pPr marL="0" indent="0">
              <a:buNone/>
            </a:pPr>
            <a:r>
              <a:rPr lang="en-US" sz="4000" dirty="0" smtClean="0"/>
              <a:t>Some types of harmful content include:</a:t>
            </a:r>
          </a:p>
          <a:p>
            <a:pPr marL="0" indent="0">
              <a:buNone/>
            </a:pPr>
            <a:endParaRPr lang="en-US" sz="4000" dirty="0"/>
          </a:p>
          <a:p>
            <a:pPr marL="0" indent="0">
              <a:buNone/>
            </a:pPr>
            <a:r>
              <a:rPr lang="en-US" sz="4000" dirty="0"/>
              <a:t>2</a:t>
            </a:r>
            <a:r>
              <a:rPr lang="en-US" sz="4000" dirty="0" smtClean="0"/>
              <a:t>. Pornography and inappropriate material – this is dangerous for young people as this content has been made for adults only. It can impact how a young person views relationships, consent and unrealistic portrayals of relationships</a:t>
            </a:r>
          </a:p>
          <a:p>
            <a:pPr marL="0" indent="0">
              <a:buNone/>
            </a:pP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What is harmful content</a:t>
            </a:r>
            <a:endParaRPr sz="2426" spc="27" dirty="0"/>
          </a:p>
        </p:txBody>
      </p:sp>
    </p:spTree>
    <p:extLst>
      <p:ext uri="{BB962C8B-B14F-4D97-AF65-F5344CB8AC3E}">
        <p14:creationId xmlns:p14="http://schemas.microsoft.com/office/powerpoint/2010/main" val="2097562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11084458" cy="5596003"/>
          </a:xfrm>
        </p:spPr>
        <p:txBody>
          <a:bodyPr>
            <a:normAutofit/>
          </a:bodyPr>
          <a:lstStyle/>
          <a:p>
            <a:pPr marL="0" indent="0">
              <a:buNone/>
            </a:pPr>
            <a:r>
              <a:rPr lang="en-US" sz="4000" dirty="0" smtClean="0"/>
              <a:t>Some types of harmful content include:</a:t>
            </a:r>
          </a:p>
          <a:p>
            <a:pPr marL="0" indent="0">
              <a:buNone/>
            </a:pPr>
            <a:endParaRPr lang="en-US" sz="4000" dirty="0"/>
          </a:p>
          <a:p>
            <a:pPr marL="0" indent="0">
              <a:buNone/>
            </a:pPr>
            <a:r>
              <a:rPr lang="en-US" sz="4000" dirty="0" smtClean="0"/>
              <a:t>3. </a:t>
            </a:r>
            <a:r>
              <a:rPr lang="en-US" sz="4000" dirty="0" err="1" smtClean="0"/>
              <a:t>Radicalisation</a:t>
            </a:r>
            <a:r>
              <a:rPr lang="en-US" sz="4000" dirty="0" smtClean="0"/>
              <a:t> and extremism – this includes online groups promoting extremist views and terrorism recruitment. This is particularly dangerous for young people as they can be easily influenced into adopting harmful beliefs. </a:t>
            </a:r>
          </a:p>
          <a:p>
            <a:pPr marL="0" indent="0">
              <a:buNone/>
            </a:pP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What is harmful content</a:t>
            </a:r>
            <a:endParaRPr sz="2426" spc="27" dirty="0"/>
          </a:p>
        </p:txBody>
      </p:sp>
    </p:spTree>
    <p:extLst>
      <p:ext uri="{BB962C8B-B14F-4D97-AF65-F5344CB8AC3E}">
        <p14:creationId xmlns:p14="http://schemas.microsoft.com/office/powerpoint/2010/main" val="3347483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6"/>
            <a:ext cx="1876666" cy="5318417"/>
          </a:xfrm>
        </p:spPr>
        <p:txBody>
          <a:bodyPr>
            <a:normAutofit fontScale="62500" lnSpcReduction="20000"/>
          </a:bodyPr>
          <a:lstStyle/>
          <a:p>
            <a:pPr marL="0" indent="0">
              <a:buNone/>
            </a:pPr>
            <a:r>
              <a:rPr lang="en-US" sz="4000" dirty="0" smtClean="0"/>
              <a:t>There has been debate about how governments can combat harmful content online. There are currently draft UK laws about this. This video will tell you more</a:t>
            </a:r>
          </a:p>
          <a:p>
            <a:pPr marL="0" indent="0">
              <a:buNone/>
            </a:pP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What is harmful content</a:t>
            </a:r>
            <a:endParaRPr sz="2426" spc="27" dirty="0"/>
          </a:p>
        </p:txBody>
      </p:sp>
      <p:pic>
        <p:nvPicPr>
          <p:cNvPr id="2" name="PVASKo131Gc"/>
          <p:cNvPicPr>
            <a:picLocks noRot="1" noChangeAspect="1"/>
          </p:cNvPicPr>
          <p:nvPr>
            <a:videoFile r:link="rId1"/>
          </p:nvPr>
        </p:nvPicPr>
        <p:blipFill>
          <a:blip r:embed="rId6"/>
          <a:stretch>
            <a:fillRect/>
          </a:stretch>
        </p:blipFill>
        <p:spPr>
          <a:xfrm>
            <a:off x="2547257" y="1169580"/>
            <a:ext cx="9442434" cy="5311369"/>
          </a:xfrm>
          <a:prstGeom prst="rect">
            <a:avLst/>
          </a:prstGeom>
        </p:spPr>
      </p:pic>
    </p:spTree>
    <p:extLst>
      <p:ext uri="{BB962C8B-B14F-4D97-AF65-F5344CB8AC3E}">
        <p14:creationId xmlns:p14="http://schemas.microsoft.com/office/powerpoint/2010/main" val="1180721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a:bodyPr>
          <a:lstStyle/>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“Who do you think is responsible for harmful content – internet companies or the people posting it? Why?”</a:t>
            </a:r>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Harmful online content</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216596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00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a:t>“Who do you think is responsible for harmful content – internet companies or the people posting it? Why?”</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Harmful online content</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719759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4366" dirty="0"/>
              <a:t>If you ever need support </a:t>
            </a:r>
            <a:r>
              <a:rPr lang="en-US" sz="4366" dirty="0" smtClean="0"/>
              <a:t>about harmful </a:t>
            </a:r>
            <a:r>
              <a:rPr lang="en-US" sz="4366" smtClean="0"/>
              <a:t>online content for </a:t>
            </a:r>
            <a:r>
              <a:rPr lang="en-US" sz="4366" dirty="0" smtClean="0"/>
              <a:t>yourself, a friend or family member you can find it here:</a:t>
            </a:r>
            <a:endParaRPr lang="en-US" sz="4366" dirty="0"/>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Childline.org.uk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Call – 08001111</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Email or chat online for support</a:t>
            </a:r>
            <a:endParaRPr lang="en-GB" sz="1940" dirty="0">
              <a:solidFill>
                <a:srgbClr val="2A2C65"/>
              </a:solidFill>
              <a:latin typeface="Calibri" panose="020F0502020204030204" pitchFamily="34" charset="0"/>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Themix.org.uk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You can email or have one-to-chat online.</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There is also a crisis messenger which is available 24/7</a:t>
            </a:r>
            <a:endParaRPr lang="en-GB" sz="1940" dirty="0">
              <a:solidFill>
                <a:srgbClr val="2A2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1550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293134" y="961394"/>
            <a:ext cx="7769128" cy="2386594"/>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sz="3275" dirty="0">
                <a:solidFill>
                  <a:srgbClr val="FF0000"/>
                </a:solidFill>
                <a:latin typeface="+mn-lt"/>
              </a:rPr>
              <a:t>HWK Detention will be held afterschool on Friday</a:t>
            </a:r>
          </a:p>
        </p:txBody>
      </p:sp>
      <p:sp>
        <p:nvSpPr>
          <p:cNvPr id="7" name="Subtitle 2"/>
          <p:cNvSpPr txBox="1">
            <a:spLocks/>
          </p:cNvSpPr>
          <p:nvPr/>
        </p:nvSpPr>
        <p:spPr>
          <a:xfrm>
            <a:off x="217790" y="2332884"/>
            <a:ext cx="6855114" cy="1655066"/>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317017" y="884575"/>
            <a:ext cx="2212471" cy="1354405"/>
          </a:xfrm>
          <a:prstGeom prst="rect">
            <a:avLst/>
          </a:prstGeom>
        </p:spPr>
      </p:pic>
      <p:pic>
        <p:nvPicPr>
          <p:cNvPr id="2" name="Picture 1"/>
          <p:cNvPicPr>
            <a:picLocks noChangeAspect="1"/>
          </p:cNvPicPr>
          <p:nvPr/>
        </p:nvPicPr>
        <p:blipFill rotWithShape="1">
          <a:blip r:embed="rId4"/>
          <a:srcRect l="26769" t="41600" r="41731" b="55600"/>
          <a:stretch/>
        </p:blipFill>
        <p:spPr>
          <a:xfrm>
            <a:off x="1643058" y="5344184"/>
            <a:ext cx="10266643" cy="513332"/>
          </a:xfrm>
          <a:prstGeom prst="rect">
            <a:avLst/>
          </a:prstGeom>
        </p:spPr>
      </p:pic>
      <p:sp>
        <p:nvSpPr>
          <p:cNvPr id="3" name="TextBox 2"/>
          <p:cNvSpPr txBox="1"/>
          <p:nvPr/>
        </p:nvSpPr>
        <p:spPr>
          <a:xfrm>
            <a:off x="7582415" y="2572300"/>
            <a:ext cx="2924577"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06" y="3729120"/>
            <a:ext cx="1466916" cy="148411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31647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5608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your </a:t>
            </a:r>
            <a:r>
              <a:rPr kumimoji="0" lang="en-GB" sz="4000"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Wellbeing: </a:t>
            </a: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Impact of harmful content on young people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9" name="Rounded Rectangle 28"/>
          <p:cNvSpPr/>
          <p:nvPr/>
        </p:nvSpPr>
        <p:spPr>
          <a:xfrm>
            <a:off x="2525775" y="1618155"/>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a:solidFill>
                  <a:prstClr val="black"/>
                </a:solidFill>
                <a:latin typeface="Comic Sans MS" panose="030F0702030302020204" pitchFamily="66" charset="0"/>
              </a:rPr>
              <a:t>How to report inappropriate online </a:t>
            </a:r>
            <a:r>
              <a:rPr lang="en-US" sz="1400" dirty="0" smtClean="0">
                <a:solidFill>
                  <a:prstClr val="black"/>
                </a:solidFill>
                <a:latin typeface="Comic Sans MS" panose="030F0702030302020204" pitchFamily="66" charset="0"/>
              </a:rPr>
              <a:t>content</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online harassment?</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1" name="Rounded Rectangle 30"/>
          <p:cNvSpPr/>
          <p:nvPr/>
        </p:nvSpPr>
        <p:spPr>
          <a:xfrm>
            <a:off x="6414746" y="1586888"/>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influence</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does social media have on body image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impact can social</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media influencers have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does a positive online presence look like?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Today we will look at:</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smtClean="0">
                <a:ln>
                  <a:noFill/>
                </a:ln>
                <a:solidFill>
                  <a:prstClr val="black"/>
                </a:solidFill>
                <a:effectLst/>
                <a:uLnTx/>
                <a:uFillTx/>
                <a:latin typeface="Comic Sans MS"/>
                <a:ea typeface="+mn-ea"/>
                <a:cs typeface="+mn-cs"/>
              </a:rPr>
              <a:t>The impact of harmful content online</a:t>
            </a: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This includes:</a:t>
            </a:r>
          </a:p>
          <a:p>
            <a:pPr marL="138623" marR="0" lvl="0" indent="-138623" algn="l" defTabSz="554499" rtl="0" eaLnBrk="1" fontAlgn="auto" latinLnBrk="0" hangingPunct="1">
              <a:lnSpc>
                <a:spcPct val="110000"/>
              </a:lnSpc>
              <a:spcBef>
                <a:spcPts val="607"/>
              </a:spcBef>
              <a:spcAft>
                <a:spcPts val="0"/>
              </a:spcAft>
              <a:buClrTx/>
              <a:buSzTx/>
              <a:buFontTx/>
              <a:buChar char="-"/>
              <a:tabLst/>
              <a:defRPr/>
            </a:pPr>
            <a:r>
              <a:rPr kumimoji="0" lang="en-US" sz="1940" b="1" i="0" u="none" strike="noStrike" kern="1200" cap="none" spc="0" normalizeH="0" baseline="0" noProof="0" dirty="0" smtClean="0">
                <a:ln>
                  <a:noFill/>
                </a:ln>
                <a:solidFill>
                  <a:prstClr val="black"/>
                </a:solidFill>
                <a:effectLst/>
                <a:uLnTx/>
                <a:uFillTx/>
                <a:latin typeface="Comic Sans MS"/>
                <a:ea typeface="+mn-ea"/>
                <a:cs typeface="+mn-cs"/>
              </a:rPr>
              <a:t>Definitions</a:t>
            </a:r>
            <a:r>
              <a:rPr kumimoji="0" lang="en-US" sz="1940" b="1" i="0" u="none" strike="noStrike" kern="1200" cap="none" spc="0" normalizeH="0" noProof="0" dirty="0" smtClean="0">
                <a:ln>
                  <a:noFill/>
                </a:ln>
                <a:solidFill>
                  <a:prstClr val="black"/>
                </a:solidFill>
                <a:effectLst/>
                <a:uLnTx/>
                <a:uFillTx/>
                <a:latin typeface="Comic Sans MS"/>
                <a:ea typeface="+mn-ea"/>
                <a:cs typeface="+mn-cs"/>
              </a:rPr>
              <a:t> of harmful content</a:t>
            </a:r>
          </a:p>
          <a:p>
            <a:pPr marL="138623" marR="0" lvl="0" indent="-138623" algn="l" defTabSz="554499" rtl="0" eaLnBrk="1" fontAlgn="auto" latinLnBrk="0" hangingPunct="1">
              <a:lnSpc>
                <a:spcPct val="110000"/>
              </a:lnSpc>
              <a:spcBef>
                <a:spcPts val="607"/>
              </a:spcBef>
              <a:spcAft>
                <a:spcPts val="0"/>
              </a:spcAft>
              <a:buClrTx/>
              <a:buSzTx/>
              <a:buFontTx/>
              <a:buChar char="-"/>
              <a:tabLst/>
              <a:defRPr/>
            </a:pPr>
            <a:r>
              <a:rPr lang="en-US" sz="1940" b="1" dirty="0" smtClean="0">
                <a:solidFill>
                  <a:prstClr val="black"/>
                </a:solidFill>
                <a:latin typeface="Comic Sans MS"/>
              </a:rPr>
              <a:t>Example of harmful content</a:t>
            </a:r>
          </a:p>
          <a:p>
            <a:pPr marL="138623" marR="0" lvl="0" indent="-138623" algn="l" defTabSz="554499" rtl="0" eaLnBrk="1" fontAlgn="auto" latinLnBrk="0" hangingPunct="1">
              <a:lnSpc>
                <a:spcPct val="110000"/>
              </a:lnSpc>
              <a:spcBef>
                <a:spcPts val="607"/>
              </a:spcBef>
              <a:spcAft>
                <a:spcPts val="0"/>
              </a:spcAft>
              <a:buClrTx/>
              <a:buSzTx/>
              <a:buFontTx/>
              <a:buChar char="-"/>
              <a:tabLst/>
              <a:defRPr/>
            </a:pPr>
            <a:r>
              <a:rPr kumimoji="0" lang="en-US" sz="1940" b="1" i="0" u="none" strike="noStrike" kern="1200" cap="none" spc="0" normalizeH="0" baseline="0" noProof="0" dirty="0" smtClean="0">
                <a:ln>
                  <a:noFill/>
                </a:ln>
                <a:solidFill>
                  <a:prstClr val="black"/>
                </a:solidFill>
                <a:effectLst/>
                <a:uLnTx/>
                <a:uFillTx/>
                <a:latin typeface="Comic Sans MS"/>
                <a:ea typeface="+mn-ea"/>
                <a:cs typeface="+mn-cs"/>
              </a:rPr>
              <a:t>What</a:t>
            </a:r>
            <a:r>
              <a:rPr kumimoji="0" lang="en-US" sz="1940" b="1" i="0" u="none" strike="noStrike" kern="1200" cap="none" spc="0" normalizeH="0" noProof="0" dirty="0" smtClean="0">
                <a:ln>
                  <a:noFill/>
                </a:ln>
                <a:solidFill>
                  <a:prstClr val="black"/>
                </a:solidFill>
                <a:effectLst/>
                <a:uLnTx/>
                <a:uFillTx/>
                <a:latin typeface="Comic Sans MS"/>
                <a:ea typeface="+mn-ea"/>
                <a:cs typeface="+mn-cs"/>
              </a:rPr>
              <a:t> to do if you see harmful content</a:t>
            </a: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Please remember that during the lesson we should not be asking any pupil or teacher personal questions.</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2183"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Your teacher can ask you questions but this will be to check your knowledge in the lesson.</a:t>
            </a:r>
          </a:p>
        </p:txBody>
      </p:sp>
    </p:spTree>
    <p:extLst>
      <p:ext uri="{BB962C8B-B14F-4D97-AF65-F5344CB8AC3E}">
        <p14:creationId xmlns:p14="http://schemas.microsoft.com/office/powerpoint/2010/main" val="485689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11084458" cy="5596003"/>
          </a:xfrm>
        </p:spPr>
        <p:txBody>
          <a:bodyPr>
            <a:normAutofit/>
          </a:bodyPr>
          <a:lstStyle/>
          <a:p>
            <a:pPr marL="0" indent="0">
              <a:buNone/>
            </a:pPr>
            <a:r>
              <a:rPr lang="en-US" sz="4000" dirty="0" smtClean="0"/>
              <a:t>Harmful content is...</a:t>
            </a:r>
          </a:p>
          <a:p>
            <a:pPr marL="0" indent="0">
              <a:buNone/>
            </a:pPr>
            <a:endParaRPr lang="en-US" sz="4000" dirty="0"/>
          </a:p>
          <a:p>
            <a:pPr marL="0" indent="0">
              <a:buNone/>
            </a:pPr>
            <a:r>
              <a:rPr lang="en-US" sz="4000" dirty="0" smtClean="0"/>
              <a:t>“</a:t>
            </a:r>
            <a:r>
              <a:rPr lang="en-US" sz="4000" dirty="0"/>
              <a:t>any material that could negatively affect a person’s well-being, mental health, safety, or beliefs.</a:t>
            </a:r>
            <a:r>
              <a:rPr lang="en-US" sz="4000" dirty="0" smtClean="0"/>
              <a:t>”</a:t>
            </a:r>
          </a:p>
          <a:p>
            <a:pPr marL="0" indent="0">
              <a:buNone/>
            </a:pP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What is harmful content</a:t>
            </a:r>
            <a:endParaRPr sz="2426" spc="27" dirty="0"/>
          </a:p>
        </p:txBody>
      </p:sp>
    </p:spTree>
    <p:extLst>
      <p:ext uri="{BB962C8B-B14F-4D97-AF65-F5344CB8AC3E}">
        <p14:creationId xmlns:p14="http://schemas.microsoft.com/office/powerpoint/2010/main" val="2455086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a:bodyPr>
          <a:lstStyle/>
          <a:p>
            <a:pPr marL="0" indent="0">
              <a:buNone/>
            </a:pPr>
            <a:r>
              <a:rPr lang="en-US" sz="3638" dirty="0"/>
              <a:t>This links to the Golden Thread of </a:t>
            </a:r>
            <a:r>
              <a:rPr lang="en-US" sz="3638" b="1" dirty="0"/>
              <a:t>“Secure your Wellbeing”</a:t>
            </a:r>
          </a:p>
          <a:p>
            <a:pPr marL="0" indent="0">
              <a:buNone/>
            </a:pPr>
            <a:endParaRPr lang="en-US" sz="3638" b="1" dirty="0"/>
          </a:p>
          <a:p>
            <a:pPr marL="0" indent="0">
              <a:buNone/>
            </a:pPr>
            <a:r>
              <a:rPr lang="en-US" sz="3638" dirty="0" smtClean="0"/>
              <a:t>Harmful online content can impact a person’s mental health as it can be very distressing. It can also have other negative consequences that can lead to other physical and mental wellbeing dangers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3" name="Picture 2"/>
          <p:cNvPicPr>
            <a:picLocks noChangeAspect="1"/>
          </p:cNvPicPr>
          <p:nvPr/>
        </p:nvPicPr>
        <p:blipFill>
          <a:blip r:embed="rId4"/>
          <a:stretch>
            <a:fillRect/>
          </a:stretch>
        </p:blipFill>
        <p:spPr>
          <a:xfrm>
            <a:off x="7036336" y="2738986"/>
            <a:ext cx="4718713" cy="1804572"/>
          </a:xfrm>
          <a:prstGeom prst="rect">
            <a:avLst/>
          </a:prstGeom>
        </p:spPr>
      </p:pic>
    </p:spTree>
    <p:extLst>
      <p:ext uri="{BB962C8B-B14F-4D97-AF65-F5344CB8AC3E}">
        <p14:creationId xmlns:p14="http://schemas.microsoft.com/office/powerpoint/2010/main" val="296732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12" name="Picture 11"/>
          <p:cNvPicPr>
            <a:picLocks noChangeAspect="1"/>
          </p:cNvPicPr>
          <p:nvPr/>
        </p:nvPicPr>
        <p:blipFill rotWithShape="1">
          <a:blip r:embed="rId4"/>
          <a:srcRect l="49213" t="20601" r="36219" b="59099"/>
          <a:stretch/>
        </p:blipFill>
        <p:spPr>
          <a:xfrm>
            <a:off x="7689948" y="2271251"/>
            <a:ext cx="4083018" cy="3200204"/>
          </a:xfrm>
          <a:prstGeom prst="rect">
            <a:avLst/>
          </a:prstGeom>
        </p:spPr>
      </p:pic>
      <p:sp>
        <p:nvSpPr>
          <p:cNvPr id="13" name="Freeform 12">
            <a:extLst>
              <a:ext uri="{FF2B5EF4-FFF2-40B4-BE49-F238E27FC236}">
                <a16:creationId xmlns:a16="http://schemas.microsoft.com/office/drawing/2014/main" id="{100B3622-258B-DE1F-F1C6-17158B493C2C}"/>
              </a:ext>
            </a:extLst>
          </p:cNvPr>
          <p:cNvSpPr/>
          <p:nvPr/>
        </p:nvSpPr>
        <p:spPr>
          <a:xfrm>
            <a:off x="354551" y="1465007"/>
            <a:ext cx="7335397" cy="5213402"/>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r>
              <a:rPr lang="en-US" sz="3200" b="1" kern="0" dirty="0">
                <a:solidFill>
                  <a:srgbClr val="323232"/>
                </a:solidFill>
                <a:latin typeface="Calibri" panose="020F0502020204030204"/>
              </a:rPr>
              <a:t>Rule of Law</a:t>
            </a:r>
            <a:r>
              <a:rPr lang="en-US" sz="3200" kern="0" dirty="0">
                <a:solidFill>
                  <a:srgbClr val="323232"/>
                </a:solidFill>
                <a:latin typeface="Calibri" panose="020F0502020204030204"/>
              </a:rPr>
              <a:t> is a British Value that means everyone is expected to follow the laws. </a:t>
            </a:r>
            <a:r>
              <a:rPr lang="en-US" sz="3200" kern="0" dirty="0" smtClean="0">
                <a:solidFill>
                  <a:srgbClr val="323232"/>
                </a:solidFill>
                <a:latin typeface="Calibri" panose="020F0502020204030204"/>
              </a:rPr>
              <a:t>There are age restrictions on what content can be seen by children. This is to protect children for seeing content they do not yet understand or be easily influenced by</a:t>
            </a:r>
            <a:endParaRPr lang="en-US" sz="3200" kern="0" dirty="0">
              <a:solidFill>
                <a:srgbClr val="323232"/>
              </a:solidFill>
              <a:latin typeface="Calibri" panose="020F0502020204030204"/>
            </a:endParaRPr>
          </a:p>
        </p:txBody>
      </p:sp>
    </p:spTree>
    <p:extLst>
      <p:ext uri="{BB962C8B-B14F-4D97-AF65-F5344CB8AC3E}">
        <p14:creationId xmlns:p14="http://schemas.microsoft.com/office/powerpoint/2010/main" val="2628870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endParaRPr lang="en-US" sz="1100">
                <a:solidFill>
                  <a:srgbClr val="323232"/>
                </a:solidFill>
                <a:latin typeface="Calibri" panose="020F0502020204030204"/>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r>
              <a:rPr lang="en-US" sz="3200" b="1" dirty="0">
                <a:solidFill>
                  <a:srgbClr val="323232"/>
                </a:solidFill>
                <a:latin typeface="Calibri" panose="020F0502020204030204"/>
              </a:rPr>
              <a:t>Article </a:t>
            </a:r>
            <a:r>
              <a:rPr lang="en-US" sz="3200" b="1" dirty="0" smtClean="0">
                <a:solidFill>
                  <a:srgbClr val="323232"/>
                </a:solidFill>
                <a:latin typeface="Calibri" panose="020F0502020204030204"/>
              </a:rPr>
              <a:t>17 </a:t>
            </a:r>
            <a:r>
              <a:rPr lang="en-US" sz="3200" dirty="0">
                <a:solidFill>
                  <a:srgbClr val="323232"/>
                </a:solidFill>
                <a:latin typeface="Calibri" panose="020F0502020204030204"/>
              </a:rPr>
              <a:t>of the UN Rights of a Child </a:t>
            </a:r>
            <a:r>
              <a:rPr lang="en-US" sz="3200" dirty="0" smtClean="0">
                <a:solidFill>
                  <a:srgbClr val="323232"/>
                </a:solidFill>
                <a:latin typeface="Calibri" panose="020F0502020204030204"/>
              </a:rPr>
              <a:t>states </a:t>
            </a:r>
            <a:r>
              <a:rPr lang="en-US" sz="3200" dirty="0">
                <a:solidFill>
                  <a:srgbClr val="323232"/>
                </a:solidFill>
                <a:latin typeface="Calibri" panose="020F0502020204030204"/>
              </a:rPr>
              <a:t>that </a:t>
            </a:r>
            <a:r>
              <a:rPr lang="en-US" sz="3200" dirty="0" smtClean="0">
                <a:solidFill>
                  <a:srgbClr val="323232"/>
                </a:solidFill>
                <a:latin typeface="Calibri" panose="020F0502020204030204"/>
              </a:rPr>
              <a:t>children have the right to get information from the internet. It also states that this information should not be harmful and it is up to adults to enforce this. This is why there are parental controls over what can be accessed online</a:t>
            </a:r>
            <a:endParaRPr lang="en-US" sz="3200" b="1" dirty="0">
              <a:solidFill>
                <a:srgbClr val="323232"/>
              </a:solidFill>
              <a:latin typeface="Calibri" panose="020F0502020204030204"/>
            </a:endParaRPr>
          </a:p>
        </p:txBody>
      </p:sp>
      <p:pic>
        <p:nvPicPr>
          <p:cNvPr id="3" name="Picture 2"/>
          <p:cNvPicPr>
            <a:picLocks noChangeAspect="1"/>
          </p:cNvPicPr>
          <p:nvPr/>
        </p:nvPicPr>
        <p:blipFill>
          <a:blip r:embed="rId4"/>
          <a:stretch>
            <a:fillRect/>
          </a:stretch>
        </p:blipFill>
        <p:spPr>
          <a:xfrm>
            <a:off x="8770576" y="3611042"/>
            <a:ext cx="2251209" cy="2994533"/>
          </a:xfrm>
          <a:prstGeom prst="rect">
            <a:avLst/>
          </a:prstGeom>
        </p:spPr>
      </p:pic>
    </p:spTree>
    <p:extLst>
      <p:ext uri="{BB962C8B-B14F-4D97-AF65-F5344CB8AC3E}">
        <p14:creationId xmlns:p14="http://schemas.microsoft.com/office/powerpoint/2010/main" val="1452893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sp>
        <p:nvSpPr>
          <p:cNvPr id="35"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Why are we learning about this?</a:t>
            </a:r>
            <a:endParaRPr sz="2426" spc="27" dirty="0"/>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pic>
        <p:nvPicPr>
          <p:cNvPr id="20" name="Picture 19" descr="A diagram of different characteristics&#10;&#10;Description automatically generated with medium confidence">
            <a:extLst>
              <a:ext uri="{FF2B5EF4-FFF2-40B4-BE49-F238E27FC236}">
                <a16:creationId xmlns:a16="http://schemas.microsoft.com/office/drawing/2014/main" id="{78AC1B33-C1D8-7BE4-4E14-8099DB50FD93}"/>
              </a:ext>
            </a:extLst>
          </p:cNvPr>
          <p:cNvPicPr>
            <a:picLocks noChangeAspect="1"/>
          </p:cNvPicPr>
          <p:nvPr/>
        </p:nvPicPr>
        <p:blipFill rotWithShape="1">
          <a:blip r:embed="rId5">
            <a:extLst>
              <a:ext uri="{28A0092B-C50C-407E-A947-70E740481C1C}">
                <a14:useLocalDpi xmlns:a14="http://schemas.microsoft.com/office/drawing/2010/main" val="0"/>
              </a:ext>
            </a:extLst>
          </a:blip>
          <a:srcRect l="4715" t="5715" r="44774" b="69518"/>
          <a:stretch/>
        </p:blipFill>
        <p:spPr>
          <a:xfrm>
            <a:off x="689694" y="1040445"/>
            <a:ext cx="4633962" cy="1606440"/>
          </a:xfrm>
          <a:prstGeom prst="rect">
            <a:avLst/>
          </a:prstGeom>
        </p:spPr>
      </p:pic>
      <p:sp>
        <p:nvSpPr>
          <p:cNvPr id="25" name="Freeform 24">
            <a:extLst>
              <a:ext uri="{FF2B5EF4-FFF2-40B4-BE49-F238E27FC236}">
                <a16:creationId xmlns:a16="http://schemas.microsoft.com/office/drawing/2014/main" id="{100B3622-258B-DE1F-F1C6-17158B493C2C}"/>
              </a:ext>
            </a:extLst>
          </p:cNvPr>
          <p:cNvSpPr/>
          <p:nvPr/>
        </p:nvSpPr>
        <p:spPr>
          <a:xfrm>
            <a:off x="494576" y="2739929"/>
            <a:ext cx="5756934" cy="4118071"/>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r>
              <a:rPr lang="en-US" sz="2800" kern="0" dirty="0" smtClean="0">
                <a:solidFill>
                  <a:srgbClr val="323232"/>
                </a:solidFill>
                <a:latin typeface="Calibri" panose="020F0502020204030204"/>
              </a:rPr>
              <a:t>The Equality Act (2010) sets out 9 Protected Characteristics. Unfortunately content online can be harmful against people who identify with one or more of these characteristics. This content is illegal and should not be viewed by children</a:t>
            </a:r>
            <a:endParaRPr kumimoji="0" lang="en-US" sz="2800" i="0" u="none" strike="noStrike" kern="0" cap="none" spc="0" normalizeH="0" baseline="0" noProof="0" dirty="0">
              <a:ln>
                <a:noFill/>
              </a:ln>
              <a:solidFill>
                <a:srgbClr val="323232"/>
              </a:solidFill>
              <a:effectLst/>
              <a:uLnTx/>
              <a:uFillTx/>
              <a:latin typeface="Calibri" panose="020F0502020204030204"/>
            </a:endParaRPr>
          </a:p>
        </p:txBody>
      </p:sp>
      <p:pic>
        <p:nvPicPr>
          <p:cNvPr id="2" name="Picture 1"/>
          <p:cNvPicPr>
            <a:picLocks noChangeAspect="1"/>
          </p:cNvPicPr>
          <p:nvPr/>
        </p:nvPicPr>
        <p:blipFill rotWithShape="1">
          <a:blip r:embed="rId6"/>
          <a:srcRect l="30706" t="32500" r="52756" b="29000"/>
          <a:stretch/>
        </p:blipFill>
        <p:spPr>
          <a:xfrm>
            <a:off x="7924407" y="1423004"/>
            <a:ext cx="3830642" cy="5016316"/>
          </a:xfrm>
          <a:prstGeom prst="rect">
            <a:avLst/>
          </a:prstGeom>
        </p:spPr>
      </p:pic>
    </p:spTree>
    <p:extLst>
      <p:ext uri="{BB962C8B-B14F-4D97-AF65-F5344CB8AC3E}">
        <p14:creationId xmlns:p14="http://schemas.microsoft.com/office/powerpoint/2010/main" val="3327377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753</TotalTime>
  <Words>903</Words>
  <Application>Microsoft Office PowerPoint</Application>
  <PresentationFormat>Widescreen</PresentationFormat>
  <Paragraphs>119</Paragraphs>
  <Slides>19</Slides>
  <Notes>3</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Aptos</vt:lpstr>
      <vt:lpstr>Arial</vt:lpstr>
      <vt:lpstr>Calibri</vt:lpstr>
      <vt:lpstr>Calibri Light</vt:lpstr>
      <vt:lpstr>Comic Sans MS</vt:lpstr>
      <vt:lpstr>Lato</vt:lpstr>
      <vt:lpstr>LondrinaSolid-Black</vt:lpstr>
      <vt:lpstr>Segoe UI</vt:lpstr>
      <vt:lpstr>Verdana</vt:lpstr>
      <vt:lpstr>3_Office Theme</vt:lpstr>
      <vt:lpstr>Office Theme</vt:lpstr>
      <vt:lpstr>PowerPoint Presentation</vt:lpstr>
      <vt:lpstr>PowerPoint Presentation</vt:lpstr>
      <vt:lpstr>PowerPoint Presentation</vt:lpstr>
      <vt:lpstr>PowerPoint Presentation</vt:lpstr>
      <vt:lpstr>What is harmful content</vt:lpstr>
      <vt:lpstr>Why are we learning about this?</vt:lpstr>
      <vt:lpstr>Why are we learning about this?</vt:lpstr>
      <vt:lpstr>Why are we learning about this?</vt:lpstr>
      <vt:lpstr>Why are we learning about this?</vt:lpstr>
      <vt:lpstr>What is harmful content</vt:lpstr>
      <vt:lpstr>What is harmful content</vt:lpstr>
      <vt:lpstr>What is harmful content</vt:lpstr>
      <vt:lpstr>What is harmful content</vt:lpstr>
      <vt:lpstr>What is harmful content</vt:lpstr>
      <vt:lpstr>What is harmful content</vt:lpstr>
      <vt:lpstr>What is harmful content</vt:lpstr>
      <vt:lpstr>Harmful online content</vt:lpstr>
      <vt:lpstr>Harmful online content</vt:lpstr>
      <vt:lpstr>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105</cp:revision>
  <cp:lastPrinted>2025-01-14T08:06:27Z</cp:lastPrinted>
  <dcterms:created xsi:type="dcterms:W3CDTF">2024-08-15T13:31:51Z</dcterms:created>
  <dcterms:modified xsi:type="dcterms:W3CDTF">2025-04-14T12:01:51Z</dcterms:modified>
  <cp:contentStatus/>
</cp:coreProperties>
</file>