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18"/>
  </p:notesMasterIdLst>
  <p:sldIdLst>
    <p:sldId id="318" r:id="rId3"/>
    <p:sldId id="419" r:id="rId4"/>
    <p:sldId id="293" r:id="rId5"/>
    <p:sldId id="335" r:id="rId6"/>
    <p:sldId id="391" r:id="rId7"/>
    <p:sldId id="392" r:id="rId8"/>
    <p:sldId id="321" r:id="rId9"/>
    <p:sldId id="413" r:id="rId10"/>
    <p:sldId id="414" r:id="rId11"/>
    <p:sldId id="415" r:id="rId12"/>
    <p:sldId id="416" r:id="rId13"/>
    <p:sldId id="417" r:id="rId14"/>
    <p:sldId id="406" r:id="rId15"/>
    <p:sldId id="418" r:id="rId16"/>
    <p:sldId id="412" r:id="rId1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cp/i4gfCuz2oeP6OiyzFCQ==" hashData="wtoC1MTfuSYOYcRj6uDOKAebr45JadZHnzezHhg2CJurqAvNZbBUlYKgh1rRwwjIJ71OSb7q+Vk56XNfukK2LQ=="/>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9" d="100"/>
          <a:sy n="109" d="100"/>
        </p:scale>
        <p:origin x="6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CB1D147-4513-4AB8-B851-3CDD42F819E6}" type="datetimeFigureOut">
              <a:rPr lang="en-GB" smtClean="0"/>
              <a:t>14/04/2025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875363B-810C-4065-AEF7-90C1F8936BA4}" type="slidenum">
              <a:rPr lang="en-GB" smtClean="0"/>
              <a:t>‹#›</a:t>
            </a:fld>
            <a:endParaRPr lang="en-GB"/>
          </a:p>
        </p:txBody>
      </p:sp>
    </p:spTree>
    <p:extLst>
      <p:ext uri="{BB962C8B-B14F-4D97-AF65-F5344CB8AC3E}">
        <p14:creationId xmlns:p14="http://schemas.microsoft.com/office/powerpoint/2010/main" val="1880482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Please give time for the students to produce answers for themselves before showing answers.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3D6A70-63EA-426D-B8D5-D5B61176F00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03399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313570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940768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476484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hought for the day">
    <p:bg>
      <p:bgPr>
        <a:solidFill>
          <a:srgbClr val="142A33"/>
        </a:solidFill>
        <a:effectLst/>
      </p:bgPr>
    </p:bg>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6" name="Content Placeholder 5">
            <a:extLst>
              <a:ext uri="{FF2B5EF4-FFF2-40B4-BE49-F238E27FC236}">
                <a16:creationId xmlns:a16="http://schemas.microsoft.com/office/drawing/2014/main" id="{8F5FD7A6-CF27-D0FC-CD3E-D9ABE71A69BF}"/>
              </a:ext>
            </a:extLst>
          </p:cNvPr>
          <p:cNvSpPr>
            <a:spLocks noGrp="1"/>
          </p:cNvSpPr>
          <p:nvPr>
            <p:ph sz="quarter" idx="13"/>
          </p:nvPr>
        </p:nvSpPr>
        <p:spPr>
          <a:xfrm>
            <a:off x="1524000" y="885365"/>
            <a:ext cx="9144000" cy="5087270"/>
          </a:xfrm>
        </p:spPr>
        <p:txBody>
          <a:bodyPr>
            <a:normAutofit/>
          </a:bodyPr>
          <a:lstStyle>
            <a:lvl1pPr marL="0" indent="0">
              <a:buNone/>
              <a:defRPr sz="5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hasCustomPrompt="1"/>
          </p:nvPr>
        </p:nvSpPr>
        <p:spPr>
          <a:xfrm>
            <a:off x="4495966" y="219073"/>
            <a:ext cx="4480560" cy="565150"/>
          </a:xfrm>
        </p:spPr>
        <p:txBody>
          <a:bodyPr/>
          <a:lstStyle>
            <a:lvl1pPr marL="0" indent="0">
              <a:buNone/>
              <a:defRPr>
                <a:solidFill>
                  <a:schemeClr val="bg1"/>
                </a:solidFill>
              </a:defRPr>
            </a:lvl1pPr>
          </a:lstStyle>
          <a:p>
            <a:pPr lvl="0"/>
            <a:r>
              <a:rPr lang="en-US" dirty="0"/>
              <a:t>Thought for the Day</a:t>
            </a:r>
          </a:p>
        </p:txBody>
      </p:sp>
    </p:spTree>
    <p:extLst>
      <p:ext uri="{BB962C8B-B14F-4D97-AF65-F5344CB8AC3E}">
        <p14:creationId xmlns:p14="http://schemas.microsoft.com/office/powerpoint/2010/main" val="1150452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80" y="722980"/>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defTabSz="914315">
              <a:defRPr/>
            </a:pPr>
            <a:fld id="{9BD23B10-5F6E-4C31-BD4A-EB0C393B227D}" type="datetimeFigureOut">
              <a:rPr lang="en-GB" smtClean="0">
                <a:solidFill>
                  <a:prstClr val="black">
                    <a:tint val="75000"/>
                  </a:prstClr>
                </a:solidFill>
                <a:latin typeface="Segoe UI" panose="020B0502040204020203" pitchFamily="34" charset="0"/>
                <a:cs typeface="Segoe UI" panose="020B0502040204020203" pitchFamily="34" charset="0"/>
              </a:rPr>
              <a:pPr defTabSz="914315">
                <a:defRPr/>
              </a:pPr>
              <a:t>14/04/2025</a:t>
            </a:fld>
            <a:endParaRPr lang="en-GB">
              <a:solidFill>
                <a:prstClr val="black">
                  <a:tint val="75000"/>
                </a:prstClr>
              </a:solidFill>
              <a:latin typeface="Segoe UI" panose="020B0502040204020203" pitchFamily="34" charset="0"/>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defTabSz="914315">
              <a:defRPr/>
            </a:pPr>
            <a:endParaRPr lang="en-GB">
              <a:solidFill>
                <a:prstClr val="black">
                  <a:tint val="75000"/>
                </a:prstClr>
              </a:solidFill>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defTabSz="914315">
              <a:defRPr/>
            </a:pPr>
            <a:fld id="{FC676166-4FC4-466E-B78C-00BED8E29C44}" type="slidenum">
              <a:rPr lang="en-GB" smtClean="0">
                <a:solidFill>
                  <a:prstClr val="black">
                    <a:tint val="75000"/>
                  </a:prstClr>
                </a:solidFill>
                <a:latin typeface="Segoe UI" panose="020B0502040204020203" pitchFamily="34" charset="0"/>
                <a:cs typeface="Segoe UI" panose="020B0502040204020203" pitchFamily="34" charset="0"/>
              </a:rPr>
              <a:pPr defTabSz="914315">
                <a:defRPr/>
              </a:pPr>
              <a:t>‹#›</a:t>
            </a:fld>
            <a:endParaRPr lang="en-GB">
              <a:solidFill>
                <a:prstClr val="black">
                  <a:tint val="75000"/>
                </a:prstClr>
              </a:solidFill>
              <a:latin typeface="Segoe UI" panose="020B0502040204020203" pitchFamily="34" charset="0"/>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4"/>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91"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24753800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588147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1433249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spTree>
    <p:extLst>
      <p:ext uri="{BB962C8B-B14F-4D97-AF65-F5344CB8AC3E}">
        <p14:creationId xmlns:p14="http://schemas.microsoft.com/office/powerpoint/2010/main" val="35981377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3308322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2388108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10341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91392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576059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9659999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094442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6162658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838611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389048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26611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002905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02792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748677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39358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88155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25653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18" r:id="rId12"/>
    <p:sldLayoutId id="2147483719" r:id="rId13"/>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7"/>
            <a:ext cx="12191953" cy="105399"/>
          </a:xfrm>
          <a:prstGeom prst="rect">
            <a:avLst/>
          </a:prstGeom>
        </p:spPr>
      </p:pic>
    </p:spTree>
    <p:extLst>
      <p:ext uri="{BB962C8B-B14F-4D97-AF65-F5344CB8AC3E}">
        <p14:creationId xmlns:p14="http://schemas.microsoft.com/office/powerpoint/2010/main" val="9959819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358"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5.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5.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5.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173C55-CE5D-D7C3-166E-EB96ECDFDDDE}"/>
              </a:ext>
            </a:extLst>
          </p:cNvPr>
          <p:cNvSpPr>
            <a:spLocks noGrp="1"/>
          </p:cNvSpPr>
          <p:nvPr>
            <p:ph sz="quarter" idx="13"/>
          </p:nvPr>
        </p:nvSpPr>
        <p:spPr/>
        <p:txBody>
          <a:bodyPr anchor="ctr">
            <a:normAutofit fontScale="85000" lnSpcReduction="10000"/>
          </a:bodyPr>
          <a:lstStyle/>
          <a:p>
            <a:pPr algn="ctr">
              <a:lnSpc>
                <a:spcPct val="100000"/>
              </a:lnSpc>
            </a:pPr>
            <a:r>
              <a:rPr lang="en-US" b="1" u="sng" dirty="0" smtClean="0"/>
              <a:t>Thought of the Day</a:t>
            </a:r>
            <a:endParaRPr lang="en-GB" b="1" u="sng" dirty="0" smtClean="0"/>
          </a:p>
          <a:p>
            <a:pPr algn="ctr">
              <a:lnSpc>
                <a:spcPct val="100000"/>
              </a:lnSpc>
            </a:pPr>
            <a:r>
              <a:rPr lang="en-GB" dirty="0" smtClean="0"/>
              <a:t>“The more we understand how substances affect our choices, the better we can protect ourselves from making risky decisions that change our lives forever”</a:t>
            </a:r>
          </a:p>
          <a:p>
            <a:pPr algn="ctr">
              <a:lnSpc>
                <a:spcPct val="100000"/>
              </a:lnSpc>
            </a:pPr>
            <a:r>
              <a:rPr lang="en-US" sz="4200" dirty="0" smtClean="0"/>
              <a:t>Dr. Rachel Britton</a:t>
            </a:r>
            <a:endParaRPr lang="en-GB" sz="4200" dirty="0" smtClean="0"/>
          </a:p>
        </p:txBody>
      </p:sp>
    </p:spTree>
    <p:extLst>
      <p:ext uri="{BB962C8B-B14F-4D97-AF65-F5344CB8AC3E}">
        <p14:creationId xmlns:p14="http://schemas.microsoft.com/office/powerpoint/2010/main" val="31504104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003"/>
          </a:xfrm>
        </p:spPr>
        <p:txBody>
          <a:bodyPr>
            <a:normAutofit fontScale="77500" lnSpcReduction="20000"/>
          </a:bodyPr>
          <a:lstStyle/>
          <a:p>
            <a:pPr marL="0" indent="0">
              <a:buNone/>
            </a:pPr>
            <a:r>
              <a:rPr lang="en-US" sz="4000" dirty="0" smtClean="0"/>
              <a:t>If this is applied to sexual </a:t>
            </a:r>
            <a:r>
              <a:rPr lang="en-US" sz="4000" dirty="0" err="1" smtClean="0"/>
              <a:t>behaviours</a:t>
            </a:r>
            <a:r>
              <a:rPr lang="en-US" sz="4000" dirty="0" smtClean="0"/>
              <a:t> under the influence of drugs and alcohol, consent becomes an issue.</a:t>
            </a:r>
          </a:p>
          <a:p>
            <a:pPr marL="0" indent="0">
              <a:buNone/>
            </a:pPr>
            <a:endParaRPr lang="en-US" sz="4000" dirty="0"/>
          </a:p>
          <a:p>
            <a:pPr marL="0" indent="0">
              <a:buNone/>
            </a:pPr>
            <a:r>
              <a:rPr lang="en-US" sz="4000" dirty="0" smtClean="0"/>
              <a:t>The law states that a person under the influence of drugs and alcohol may verbally consent at the time but because of their intake of drugs and alcohol, they did not have the capacity to provide consent.</a:t>
            </a:r>
          </a:p>
          <a:p>
            <a:pPr marL="0" indent="0">
              <a:buNone/>
            </a:pPr>
            <a:endParaRPr lang="en-US" sz="4000" dirty="0"/>
          </a:p>
          <a:p>
            <a:pPr marL="0" indent="0">
              <a:buNone/>
            </a:pPr>
            <a:r>
              <a:rPr lang="en-US" sz="4000" dirty="0"/>
              <a:t>This could lead to a person becoming a victim of sexual harassment or sexual assault.</a:t>
            </a:r>
          </a:p>
          <a:p>
            <a:pPr marL="0" indent="0">
              <a:buNone/>
            </a:pPr>
            <a:endParaRPr lang="en-US" sz="4000" dirty="0" smtClean="0"/>
          </a:p>
          <a:p>
            <a:pPr marL="0" indent="0">
              <a:buNone/>
            </a:pPr>
            <a:endParaRPr lang="en-US" sz="4000" dirty="0"/>
          </a:p>
          <a:p>
            <a:pPr marL="0" indent="0">
              <a:buNone/>
            </a:pPr>
            <a:endParaRPr lang="en-US" sz="4000" dirty="0"/>
          </a:p>
          <a:p>
            <a:pPr marL="0" indent="0">
              <a:buNone/>
            </a:pPr>
            <a:endParaRPr lang="en-US" sz="3638" dirty="0" smtClean="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27" dirty="0" smtClean="0"/>
              <a:t>Impact of drugs and alcohol</a:t>
            </a:r>
            <a:endParaRPr sz="2426" spc="27" dirty="0"/>
          </a:p>
        </p:txBody>
      </p:sp>
      <p:pic>
        <p:nvPicPr>
          <p:cNvPr id="2" name="Picture 1"/>
          <p:cNvPicPr>
            <a:picLocks noChangeAspect="1"/>
          </p:cNvPicPr>
          <p:nvPr/>
        </p:nvPicPr>
        <p:blipFill>
          <a:blip r:embed="rId4"/>
          <a:stretch>
            <a:fillRect/>
          </a:stretch>
        </p:blipFill>
        <p:spPr>
          <a:xfrm>
            <a:off x="7805687" y="1447119"/>
            <a:ext cx="3028950" cy="1514475"/>
          </a:xfrm>
          <a:prstGeom prst="rect">
            <a:avLst/>
          </a:prstGeom>
        </p:spPr>
      </p:pic>
      <p:pic>
        <p:nvPicPr>
          <p:cNvPr id="3" name="Picture 2"/>
          <p:cNvPicPr>
            <a:picLocks noChangeAspect="1"/>
          </p:cNvPicPr>
          <p:nvPr/>
        </p:nvPicPr>
        <p:blipFill>
          <a:blip r:embed="rId5"/>
          <a:stretch>
            <a:fillRect/>
          </a:stretch>
        </p:blipFill>
        <p:spPr>
          <a:xfrm>
            <a:off x="8809264" y="2961594"/>
            <a:ext cx="2476500" cy="1847850"/>
          </a:xfrm>
          <a:prstGeom prst="rect">
            <a:avLst/>
          </a:prstGeom>
        </p:spPr>
      </p:pic>
      <p:pic>
        <p:nvPicPr>
          <p:cNvPr id="4" name="Picture 3"/>
          <p:cNvPicPr>
            <a:picLocks noChangeAspect="1"/>
          </p:cNvPicPr>
          <p:nvPr/>
        </p:nvPicPr>
        <p:blipFill>
          <a:blip r:embed="rId6"/>
          <a:stretch>
            <a:fillRect/>
          </a:stretch>
        </p:blipFill>
        <p:spPr>
          <a:xfrm>
            <a:off x="7805687" y="4712161"/>
            <a:ext cx="2600325" cy="1762125"/>
          </a:xfrm>
          <a:prstGeom prst="rect">
            <a:avLst/>
          </a:prstGeom>
        </p:spPr>
      </p:pic>
    </p:spTree>
    <p:extLst>
      <p:ext uri="{BB962C8B-B14F-4D97-AF65-F5344CB8AC3E}">
        <p14:creationId xmlns:p14="http://schemas.microsoft.com/office/powerpoint/2010/main" val="350742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003"/>
          </a:xfrm>
        </p:spPr>
        <p:txBody>
          <a:bodyPr>
            <a:normAutofit fontScale="92500"/>
          </a:bodyPr>
          <a:lstStyle/>
          <a:p>
            <a:pPr marL="0" indent="0">
              <a:buNone/>
            </a:pPr>
            <a:r>
              <a:rPr lang="en-US" sz="4000" dirty="0" smtClean="0"/>
              <a:t>Taking part in sexual activity under the influence of drugs and alcohol can also have other consequences:</a:t>
            </a:r>
          </a:p>
          <a:p>
            <a:pPr>
              <a:buFontTx/>
              <a:buChar char="-"/>
            </a:pPr>
            <a:r>
              <a:rPr lang="en-US" sz="4000" dirty="0" smtClean="0"/>
              <a:t>Doing things that people cannot remember</a:t>
            </a:r>
          </a:p>
          <a:p>
            <a:pPr>
              <a:buFontTx/>
              <a:buChar char="-"/>
            </a:pPr>
            <a:r>
              <a:rPr lang="en-US" sz="4000" dirty="0" smtClean="0"/>
              <a:t>Taking part in unprotected sex. As we learnt before, this can lead to unwanted pregnancy and/or STI’s.</a:t>
            </a:r>
          </a:p>
          <a:p>
            <a:pPr marL="0" indent="0">
              <a:buNone/>
            </a:pPr>
            <a:endParaRPr lang="en-US" sz="4000" dirty="0"/>
          </a:p>
          <a:p>
            <a:pPr marL="0" indent="0">
              <a:buNone/>
            </a:pPr>
            <a:endParaRPr lang="en-US" sz="4000" dirty="0"/>
          </a:p>
          <a:p>
            <a:pPr marL="0" indent="0">
              <a:buNone/>
            </a:pPr>
            <a:endParaRPr lang="en-US" sz="3638" dirty="0" smtClean="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27" dirty="0" smtClean="0"/>
              <a:t>Impact of drugs and alcohol</a:t>
            </a:r>
            <a:endParaRPr sz="2426" spc="27" dirty="0"/>
          </a:p>
        </p:txBody>
      </p:sp>
      <p:pic>
        <p:nvPicPr>
          <p:cNvPr id="2" name="Picture 1"/>
          <p:cNvPicPr>
            <a:picLocks noChangeAspect="1"/>
          </p:cNvPicPr>
          <p:nvPr/>
        </p:nvPicPr>
        <p:blipFill>
          <a:blip r:embed="rId4"/>
          <a:stretch>
            <a:fillRect/>
          </a:stretch>
        </p:blipFill>
        <p:spPr>
          <a:xfrm>
            <a:off x="7805687" y="1447119"/>
            <a:ext cx="3028950" cy="1514475"/>
          </a:xfrm>
          <a:prstGeom prst="rect">
            <a:avLst/>
          </a:prstGeom>
        </p:spPr>
      </p:pic>
      <p:pic>
        <p:nvPicPr>
          <p:cNvPr id="3" name="Picture 2"/>
          <p:cNvPicPr>
            <a:picLocks noChangeAspect="1"/>
          </p:cNvPicPr>
          <p:nvPr/>
        </p:nvPicPr>
        <p:blipFill>
          <a:blip r:embed="rId5"/>
          <a:stretch>
            <a:fillRect/>
          </a:stretch>
        </p:blipFill>
        <p:spPr>
          <a:xfrm>
            <a:off x="8809264" y="2961594"/>
            <a:ext cx="2476500" cy="1847850"/>
          </a:xfrm>
          <a:prstGeom prst="rect">
            <a:avLst/>
          </a:prstGeom>
        </p:spPr>
      </p:pic>
      <p:pic>
        <p:nvPicPr>
          <p:cNvPr id="4" name="Picture 3"/>
          <p:cNvPicPr>
            <a:picLocks noChangeAspect="1"/>
          </p:cNvPicPr>
          <p:nvPr/>
        </p:nvPicPr>
        <p:blipFill>
          <a:blip r:embed="rId6"/>
          <a:stretch>
            <a:fillRect/>
          </a:stretch>
        </p:blipFill>
        <p:spPr>
          <a:xfrm>
            <a:off x="7805687" y="4712161"/>
            <a:ext cx="2600325" cy="1762125"/>
          </a:xfrm>
          <a:prstGeom prst="rect">
            <a:avLst/>
          </a:prstGeom>
        </p:spPr>
      </p:pic>
    </p:spTree>
    <p:extLst>
      <p:ext uri="{BB962C8B-B14F-4D97-AF65-F5344CB8AC3E}">
        <p14:creationId xmlns:p14="http://schemas.microsoft.com/office/powerpoint/2010/main" val="1023117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317992" y="1211027"/>
            <a:ext cx="5874008" cy="5596003"/>
          </a:xfrm>
        </p:spPr>
        <p:txBody>
          <a:bodyPr>
            <a:normAutofit fontScale="77500" lnSpcReduction="20000"/>
          </a:bodyPr>
          <a:lstStyle/>
          <a:p>
            <a:pPr marL="0" indent="0" algn="ctr">
              <a:buNone/>
            </a:pPr>
            <a:r>
              <a:rPr lang="en-US" sz="4000" b="1" dirty="0" smtClean="0"/>
              <a:t>Task</a:t>
            </a:r>
          </a:p>
          <a:p>
            <a:pPr marL="0" indent="0" algn="ctr">
              <a:buNone/>
            </a:pPr>
            <a:endParaRPr lang="en-US" sz="4000" b="1" dirty="0"/>
          </a:p>
          <a:p>
            <a:pPr marL="0" indent="0">
              <a:buNone/>
            </a:pPr>
            <a:r>
              <a:rPr lang="en-US" sz="4000" dirty="0" smtClean="0"/>
              <a:t>Think about the following questions:</a:t>
            </a:r>
          </a:p>
          <a:p>
            <a:pPr marL="742950" indent="-742950">
              <a:buAutoNum type="arabicPeriod"/>
            </a:pPr>
            <a:r>
              <a:rPr lang="en-US" sz="4000" dirty="0" smtClean="0"/>
              <a:t>Why do you think it means by “Alex was really out of it last night?”</a:t>
            </a:r>
          </a:p>
          <a:p>
            <a:pPr marL="742950" indent="-742950">
              <a:buAutoNum type="arabicPeriod"/>
            </a:pPr>
            <a:r>
              <a:rPr lang="en-US" sz="4000" dirty="0" smtClean="0"/>
              <a:t>Do you think Alex had the capacity to consent to whatever happened?</a:t>
            </a:r>
          </a:p>
          <a:p>
            <a:pPr marL="742950" indent="-742950">
              <a:buAutoNum type="arabicPeriod"/>
            </a:pPr>
            <a:r>
              <a:rPr lang="en-US" sz="4000" dirty="0" smtClean="0"/>
              <a:t>How do you think Alex feels now?</a:t>
            </a:r>
          </a:p>
          <a:p>
            <a:pPr marL="742950" indent="-742950">
              <a:buAutoNum type="arabicPeriod"/>
            </a:pPr>
            <a:r>
              <a:rPr lang="en-US" sz="4000" dirty="0" smtClean="0"/>
              <a:t>What would you suggest Alex does now?</a:t>
            </a:r>
          </a:p>
          <a:p>
            <a:pPr marL="0" indent="0">
              <a:buNone/>
            </a:pPr>
            <a:endParaRPr lang="en-US" sz="4000" dirty="0"/>
          </a:p>
          <a:p>
            <a:pPr marL="0" indent="0">
              <a:buNone/>
            </a:pPr>
            <a:endParaRPr lang="en-US" sz="4000" dirty="0"/>
          </a:p>
          <a:p>
            <a:pPr marL="0" indent="0">
              <a:buNone/>
            </a:pPr>
            <a:endParaRPr lang="en-US" sz="3638" dirty="0" smtClean="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27" dirty="0" smtClean="0"/>
              <a:t>Scenario</a:t>
            </a:r>
            <a:endParaRPr sz="2426" spc="27" dirty="0"/>
          </a:p>
        </p:txBody>
      </p:sp>
      <p:pic>
        <p:nvPicPr>
          <p:cNvPr id="9" name="Picture 8"/>
          <p:cNvPicPr>
            <a:picLocks noChangeAspect="1"/>
          </p:cNvPicPr>
          <p:nvPr/>
        </p:nvPicPr>
        <p:blipFill>
          <a:blip r:embed="rId4"/>
          <a:stretch>
            <a:fillRect/>
          </a:stretch>
        </p:blipFill>
        <p:spPr>
          <a:xfrm>
            <a:off x="1" y="1584577"/>
            <a:ext cx="6317860" cy="4848902"/>
          </a:xfrm>
          <a:prstGeom prst="rect">
            <a:avLst/>
          </a:prstGeom>
        </p:spPr>
      </p:pic>
    </p:spTree>
    <p:extLst>
      <p:ext uri="{BB962C8B-B14F-4D97-AF65-F5344CB8AC3E}">
        <p14:creationId xmlns:p14="http://schemas.microsoft.com/office/powerpoint/2010/main" val="2859679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925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questions about the scenario.</a:t>
            </a:r>
          </a:p>
          <a:p>
            <a:pPr marL="0" indent="0">
              <a:buNone/>
            </a:pPr>
            <a:endParaRPr lang="en-US" sz="4000" dirty="0"/>
          </a:p>
          <a:p>
            <a:pPr marL="0" indent="0">
              <a:buNone/>
            </a:pPr>
            <a:r>
              <a:rPr lang="en-US" sz="4000" dirty="0" smtClean="0"/>
              <a:t>Remember to use the sentence starters to add, build or challenge what your partner has said.</a:t>
            </a:r>
          </a:p>
          <a:p>
            <a:pPr marL="0" indent="0">
              <a:buNone/>
            </a:pPr>
            <a:endParaRPr lang="en-US" sz="4000" dirty="0"/>
          </a:p>
          <a:p>
            <a:pPr marL="0" indent="0">
              <a:buNone/>
            </a:pPr>
            <a:r>
              <a:rPr lang="en-US" sz="4000" dirty="0" smtClean="0"/>
              <a:t>Be ready to share your discussion with the class</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Scenario</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1401827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9" name="Title 1"/>
          <p:cNvSpPr>
            <a:spLocks noGrp="1"/>
          </p:cNvSpPr>
          <p:nvPr>
            <p:ph type="title"/>
          </p:nvPr>
        </p:nvSpPr>
        <p:spPr>
          <a:xfrm>
            <a:off x="377386" y="407204"/>
            <a:ext cx="7203248" cy="803823"/>
          </a:xfrm>
        </p:spPr>
        <p:txBody>
          <a:bodyPr>
            <a:normAutofit/>
          </a:bodyPr>
          <a:lstStyle/>
          <a:p>
            <a:r>
              <a:rPr lang="en-GB" sz="4851" dirty="0"/>
              <a:t>Support</a:t>
            </a:r>
          </a:p>
        </p:txBody>
      </p:sp>
      <p:sp>
        <p:nvSpPr>
          <p:cNvPr id="26" name="Content Placeholder 2"/>
          <p:cNvSpPr txBox="1">
            <a:spLocks/>
          </p:cNvSpPr>
          <p:nvPr/>
        </p:nvSpPr>
        <p:spPr>
          <a:xfrm>
            <a:off x="479264" y="1514351"/>
            <a:ext cx="11275785" cy="896305"/>
          </a:xfrm>
          <a:prstGeom prst="rect">
            <a:avLst/>
          </a:prstGeom>
        </p:spPr>
        <p:txBody>
          <a:bodyPr vert="horz" lIns="55449" tIns="27725" rIns="55449" bIns="27725" rtlCol="0">
            <a:normAutofit fontScale="70000" lnSpcReduction="2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marR="0" lvl="0" indent="0" algn="l" defTabSz="914358"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366" b="0" i="0" u="none" strike="noStrike" kern="1200" cap="none" spc="0" normalizeH="0" baseline="0" noProof="0" dirty="0">
                <a:ln>
                  <a:noFill/>
                </a:ln>
                <a:solidFill>
                  <a:srgbClr val="142A33"/>
                </a:solidFill>
                <a:effectLst/>
                <a:uLnTx/>
                <a:uFillTx/>
                <a:latin typeface="Calibri" panose="020F0502020204030204" pitchFamily="34" charset="0"/>
                <a:ea typeface="Calibri" panose="020F0502020204030204" pitchFamily="34" charset="0"/>
                <a:cs typeface="Calibri" panose="020F0502020204030204" pitchFamily="34" charset="0"/>
              </a:rPr>
              <a:t>If you ever need support about </a:t>
            </a:r>
            <a:r>
              <a:rPr kumimoji="0" lang="en-US" sz="4366" b="0" i="0" u="none" strike="noStrike" kern="1200" cap="none" spc="0" normalizeH="0" baseline="0" noProof="0" dirty="0" smtClean="0">
                <a:ln>
                  <a:noFill/>
                </a:ln>
                <a:solidFill>
                  <a:srgbClr val="142A33"/>
                </a:solidFill>
                <a:effectLst/>
                <a:uLnTx/>
                <a:uFillTx/>
                <a:latin typeface="Calibri" panose="020F0502020204030204" pitchFamily="34" charset="0"/>
                <a:ea typeface="Calibri" panose="020F0502020204030204" pitchFamily="34" charset="0"/>
                <a:cs typeface="Calibri" panose="020F0502020204030204" pitchFamily="34" charset="0"/>
              </a:rPr>
              <a:t>drugs, alcohol or risky </a:t>
            </a:r>
            <a:r>
              <a:rPr kumimoji="0" lang="en-US" sz="4366" b="0" i="0" u="none" strike="noStrike" kern="1200" cap="none" spc="0" normalizeH="0" baseline="0" noProof="0" dirty="0" err="1" smtClean="0">
                <a:ln>
                  <a:noFill/>
                </a:ln>
                <a:solidFill>
                  <a:srgbClr val="142A33"/>
                </a:solidFill>
                <a:effectLst/>
                <a:uLnTx/>
                <a:uFillTx/>
                <a:latin typeface="Calibri" panose="020F0502020204030204" pitchFamily="34" charset="0"/>
                <a:ea typeface="Calibri" panose="020F0502020204030204" pitchFamily="34" charset="0"/>
                <a:cs typeface="Calibri" panose="020F0502020204030204" pitchFamily="34" charset="0"/>
              </a:rPr>
              <a:t>behaviour</a:t>
            </a:r>
            <a:r>
              <a:rPr kumimoji="0" lang="en-US" sz="4366" b="0" i="0" u="none" strike="noStrike" kern="1200" cap="none" spc="0" normalizeH="0" baseline="0" noProof="0" dirty="0" smtClean="0">
                <a:ln>
                  <a:noFill/>
                </a:ln>
                <a:solidFill>
                  <a:srgbClr val="142A33"/>
                </a:solidFill>
                <a:effectLst/>
                <a:uLnTx/>
                <a:uFillTx/>
                <a:latin typeface="Calibri" panose="020F0502020204030204" pitchFamily="34" charset="0"/>
                <a:ea typeface="Calibri" panose="020F0502020204030204" pitchFamily="34" charset="0"/>
                <a:cs typeface="Calibri" panose="020F0502020204030204" pitchFamily="34" charset="0"/>
              </a:rPr>
              <a:t> for yourself, a friend or family member you can find it here:</a:t>
            </a:r>
            <a:endParaRPr kumimoji="0" lang="en-US" sz="4366" b="0" i="0" u="none" strike="noStrike" kern="1200" cap="none" spc="0" normalizeH="0" baseline="0" noProof="0" dirty="0">
              <a:ln>
                <a:noFill/>
              </a:ln>
              <a:solidFill>
                <a:srgbClr val="142A33"/>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27" name="Picture 26"/>
          <p:cNvPicPr>
            <a:picLocks noChangeAspect="1"/>
          </p:cNvPicPr>
          <p:nvPr/>
        </p:nvPicPr>
        <p:blipFill>
          <a:blip r:embed="rId4"/>
          <a:stretch>
            <a:fillRect/>
          </a:stretch>
        </p:blipFill>
        <p:spPr>
          <a:xfrm>
            <a:off x="479264" y="2799109"/>
            <a:ext cx="4804620" cy="3222017"/>
          </a:xfrm>
          <a:prstGeom prst="rect">
            <a:avLst/>
          </a:prstGeom>
        </p:spPr>
      </p:pic>
      <p:pic>
        <p:nvPicPr>
          <p:cNvPr id="28" name="Picture 27"/>
          <p:cNvPicPr>
            <a:picLocks noChangeAspect="1"/>
          </p:cNvPicPr>
          <p:nvPr/>
        </p:nvPicPr>
        <p:blipFill>
          <a:blip r:embed="rId5"/>
          <a:stretch>
            <a:fillRect/>
          </a:stretch>
        </p:blipFill>
        <p:spPr>
          <a:xfrm>
            <a:off x="5560769" y="2601762"/>
            <a:ext cx="2161767" cy="1438558"/>
          </a:xfrm>
          <a:prstGeom prst="rect">
            <a:avLst/>
          </a:prstGeom>
        </p:spPr>
      </p:pic>
      <p:pic>
        <p:nvPicPr>
          <p:cNvPr id="29" name="Picture 28"/>
          <p:cNvPicPr>
            <a:picLocks noChangeAspect="1"/>
          </p:cNvPicPr>
          <p:nvPr/>
        </p:nvPicPr>
        <p:blipFill>
          <a:blip r:embed="rId6"/>
          <a:stretch>
            <a:fillRect/>
          </a:stretch>
        </p:blipFill>
        <p:spPr>
          <a:xfrm>
            <a:off x="5569395" y="4551315"/>
            <a:ext cx="2011239" cy="2011239"/>
          </a:xfrm>
          <a:prstGeom prst="rect">
            <a:avLst/>
          </a:prstGeom>
        </p:spPr>
      </p:pic>
      <p:sp>
        <p:nvSpPr>
          <p:cNvPr id="30" name="TextBox 29"/>
          <p:cNvSpPr txBox="1"/>
          <p:nvPr/>
        </p:nvSpPr>
        <p:spPr>
          <a:xfrm>
            <a:off x="8069311" y="2562422"/>
            <a:ext cx="2043935" cy="1883593"/>
          </a:xfrm>
          <a:prstGeom prst="rect">
            <a:avLst/>
          </a:prstGeom>
          <a:noFill/>
        </p:spPr>
        <p:txBody>
          <a:bodyPr wrap="square" rtlCol="0">
            <a:spAutoFit/>
          </a:bodyPr>
          <a:lstStyle/>
          <a:p>
            <a:pPr marL="0" marR="0" lvl="0" indent="0" algn="l" defTabSz="277246" rtl="0" eaLnBrk="1" fontAlgn="auto" latinLnBrk="0" hangingPunct="1">
              <a:lnSpc>
                <a:spcPct val="100000"/>
              </a:lnSpc>
              <a:spcBef>
                <a:spcPts val="0"/>
              </a:spcBef>
              <a:spcAft>
                <a:spcPts val="0"/>
              </a:spcAft>
              <a:buClrTx/>
              <a:buSzTx/>
              <a:buFontTx/>
              <a:buNone/>
              <a:tabLst/>
              <a:defRPr/>
            </a:pPr>
            <a:r>
              <a:rPr kumimoji="0" lang="en-US" sz="1940" b="0" i="0" u="none" strike="noStrike" kern="1200" cap="none" spc="0" normalizeH="0" baseline="0" noProof="0" dirty="0">
                <a:ln>
                  <a:noFill/>
                </a:ln>
                <a:solidFill>
                  <a:srgbClr val="2A2C65"/>
                </a:solidFill>
                <a:effectLst/>
                <a:uLnTx/>
                <a:uFillTx/>
                <a:latin typeface="Calibri" panose="020F0502020204030204" pitchFamily="34" charset="0"/>
                <a:ea typeface="+mn-ea"/>
                <a:cs typeface="Calibri" panose="020F0502020204030204" pitchFamily="34" charset="0"/>
              </a:rPr>
              <a:t>Childline.org.uk</a:t>
            </a:r>
          </a:p>
          <a:p>
            <a:pPr marL="0" marR="0" lvl="0" indent="0" algn="l" defTabSz="277246" rtl="0" eaLnBrk="1" fontAlgn="auto" latinLnBrk="0" hangingPunct="1">
              <a:lnSpc>
                <a:spcPct val="100000"/>
              </a:lnSpc>
              <a:spcBef>
                <a:spcPts val="0"/>
              </a:spcBef>
              <a:spcAft>
                <a:spcPts val="0"/>
              </a:spcAft>
              <a:buClrTx/>
              <a:buSzTx/>
              <a:buFontTx/>
              <a:buNone/>
              <a:tabLst/>
              <a:defRPr/>
            </a:pPr>
            <a:endParaRPr kumimoji="0" lang="en-US" sz="1940" b="0" i="0" u="none" strike="noStrike" kern="1200" cap="none" spc="0" normalizeH="0" baseline="0" noProof="0" dirty="0">
              <a:ln>
                <a:noFill/>
              </a:ln>
              <a:solidFill>
                <a:srgbClr val="2A2C65"/>
              </a:solidFill>
              <a:effectLst/>
              <a:uLnTx/>
              <a:uFillTx/>
              <a:latin typeface="Calibri" panose="020F0502020204030204" pitchFamily="34" charset="0"/>
              <a:ea typeface="+mn-ea"/>
              <a:cs typeface="Calibri" panose="020F0502020204030204" pitchFamily="34" charset="0"/>
            </a:endParaRPr>
          </a:p>
          <a:p>
            <a:pPr marL="0" marR="0" lvl="0" indent="0" algn="l" defTabSz="277246" rtl="0" eaLnBrk="1" fontAlgn="auto" latinLnBrk="0" hangingPunct="1">
              <a:lnSpc>
                <a:spcPct val="100000"/>
              </a:lnSpc>
              <a:spcBef>
                <a:spcPts val="0"/>
              </a:spcBef>
              <a:spcAft>
                <a:spcPts val="0"/>
              </a:spcAft>
              <a:buClrTx/>
              <a:buSzTx/>
              <a:buFontTx/>
              <a:buNone/>
              <a:tabLst/>
              <a:defRPr/>
            </a:pPr>
            <a:r>
              <a:rPr kumimoji="0" lang="en-US" sz="1940" b="0" i="0" u="none" strike="noStrike" kern="1200" cap="none" spc="0" normalizeH="0" baseline="0" noProof="0" dirty="0">
                <a:ln>
                  <a:noFill/>
                </a:ln>
                <a:solidFill>
                  <a:srgbClr val="2A2C65"/>
                </a:solidFill>
                <a:effectLst/>
                <a:uLnTx/>
                <a:uFillTx/>
                <a:latin typeface="Calibri" panose="020F0502020204030204" pitchFamily="34" charset="0"/>
                <a:ea typeface="+mn-ea"/>
                <a:cs typeface="Calibri" panose="020F0502020204030204" pitchFamily="34" charset="0"/>
              </a:rPr>
              <a:t>Call – 08001111</a:t>
            </a:r>
          </a:p>
          <a:p>
            <a:pPr marL="0" marR="0" lvl="0" indent="0" algn="l" defTabSz="277246" rtl="0" eaLnBrk="1" fontAlgn="auto" latinLnBrk="0" hangingPunct="1">
              <a:lnSpc>
                <a:spcPct val="100000"/>
              </a:lnSpc>
              <a:spcBef>
                <a:spcPts val="0"/>
              </a:spcBef>
              <a:spcAft>
                <a:spcPts val="0"/>
              </a:spcAft>
              <a:buClrTx/>
              <a:buSzTx/>
              <a:buFontTx/>
              <a:buNone/>
              <a:tabLst/>
              <a:defRPr/>
            </a:pPr>
            <a:endParaRPr kumimoji="0" lang="en-US" sz="1940" b="0" i="0" u="none" strike="noStrike" kern="1200" cap="none" spc="0" normalizeH="0" baseline="0" noProof="0" dirty="0">
              <a:ln>
                <a:noFill/>
              </a:ln>
              <a:solidFill>
                <a:srgbClr val="2A2C65"/>
              </a:solidFill>
              <a:effectLst/>
              <a:uLnTx/>
              <a:uFillTx/>
              <a:latin typeface="Calibri" panose="020F0502020204030204" pitchFamily="34" charset="0"/>
              <a:ea typeface="+mn-ea"/>
              <a:cs typeface="Calibri" panose="020F0502020204030204" pitchFamily="34" charset="0"/>
            </a:endParaRPr>
          </a:p>
          <a:p>
            <a:pPr marL="0" marR="0" lvl="0" indent="0" algn="l" defTabSz="277246" rtl="0" eaLnBrk="1" fontAlgn="auto" latinLnBrk="0" hangingPunct="1">
              <a:lnSpc>
                <a:spcPct val="100000"/>
              </a:lnSpc>
              <a:spcBef>
                <a:spcPts val="0"/>
              </a:spcBef>
              <a:spcAft>
                <a:spcPts val="0"/>
              </a:spcAft>
              <a:buClrTx/>
              <a:buSzTx/>
              <a:buFontTx/>
              <a:buNone/>
              <a:tabLst/>
              <a:defRPr/>
            </a:pPr>
            <a:r>
              <a:rPr kumimoji="0" lang="en-US" sz="1940" b="0" i="0" u="none" strike="noStrike" kern="1200" cap="none" spc="0" normalizeH="0" baseline="0" noProof="0" dirty="0">
                <a:ln>
                  <a:noFill/>
                </a:ln>
                <a:solidFill>
                  <a:srgbClr val="2A2C65"/>
                </a:solidFill>
                <a:effectLst/>
                <a:uLnTx/>
                <a:uFillTx/>
                <a:latin typeface="Calibri" panose="020F0502020204030204" pitchFamily="34" charset="0"/>
                <a:ea typeface="+mn-ea"/>
                <a:cs typeface="Calibri" panose="020F0502020204030204" pitchFamily="34" charset="0"/>
              </a:rPr>
              <a:t>Email or chat online for support</a:t>
            </a:r>
            <a:endParaRPr kumimoji="0" lang="en-GB" sz="1940" b="0" i="0" u="none" strike="noStrike" kern="1200" cap="none" spc="0" normalizeH="0" baseline="0" noProof="0" dirty="0">
              <a:ln>
                <a:noFill/>
              </a:ln>
              <a:solidFill>
                <a:srgbClr val="2A2C65"/>
              </a:solidFill>
              <a:effectLst/>
              <a:uLnTx/>
              <a:uFillTx/>
              <a:latin typeface="Calibri" panose="020F0502020204030204" pitchFamily="34" charset="0"/>
              <a:ea typeface="+mn-ea"/>
              <a:cs typeface="Calibri" panose="020F0502020204030204" pitchFamily="34" charset="0"/>
            </a:endParaRPr>
          </a:p>
        </p:txBody>
      </p:sp>
      <p:sp>
        <p:nvSpPr>
          <p:cNvPr id="31" name="TextBox 30"/>
          <p:cNvSpPr txBox="1"/>
          <p:nvPr/>
        </p:nvSpPr>
        <p:spPr>
          <a:xfrm>
            <a:off x="7805687" y="4644666"/>
            <a:ext cx="3949362" cy="2182136"/>
          </a:xfrm>
          <a:prstGeom prst="rect">
            <a:avLst/>
          </a:prstGeom>
          <a:noFill/>
        </p:spPr>
        <p:txBody>
          <a:bodyPr wrap="square" rtlCol="0">
            <a:spAutoFit/>
          </a:bodyPr>
          <a:lstStyle/>
          <a:p>
            <a:pPr marL="0" marR="0" lvl="0" indent="0" algn="l" defTabSz="277246" rtl="0" eaLnBrk="1" fontAlgn="auto" latinLnBrk="0" hangingPunct="1">
              <a:lnSpc>
                <a:spcPct val="100000"/>
              </a:lnSpc>
              <a:spcBef>
                <a:spcPts val="0"/>
              </a:spcBef>
              <a:spcAft>
                <a:spcPts val="0"/>
              </a:spcAft>
              <a:buClrTx/>
              <a:buSzTx/>
              <a:buFontTx/>
              <a:buNone/>
              <a:tabLst/>
              <a:defRPr/>
            </a:pPr>
            <a:r>
              <a:rPr kumimoji="0" lang="en-US" sz="1940" b="0" i="0" u="none" strike="noStrike" kern="1200" cap="none" spc="0" normalizeH="0" baseline="0" noProof="0" dirty="0">
                <a:ln>
                  <a:noFill/>
                </a:ln>
                <a:solidFill>
                  <a:srgbClr val="2A2C65"/>
                </a:solidFill>
                <a:effectLst/>
                <a:uLnTx/>
                <a:uFillTx/>
                <a:latin typeface="Calibri" panose="020F0502020204030204" pitchFamily="34" charset="0"/>
                <a:ea typeface="+mn-ea"/>
                <a:cs typeface="Calibri" panose="020F0502020204030204" pitchFamily="34" charset="0"/>
              </a:rPr>
              <a:t>Themix.org.uk</a:t>
            </a:r>
          </a:p>
          <a:p>
            <a:pPr marL="0" marR="0" lvl="0" indent="0" algn="l" defTabSz="277246" rtl="0" eaLnBrk="1" fontAlgn="auto" latinLnBrk="0" hangingPunct="1">
              <a:lnSpc>
                <a:spcPct val="100000"/>
              </a:lnSpc>
              <a:spcBef>
                <a:spcPts val="0"/>
              </a:spcBef>
              <a:spcAft>
                <a:spcPts val="0"/>
              </a:spcAft>
              <a:buClrTx/>
              <a:buSzTx/>
              <a:buFontTx/>
              <a:buNone/>
              <a:tabLst/>
              <a:defRPr/>
            </a:pPr>
            <a:endParaRPr kumimoji="0" lang="en-US" sz="1940" b="0" i="0" u="none" strike="noStrike" kern="1200" cap="none" spc="0" normalizeH="0" baseline="0" noProof="0" dirty="0">
              <a:ln>
                <a:noFill/>
              </a:ln>
              <a:solidFill>
                <a:srgbClr val="2A2C65"/>
              </a:solidFill>
              <a:effectLst/>
              <a:uLnTx/>
              <a:uFillTx/>
              <a:latin typeface="Calibri" panose="020F0502020204030204" pitchFamily="34" charset="0"/>
              <a:ea typeface="+mn-ea"/>
              <a:cs typeface="Calibri" panose="020F0502020204030204" pitchFamily="34" charset="0"/>
            </a:endParaRPr>
          </a:p>
          <a:p>
            <a:pPr marL="0" marR="0" lvl="0" indent="0" algn="l" defTabSz="277246" rtl="0" eaLnBrk="1" fontAlgn="auto" latinLnBrk="0" hangingPunct="1">
              <a:lnSpc>
                <a:spcPct val="100000"/>
              </a:lnSpc>
              <a:spcBef>
                <a:spcPts val="0"/>
              </a:spcBef>
              <a:spcAft>
                <a:spcPts val="0"/>
              </a:spcAft>
              <a:buClrTx/>
              <a:buSzTx/>
              <a:buFontTx/>
              <a:buNone/>
              <a:tabLst/>
              <a:defRPr/>
            </a:pPr>
            <a:r>
              <a:rPr kumimoji="0" lang="en-US" sz="1940" b="0" i="0" u="none" strike="noStrike" kern="1200" cap="none" spc="0" normalizeH="0" baseline="0" noProof="0" dirty="0">
                <a:ln>
                  <a:noFill/>
                </a:ln>
                <a:solidFill>
                  <a:srgbClr val="2A2C65"/>
                </a:solidFill>
                <a:effectLst/>
                <a:uLnTx/>
                <a:uFillTx/>
                <a:latin typeface="Calibri" panose="020F0502020204030204" pitchFamily="34" charset="0"/>
                <a:ea typeface="+mn-ea"/>
                <a:cs typeface="Calibri" panose="020F0502020204030204" pitchFamily="34" charset="0"/>
              </a:rPr>
              <a:t>You can email or have one-to-chat online.</a:t>
            </a:r>
          </a:p>
          <a:p>
            <a:pPr marL="0" marR="0" lvl="0" indent="0" algn="l" defTabSz="277246" rtl="0" eaLnBrk="1" fontAlgn="auto" latinLnBrk="0" hangingPunct="1">
              <a:lnSpc>
                <a:spcPct val="100000"/>
              </a:lnSpc>
              <a:spcBef>
                <a:spcPts val="0"/>
              </a:spcBef>
              <a:spcAft>
                <a:spcPts val="0"/>
              </a:spcAft>
              <a:buClrTx/>
              <a:buSzTx/>
              <a:buFontTx/>
              <a:buNone/>
              <a:tabLst/>
              <a:defRPr/>
            </a:pPr>
            <a:endParaRPr kumimoji="0" lang="en-US" sz="1940" b="0" i="0" u="none" strike="noStrike" kern="1200" cap="none" spc="0" normalizeH="0" baseline="0" noProof="0" dirty="0">
              <a:ln>
                <a:noFill/>
              </a:ln>
              <a:solidFill>
                <a:srgbClr val="2A2C65"/>
              </a:solidFill>
              <a:effectLst/>
              <a:uLnTx/>
              <a:uFillTx/>
              <a:latin typeface="Calibri" panose="020F0502020204030204" pitchFamily="34" charset="0"/>
              <a:ea typeface="+mn-ea"/>
              <a:cs typeface="Calibri" panose="020F0502020204030204" pitchFamily="34" charset="0"/>
            </a:endParaRPr>
          </a:p>
          <a:p>
            <a:pPr marL="0" marR="0" lvl="0" indent="0" algn="l" defTabSz="277246" rtl="0" eaLnBrk="1" fontAlgn="auto" latinLnBrk="0" hangingPunct="1">
              <a:lnSpc>
                <a:spcPct val="100000"/>
              </a:lnSpc>
              <a:spcBef>
                <a:spcPts val="0"/>
              </a:spcBef>
              <a:spcAft>
                <a:spcPts val="0"/>
              </a:spcAft>
              <a:buClrTx/>
              <a:buSzTx/>
              <a:buFontTx/>
              <a:buNone/>
              <a:tabLst/>
              <a:defRPr/>
            </a:pPr>
            <a:r>
              <a:rPr kumimoji="0" lang="en-US" sz="1940" b="0" i="0" u="none" strike="noStrike" kern="1200" cap="none" spc="0" normalizeH="0" baseline="0" noProof="0" dirty="0">
                <a:ln>
                  <a:noFill/>
                </a:ln>
                <a:solidFill>
                  <a:srgbClr val="2A2C65"/>
                </a:solidFill>
                <a:effectLst/>
                <a:uLnTx/>
                <a:uFillTx/>
                <a:latin typeface="Calibri" panose="020F0502020204030204" pitchFamily="34" charset="0"/>
                <a:ea typeface="+mn-ea"/>
                <a:cs typeface="Calibri" panose="020F0502020204030204" pitchFamily="34" charset="0"/>
              </a:rPr>
              <a:t>There is also a crisis messenger which is available 24/7</a:t>
            </a:r>
            <a:endParaRPr kumimoji="0" lang="en-GB" sz="1940" b="0" i="0" u="none" strike="noStrike" kern="1200" cap="none" spc="0" normalizeH="0" baseline="0" noProof="0" dirty="0">
              <a:ln>
                <a:noFill/>
              </a:ln>
              <a:solidFill>
                <a:srgbClr val="2A2C65"/>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4085132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9" name="Title 1"/>
          <p:cNvSpPr>
            <a:spLocks noGrp="1"/>
          </p:cNvSpPr>
          <p:nvPr>
            <p:ph type="title"/>
          </p:nvPr>
        </p:nvSpPr>
        <p:spPr>
          <a:xfrm>
            <a:off x="377386" y="407204"/>
            <a:ext cx="7203248" cy="803823"/>
          </a:xfrm>
        </p:spPr>
        <p:txBody>
          <a:bodyPr>
            <a:normAutofit/>
          </a:bodyPr>
          <a:lstStyle/>
          <a:p>
            <a:r>
              <a:rPr lang="en-GB" sz="4851" dirty="0" smtClean="0"/>
              <a:t>Support</a:t>
            </a:r>
            <a:endParaRPr lang="en-GB" sz="4851" dirty="0"/>
          </a:p>
        </p:txBody>
      </p:sp>
      <p:sp>
        <p:nvSpPr>
          <p:cNvPr id="7" name="Content Placeholder 2"/>
          <p:cNvSpPr>
            <a:spLocks noGrp="1"/>
          </p:cNvSpPr>
          <p:nvPr>
            <p:ph idx="1"/>
          </p:nvPr>
        </p:nvSpPr>
        <p:spPr>
          <a:xfrm>
            <a:off x="377385" y="1769703"/>
            <a:ext cx="11377663" cy="925371"/>
          </a:xfrm>
        </p:spPr>
        <p:txBody>
          <a:bodyPr>
            <a:normAutofit/>
          </a:bodyPr>
          <a:lstStyle/>
          <a:p>
            <a:pPr marL="0" indent="0">
              <a:buNone/>
            </a:pPr>
            <a:r>
              <a:rPr lang="en-US" dirty="0" smtClean="0"/>
              <a:t>Support around anything discussed today support is available:</a:t>
            </a:r>
          </a:p>
        </p:txBody>
      </p:sp>
      <p:pic>
        <p:nvPicPr>
          <p:cNvPr id="11" name="Picture 10"/>
          <p:cNvPicPr>
            <a:picLocks noChangeAspect="1"/>
          </p:cNvPicPr>
          <p:nvPr/>
        </p:nvPicPr>
        <p:blipFill>
          <a:blip r:embed="rId4"/>
          <a:stretch>
            <a:fillRect/>
          </a:stretch>
        </p:blipFill>
        <p:spPr>
          <a:xfrm>
            <a:off x="674383" y="3347357"/>
            <a:ext cx="3925680" cy="2632593"/>
          </a:xfrm>
          <a:prstGeom prst="rect">
            <a:avLst/>
          </a:prstGeom>
        </p:spPr>
      </p:pic>
      <p:pic>
        <p:nvPicPr>
          <p:cNvPr id="13" name="Picture 12"/>
          <p:cNvPicPr>
            <a:picLocks noChangeAspect="1"/>
          </p:cNvPicPr>
          <p:nvPr/>
        </p:nvPicPr>
        <p:blipFill>
          <a:blip r:embed="rId5"/>
          <a:stretch>
            <a:fillRect/>
          </a:stretch>
        </p:blipFill>
        <p:spPr>
          <a:xfrm>
            <a:off x="6277108" y="4776701"/>
            <a:ext cx="2143125" cy="2143125"/>
          </a:xfrm>
          <a:prstGeom prst="rect">
            <a:avLst/>
          </a:prstGeom>
        </p:spPr>
      </p:pic>
      <p:sp>
        <p:nvSpPr>
          <p:cNvPr id="14" name="TextBox 13"/>
          <p:cNvSpPr txBox="1"/>
          <p:nvPr/>
        </p:nvSpPr>
        <p:spPr>
          <a:xfrm>
            <a:off x="8811013" y="2817606"/>
            <a:ext cx="2550695"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2A2C65"/>
                </a:solidFill>
                <a:effectLst/>
                <a:uLnTx/>
                <a:uFillTx/>
                <a:latin typeface="Arial" panose="020B0604020202020204"/>
                <a:ea typeface="+mn-ea"/>
                <a:cs typeface="+mn-cs"/>
              </a:rPr>
              <a:t>Umbrellahealth.co.uk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2A2C65"/>
              </a:solidFill>
              <a:latin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2A2C65"/>
                </a:solidFill>
                <a:effectLst/>
                <a:uLnTx/>
                <a:uFillTx/>
                <a:latin typeface="Arial" panose="020B0604020202020204"/>
                <a:ea typeface="+mn-ea"/>
                <a:cs typeface="+mn-cs"/>
              </a:rPr>
              <a:t>This provides a safe way to find the closest</a:t>
            </a:r>
            <a:r>
              <a:rPr kumimoji="0" lang="en-US" sz="1800" b="0" i="0" u="none" strike="noStrike" kern="1200" cap="none" spc="0" normalizeH="0" noProof="0" dirty="0" smtClean="0">
                <a:ln>
                  <a:noFill/>
                </a:ln>
                <a:solidFill>
                  <a:srgbClr val="2A2C65"/>
                </a:solidFill>
                <a:effectLst/>
                <a:uLnTx/>
                <a:uFillTx/>
                <a:latin typeface="Arial" panose="020B0604020202020204"/>
                <a:ea typeface="+mn-ea"/>
                <a:cs typeface="+mn-cs"/>
              </a:rPr>
              <a:t> sexual health in Birmingham</a:t>
            </a:r>
            <a:endParaRPr kumimoji="0" lang="en-GB" sz="1800" b="0" i="0" u="none" strike="noStrike" kern="1200" cap="none" spc="0" normalizeH="0" baseline="0" noProof="0" dirty="0">
              <a:ln>
                <a:noFill/>
              </a:ln>
              <a:solidFill>
                <a:srgbClr val="2A2C65"/>
              </a:solidFill>
              <a:effectLst/>
              <a:uLnTx/>
              <a:uFillTx/>
              <a:latin typeface="Arial" panose="020B0604020202020204"/>
              <a:ea typeface="+mn-ea"/>
              <a:cs typeface="+mn-cs"/>
            </a:endParaRPr>
          </a:p>
        </p:txBody>
      </p:sp>
      <p:sp>
        <p:nvSpPr>
          <p:cNvPr id="15" name="TextBox 14"/>
          <p:cNvSpPr txBox="1"/>
          <p:nvPr/>
        </p:nvSpPr>
        <p:spPr>
          <a:xfrm>
            <a:off x="8753506" y="4694464"/>
            <a:ext cx="3381119"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2A2C65"/>
                </a:solidFill>
                <a:effectLst/>
                <a:uLnTx/>
                <a:uFillTx/>
                <a:latin typeface="Arial" panose="020B0604020202020204"/>
                <a:ea typeface="+mn-ea"/>
                <a:cs typeface="+mn-cs"/>
              </a:rPr>
              <a:t>Themix.org.uk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A2C65"/>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2A2C65"/>
                </a:solidFill>
                <a:effectLst/>
                <a:uLnTx/>
                <a:uFillTx/>
                <a:latin typeface="Arial" panose="020B0604020202020204"/>
                <a:ea typeface="+mn-ea"/>
                <a:cs typeface="+mn-cs"/>
              </a:rPr>
              <a:t>You can email or have one-to-chat online.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A2C65"/>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2A2C65"/>
                </a:solidFill>
                <a:effectLst/>
                <a:uLnTx/>
                <a:uFillTx/>
                <a:latin typeface="Arial" panose="020B0604020202020204"/>
                <a:ea typeface="+mn-ea"/>
                <a:cs typeface="+mn-cs"/>
              </a:rPr>
              <a:t>There is also a crisis messenger which is available 24/7</a:t>
            </a:r>
            <a:endParaRPr kumimoji="0" lang="en-GB" sz="1800" b="0" i="0" u="none" strike="noStrike" kern="1200" cap="none" spc="0" normalizeH="0" baseline="0" noProof="0" dirty="0">
              <a:ln>
                <a:noFill/>
              </a:ln>
              <a:solidFill>
                <a:srgbClr val="2A2C65"/>
              </a:solidFill>
              <a:effectLst/>
              <a:uLnTx/>
              <a:uFillTx/>
              <a:latin typeface="Arial" panose="020B0604020202020204"/>
              <a:ea typeface="+mn-ea"/>
              <a:cs typeface="+mn-cs"/>
            </a:endParaRPr>
          </a:p>
        </p:txBody>
      </p:sp>
      <p:pic>
        <p:nvPicPr>
          <p:cNvPr id="2" name="Picture 1"/>
          <p:cNvPicPr>
            <a:picLocks noChangeAspect="1"/>
          </p:cNvPicPr>
          <p:nvPr/>
        </p:nvPicPr>
        <p:blipFill>
          <a:blip r:embed="rId6"/>
          <a:stretch>
            <a:fillRect/>
          </a:stretch>
        </p:blipFill>
        <p:spPr>
          <a:xfrm>
            <a:off x="5664652" y="3065332"/>
            <a:ext cx="3012615" cy="1258874"/>
          </a:xfrm>
          <a:prstGeom prst="rect">
            <a:avLst/>
          </a:prstGeom>
        </p:spPr>
      </p:pic>
    </p:spTree>
    <p:extLst>
      <p:ext uri="{BB962C8B-B14F-4D97-AF65-F5344CB8AC3E}">
        <p14:creationId xmlns:p14="http://schemas.microsoft.com/office/powerpoint/2010/main" val="29855283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86EFE-4154-FD82-C862-6582C0A4E2E9}"/>
            </a:ext>
          </a:extLst>
        </p:cNvPr>
        <p:cNvGrpSpPr/>
        <p:nvPr/>
      </p:nvGrpSpPr>
      <p:grpSpPr>
        <a:xfrm>
          <a:off x="0" y="0"/>
          <a:ext cx="0" cy="0"/>
          <a:chOff x="0" y="0"/>
          <a:chExt cx="0" cy="0"/>
        </a:xfrm>
      </p:grpSpPr>
      <p:sp>
        <p:nvSpPr>
          <p:cNvPr id="6" name="Title 1"/>
          <p:cNvSpPr txBox="1">
            <a:spLocks/>
          </p:cNvSpPr>
          <p:nvPr/>
        </p:nvSpPr>
        <p:spPr>
          <a:xfrm>
            <a:off x="293134" y="961394"/>
            <a:ext cx="7769128" cy="2386594"/>
          </a:xfrm>
          <a:prstGeom prst="rect">
            <a:avLst/>
          </a:prstGeom>
        </p:spPr>
        <p:txBody>
          <a:bodyPr>
            <a:normAutofit fontScale="97500"/>
          </a:bodyPr>
          <a:lstStyle>
            <a:lvl1pPr algn="l" defTabSz="914377" rtl="0" eaLnBrk="1" latinLnBrk="0" hangingPunct="1">
              <a:lnSpc>
                <a:spcPct val="90000"/>
              </a:lnSpc>
              <a:spcBef>
                <a:spcPct val="0"/>
              </a:spcBef>
              <a:buNone/>
              <a:defRPr sz="4400" kern="1200">
                <a:solidFill>
                  <a:schemeClr val="tx1"/>
                </a:solidFill>
                <a:latin typeface="Aptos" panose="020B0004020202020204" pitchFamily="34" charset="0"/>
                <a:ea typeface="Verdana" panose="020B0604030504040204" pitchFamily="34" charset="0"/>
                <a:cs typeface="Segoe UI" panose="020B0502040204020203" pitchFamily="34" charset="0"/>
              </a:defRPr>
            </a:lvl1pPr>
          </a:lstStyle>
          <a:p>
            <a:r>
              <a:rPr lang="en-GB" sz="3275" dirty="0">
                <a:solidFill>
                  <a:srgbClr val="FF0000"/>
                </a:solidFill>
                <a:latin typeface="+mn-lt"/>
              </a:rPr>
              <a:t>HWK Detentions will be held afterschool on Friday </a:t>
            </a:r>
          </a:p>
        </p:txBody>
      </p:sp>
      <p:sp>
        <p:nvSpPr>
          <p:cNvPr id="7" name="Subtitle 2"/>
          <p:cNvSpPr txBox="1">
            <a:spLocks/>
          </p:cNvSpPr>
          <p:nvPr/>
        </p:nvSpPr>
        <p:spPr>
          <a:xfrm>
            <a:off x="217790" y="2332884"/>
            <a:ext cx="6855114" cy="1655066"/>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ptos" panose="020B0004020202020204" pitchFamily="34" charset="0"/>
                <a:ea typeface="Verdana" panose="020B0604030504040204" pitchFamily="34" charset="0"/>
                <a:cs typeface="Segoe UI" panose="020B0502040204020203"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Verdana" panose="020B0604030504040204" pitchFamily="34" charset="0"/>
                <a:cs typeface="Segoe UI" panose="020B0502040204020203"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Verdana" panose="020B0604030504040204" pitchFamily="34" charset="0"/>
                <a:cs typeface="Segoe UI" panose="020B0502040204020203"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Verdana" panose="020B0604030504040204" pitchFamily="34" charset="0"/>
                <a:cs typeface="Segoe UI" panose="020B0502040204020203"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Verdana" panose="020B0604030504040204" pitchFamily="34" charset="0"/>
                <a:cs typeface="Segoe UI" panose="020B050204020402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We still use Classcharts for announcements, surveys and revision material </a:t>
            </a:r>
          </a:p>
          <a:p>
            <a:endParaRPr lang="en-GB" sz="1800" dirty="0"/>
          </a:p>
          <a:p>
            <a:r>
              <a:rPr lang="en-GB" sz="1800" dirty="0"/>
              <a:t>Homework Club every morning in West Canteen from 8am </a:t>
            </a:r>
          </a:p>
          <a:p>
            <a:endParaRPr lang="en-GB" sz="1800" dirty="0"/>
          </a:p>
          <a:p>
            <a:r>
              <a:rPr lang="en-GB" sz="1800" dirty="0"/>
              <a:t>Library is open before school and at break times</a:t>
            </a:r>
          </a:p>
          <a:p>
            <a:endParaRPr lang="en-GB" sz="1800" dirty="0"/>
          </a:p>
          <a:p>
            <a:r>
              <a:rPr lang="en-GB" sz="1800" dirty="0"/>
              <a:t>Students on the following slides have not completed ALL tasks </a:t>
            </a:r>
          </a:p>
        </p:txBody>
      </p:sp>
      <p:pic>
        <p:nvPicPr>
          <p:cNvPr id="8" name="Picture 7"/>
          <p:cNvPicPr>
            <a:picLocks noChangeAspect="1"/>
          </p:cNvPicPr>
          <p:nvPr/>
        </p:nvPicPr>
        <p:blipFill rotWithShape="1">
          <a:blip r:embed="rId3"/>
          <a:srcRect l="1782" t="1680" r="4835"/>
          <a:stretch/>
        </p:blipFill>
        <p:spPr>
          <a:xfrm>
            <a:off x="8317017" y="884575"/>
            <a:ext cx="2212471" cy="1354405"/>
          </a:xfrm>
          <a:prstGeom prst="rect">
            <a:avLst/>
          </a:prstGeom>
        </p:spPr>
      </p:pic>
      <p:pic>
        <p:nvPicPr>
          <p:cNvPr id="2" name="Picture 1"/>
          <p:cNvPicPr>
            <a:picLocks noChangeAspect="1"/>
          </p:cNvPicPr>
          <p:nvPr/>
        </p:nvPicPr>
        <p:blipFill rotWithShape="1">
          <a:blip r:embed="rId4"/>
          <a:srcRect l="26769" t="41600" r="41731" b="55600"/>
          <a:stretch/>
        </p:blipFill>
        <p:spPr>
          <a:xfrm>
            <a:off x="1643058" y="5344184"/>
            <a:ext cx="10266643" cy="513332"/>
          </a:xfrm>
          <a:prstGeom prst="rect">
            <a:avLst/>
          </a:prstGeom>
        </p:spPr>
      </p:pic>
      <p:sp>
        <p:nvSpPr>
          <p:cNvPr id="3" name="TextBox 2"/>
          <p:cNvSpPr txBox="1"/>
          <p:nvPr/>
        </p:nvSpPr>
        <p:spPr>
          <a:xfrm>
            <a:off x="7582415" y="2572300"/>
            <a:ext cx="2924577" cy="876202"/>
          </a:xfrm>
          <a:prstGeom prst="rect">
            <a:avLst/>
          </a:prstGeom>
          <a:noFill/>
        </p:spPr>
        <p:txBody>
          <a:bodyPr wrap="square" rtlCol="0">
            <a:spAutoFit/>
          </a:bodyPr>
          <a:lstStyle/>
          <a:p>
            <a:pPr algn="ctr"/>
            <a:r>
              <a:rPr lang="en-GB" sz="1698" b="1" dirty="0"/>
              <a:t>Make sure you are completing the SET TASKS! These are the tasks your teachers have set. </a:t>
            </a:r>
          </a:p>
        </p:txBody>
      </p:sp>
      <p:cxnSp>
        <p:nvCxnSpPr>
          <p:cNvPr id="5" name="Straight Arrow Connector 4"/>
          <p:cNvCxnSpPr/>
          <p:nvPr/>
        </p:nvCxnSpPr>
        <p:spPr>
          <a:xfrm flipH="1">
            <a:off x="7072906" y="3729120"/>
            <a:ext cx="1466916" cy="1484114"/>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484246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856088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215997" y="1061918"/>
            <a:ext cx="5647533" cy="5647533"/>
          </a:xfrm>
          <a:prstGeom prst="rect">
            <a:avLst/>
          </a:prstGeom>
        </p:spPr>
      </p:pic>
      <p:sp>
        <p:nvSpPr>
          <p:cNvPr id="20" name="TextBox 19"/>
          <p:cNvSpPr txBox="1"/>
          <p:nvPr/>
        </p:nvSpPr>
        <p:spPr>
          <a:xfrm>
            <a:off x="99308" y="68840"/>
            <a:ext cx="6514733" cy="1323439"/>
          </a:xfrm>
          <a:prstGeom prst="rect">
            <a:avLst/>
          </a:prstGeom>
          <a:noFill/>
        </p:spPr>
        <p:txBody>
          <a:bodyPr wrap="square" rtlCol="0">
            <a:spAutoFit/>
          </a:bodyP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GB" sz="4000" b="0"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Secure your </a:t>
            </a:r>
            <a:r>
              <a:rPr kumimoji="0" lang="en-GB" sz="4000" b="0" i="0" u="sng"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Relationships: </a:t>
            </a:r>
            <a:r>
              <a:rPr kumimoji="0" lang="en-GB" sz="4000" b="0"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Learning Journey</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28" name="Rounded Rectangle 27"/>
          <p:cNvSpPr/>
          <p:nvPr/>
        </p:nvSpPr>
        <p:spPr>
          <a:xfrm>
            <a:off x="581290" y="1586889"/>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What is consent in a sexual relationship?</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29" name="Rounded Rectangle 28"/>
          <p:cNvSpPr/>
          <p:nvPr/>
        </p:nvSpPr>
        <p:spPr>
          <a:xfrm>
            <a:off x="2525775" y="1618155"/>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What is safe sex?</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0" name="Rounded Rectangle 29"/>
          <p:cNvSpPr/>
          <p:nvPr/>
        </p:nvSpPr>
        <p:spPr>
          <a:xfrm>
            <a:off x="4470261" y="1592857"/>
            <a:ext cx="1446050" cy="1008041"/>
          </a:xfrm>
          <a:prstGeom prst="roundRect">
            <a:avLst/>
          </a:prstGeom>
          <a:solidFill>
            <a:schemeClr val="accent4"/>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Impact of alcohol</a:t>
            </a:r>
            <a:r>
              <a:rPr kumimoji="0" lang="en-US" sz="1400" b="0" i="0" u="none" strike="noStrike" kern="1200" cap="none" spc="0" normalizeH="0" noProof="0" dirty="0" smtClean="0">
                <a:ln>
                  <a:noFill/>
                </a:ln>
                <a:solidFill>
                  <a:prstClr val="black"/>
                </a:solidFill>
                <a:effectLst/>
                <a:uLnTx/>
                <a:uFillTx/>
                <a:latin typeface="Comic Sans MS" panose="030F0702030302020204" pitchFamily="66" charset="0"/>
                <a:ea typeface="+mn-ea"/>
                <a:cs typeface="+mn-cs"/>
              </a:rPr>
              <a:t> and drugs on sexual </a:t>
            </a:r>
            <a:r>
              <a:rPr kumimoji="0" lang="en-US" sz="1400" b="0" i="0" u="none" strike="noStrike" kern="1200" cap="none" spc="0" normalizeH="0" noProof="0" dirty="0" err="1" smtClean="0">
                <a:ln>
                  <a:noFill/>
                </a:ln>
                <a:solidFill>
                  <a:prstClr val="black"/>
                </a:solidFill>
                <a:effectLst/>
                <a:uLnTx/>
                <a:uFillTx/>
                <a:latin typeface="Comic Sans MS" panose="030F0702030302020204" pitchFamily="66" charset="0"/>
                <a:ea typeface="+mn-ea"/>
                <a:cs typeface="+mn-cs"/>
              </a:rPr>
              <a:t>behaviours</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1" name="Rounded Rectangle 30"/>
          <p:cNvSpPr/>
          <p:nvPr/>
        </p:nvSpPr>
        <p:spPr>
          <a:xfrm>
            <a:off x="6414746" y="1586888"/>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What does fertility mean?</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2" name="Rounded Rectangle 31"/>
          <p:cNvSpPr/>
          <p:nvPr/>
        </p:nvSpPr>
        <p:spPr>
          <a:xfrm>
            <a:off x="8422755" y="1606240"/>
            <a:ext cx="1514832"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Pregnancy</a:t>
            </a:r>
            <a:r>
              <a:rPr kumimoji="0" lang="en-US" sz="1400" b="0" i="0" u="none" strike="noStrike" kern="1200" cap="none" spc="0" normalizeH="0" noProof="0" dirty="0" smtClean="0">
                <a:ln>
                  <a:noFill/>
                </a:ln>
                <a:solidFill>
                  <a:prstClr val="black"/>
                </a:solidFill>
                <a:effectLst/>
                <a:uLnTx/>
                <a:uFillTx/>
                <a:latin typeface="Comic Sans MS" panose="030F0702030302020204" pitchFamily="66" charset="0"/>
                <a:ea typeface="+mn-ea"/>
                <a:cs typeface="+mn-cs"/>
              </a:rPr>
              <a:t> safety</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3" name="Rounded Rectangle 32"/>
          <p:cNvSpPr/>
          <p:nvPr/>
        </p:nvSpPr>
        <p:spPr>
          <a:xfrm>
            <a:off x="10499546" y="1605223"/>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Difference</a:t>
            </a:r>
            <a:r>
              <a:rPr kumimoji="0" lang="en-US" sz="1400" b="0" i="0" u="none" strike="noStrike" kern="1200" cap="none" spc="0" normalizeH="0" noProof="0" dirty="0" smtClean="0">
                <a:ln>
                  <a:noFill/>
                </a:ln>
                <a:solidFill>
                  <a:prstClr val="black"/>
                </a:solidFill>
                <a:effectLst/>
                <a:uLnTx/>
                <a:uFillTx/>
                <a:latin typeface="Comic Sans MS" panose="030F0702030302020204" pitchFamily="66" charset="0"/>
                <a:ea typeface="+mn-ea"/>
                <a:cs typeface="+mn-cs"/>
              </a:rPr>
              <a:t> between stillborn, miscarriage and adoption</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4" name="Content Placeholder 2"/>
          <p:cNvSpPr txBox="1">
            <a:spLocks/>
          </p:cNvSpPr>
          <p:nvPr/>
        </p:nvSpPr>
        <p:spPr>
          <a:xfrm>
            <a:off x="175490" y="3123340"/>
            <a:ext cx="6774910"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1940" b="1" i="0" u="none" strike="noStrike" kern="1200" cap="none" spc="0" normalizeH="0" baseline="0" noProof="0" dirty="0">
                <a:ln>
                  <a:noFill/>
                </a:ln>
                <a:solidFill>
                  <a:prstClr val="black"/>
                </a:solidFill>
                <a:effectLst/>
                <a:uLnTx/>
                <a:uFillTx/>
                <a:latin typeface="Comic Sans MS"/>
                <a:ea typeface="+mn-ea"/>
                <a:cs typeface="+mn-cs"/>
              </a:rPr>
              <a:t>Today we will look at:</a:t>
            </a: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endParaRPr kumimoji="0" lang="en-US" sz="1940" b="1"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1940" b="1" i="0" u="none" strike="noStrike" kern="1200" cap="none" spc="0" normalizeH="0" baseline="0" noProof="0" dirty="0" smtClean="0">
                <a:ln>
                  <a:noFill/>
                </a:ln>
                <a:solidFill>
                  <a:prstClr val="black"/>
                </a:solidFill>
                <a:effectLst/>
                <a:uLnTx/>
                <a:uFillTx/>
                <a:latin typeface="Comic Sans MS"/>
                <a:ea typeface="+mn-ea"/>
                <a:cs typeface="+mn-cs"/>
              </a:rPr>
              <a:t>Impact</a:t>
            </a:r>
            <a:r>
              <a:rPr kumimoji="0" lang="en-US" sz="1940" b="1" i="0" u="none" strike="noStrike" kern="1200" cap="none" spc="0" normalizeH="0" noProof="0" dirty="0" smtClean="0">
                <a:ln>
                  <a:noFill/>
                </a:ln>
                <a:solidFill>
                  <a:prstClr val="black"/>
                </a:solidFill>
                <a:effectLst/>
                <a:uLnTx/>
                <a:uFillTx/>
                <a:latin typeface="Comic Sans MS"/>
                <a:ea typeface="+mn-ea"/>
                <a:cs typeface="+mn-cs"/>
              </a:rPr>
              <a:t> of alcohol and drugs on sexual </a:t>
            </a:r>
            <a:r>
              <a:rPr kumimoji="0" lang="en-US" sz="1940" b="1" i="0" u="none" strike="noStrike" kern="1200" cap="none" spc="0" normalizeH="0" noProof="0" dirty="0" err="1" smtClean="0">
                <a:ln>
                  <a:noFill/>
                </a:ln>
                <a:solidFill>
                  <a:prstClr val="black"/>
                </a:solidFill>
                <a:effectLst/>
                <a:uLnTx/>
                <a:uFillTx/>
                <a:latin typeface="Comic Sans MS"/>
                <a:ea typeface="+mn-ea"/>
                <a:cs typeface="+mn-cs"/>
              </a:rPr>
              <a:t>behaviours</a:t>
            </a:r>
            <a:endParaRPr kumimoji="0" lang="en-US" sz="1940" b="1"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endParaRPr kumimoji="0" lang="en-US" sz="1940" b="1"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1940" b="1" i="0" u="none" strike="noStrike" kern="1200" cap="none" spc="0" normalizeH="0" baseline="0" noProof="0" dirty="0">
                <a:ln>
                  <a:noFill/>
                </a:ln>
                <a:solidFill>
                  <a:prstClr val="black"/>
                </a:solidFill>
                <a:effectLst/>
                <a:uLnTx/>
                <a:uFillTx/>
                <a:latin typeface="Comic Sans MS"/>
                <a:ea typeface="+mn-ea"/>
                <a:cs typeface="+mn-cs"/>
              </a:rPr>
              <a:t>This includes:</a:t>
            </a:r>
          </a:p>
          <a:p>
            <a:pPr marL="138623" marR="0" lvl="0" indent="-138623" algn="l" defTabSz="554499" rtl="0" eaLnBrk="1" fontAlgn="auto" latinLnBrk="0" hangingPunct="1">
              <a:lnSpc>
                <a:spcPct val="110000"/>
              </a:lnSpc>
              <a:spcBef>
                <a:spcPts val="607"/>
              </a:spcBef>
              <a:spcAft>
                <a:spcPts val="0"/>
              </a:spcAft>
              <a:buClrTx/>
              <a:buSzTx/>
              <a:buFontTx/>
              <a:buChar char="-"/>
              <a:tabLst/>
              <a:defRPr/>
            </a:pPr>
            <a:r>
              <a:rPr kumimoji="0" lang="en-US" sz="1940" b="1" i="0" u="none" strike="noStrike" kern="1200" cap="none" spc="0" normalizeH="0" baseline="0" noProof="0" dirty="0" smtClean="0">
                <a:ln>
                  <a:noFill/>
                </a:ln>
                <a:solidFill>
                  <a:prstClr val="black"/>
                </a:solidFill>
                <a:effectLst/>
                <a:uLnTx/>
                <a:uFillTx/>
                <a:latin typeface="Comic Sans MS"/>
                <a:ea typeface="+mn-ea"/>
                <a:cs typeface="+mn-cs"/>
              </a:rPr>
              <a:t>How do drugs and alcohol</a:t>
            </a:r>
            <a:r>
              <a:rPr kumimoji="0" lang="en-US" sz="1940" b="1" i="0" u="none" strike="noStrike" kern="1200" cap="none" spc="0" normalizeH="0" noProof="0" dirty="0" smtClean="0">
                <a:ln>
                  <a:noFill/>
                </a:ln>
                <a:solidFill>
                  <a:prstClr val="black"/>
                </a:solidFill>
                <a:effectLst/>
                <a:uLnTx/>
                <a:uFillTx/>
                <a:latin typeface="Comic Sans MS"/>
                <a:ea typeface="+mn-ea"/>
                <a:cs typeface="+mn-cs"/>
              </a:rPr>
              <a:t> impair decision making</a:t>
            </a:r>
          </a:p>
          <a:p>
            <a:pPr marL="138623" marR="0" lvl="0" indent="-138623" algn="l" defTabSz="554499" rtl="0" eaLnBrk="1" fontAlgn="auto" latinLnBrk="0" hangingPunct="1">
              <a:lnSpc>
                <a:spcPct val="110000"/>
              </a:lnSpc>
              <a:spcBef>
                <a:spcPts val="607"/>
              </a:spcBef>
              <a:spcAft>
                <a:spcPts val="0"/>
              </a:spcAft>
              <a:buClrTx/>
              <a:buSzTx/>
              <a:buFontTx/>
              <a:buChar char="-"/>
              <a:tabLst/>
              <a:defRPr/>
            </a:pPr>
            <a:r>
              <a:rPr lang="en-US" sz="1940" b="1" baseline="0" dirty="0" smtClean="0">
                <a:solidFill>
                  <a:prstClr val="black"/>
                </a:solidFill>
                <a:latin typeface="Comic Sans MS"/>
              </a:rPr>
              <a:t>Consequences</a:t>
            </a:r>
            <a:r>
              <a:rPr lang="en-US" sz="1940" b="1" dirty="0" smtClean="0">
                <a:solidFill>
                  <a:prstClr val="black"/>
                </a:solidFill>
                <a:latin typeface="Comic Sans MS"/>
              </a:rPr>
              <a:t> of risky </a:t>
            </a:r>
            <a:r>
              <a:rPr lang="en-US" sz="1940" b="1" dirty="0" err="1" smtClean="0">
                <a:solidFill>
                  <a:prstClr val="black"/>
                </a:solidFill>
                <a:latin typeface="Comic Sans MS"/>
              </a:rPr>
              <a:t>behaviours</a:t>
            </a:r>
            <a:endParaRPr lang="en-US" sz="1940" b="1" dirty="0" smtClean="0">
              <a:solidFill>
                <a:prstClr val="black"/>
              </a:solidFill>
              <a:latin typeface="Comic Sans MS"/>
            </a:endParaRPr>
          </a:p>
          <a:p>
            <a:pPr marL="138623" marR="0" lvl="0" indent="-138623" algn="l" defTabSz="554499" rtl="0" eaLnBrk="1" fontAlgn="auto" latinLnBrk="0" hangingPunct="1">
              <a:lnSpc>
                <a:spcPct val="110000"/>
              </a:lnSpc>
              <a:spcBef>
                <a:spcPts val="607"/>
              </a:spcBef>
              <a:spcAft>
                <a:spcPts val="0"/>
              </a:spcAft>
              <a:buClrTx/>
              <a:buSzTx/>
              <a:buFontTx/>
              <a:buChar char="-"/>
              <a:tabLst/>
              <a:defRPr/>
            </a:pPr>
            <a:r>
              <a:rPr kumimoji="0" lang="en-US" sz="1940" b="1" i="0" u="none" strike="noStrike" kern="1200" cap="none" spc="0" normalizeH="0" baseline="0" noProof="0" dirty="0" smtClean="0">
                <a:ln>
                  <a:noFill/>
                </a:ln>
                <a:solidFill>
                  <a:prstClr val="black"/>
                </a:solidFill>
                <a:effectLst/>
                <a:uLnTx/>
                <a:uFillTx/>
                <a:latin typeface="Comic Sans MS"/>
                <a:ea typeface="+mn-ea"/>
                <a:cs typeface="+mn-cs"/>
              </a:rPr>
              <a:t>Scenarios</a:t>
            </a:r>
            <a:endParaRPr kumimoji="0" lang="en-US" sz="1940" b="1"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4" name="Content Placeholder 2"/>
          <p:cNvSpPr txBox="1">
            <a:spLocks/>
          </p:cNvSpPr>
          <p:nvPr/>
        </p:nvSpPr>
        <p:spPr>
          <a:xfrm>
            <a:off x="7274975" y="3095752"/>
            <a:ext cx="4674666"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2183" b="1" i="0" u="none" strike="noStrike" kern="1200" cap="none" spc="0" normalizeH="0" baseline="0" noProof="0" dirty="0">
                <a:ln>
                  <a:noFill/>
                </a:ln>
                <a:solidFill>
                  <a:prstClr val="black"/>
                </a:solidFill>
                <a:effectLst/>
                <a:uLnTx/>
                <a:uFillTx/>
                <a:latin typeface="Comic Sans MS"/>
                <a:ea typeface="+mn-ea"/>
                <a:cs typeface="+mn-cs"/>
              </a:rPr>
              <a:t>Please remember that during the lesson we should not be asking any pupil or teacher personal questions.</a:t>
            </a: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endParaRPr kumimoji="0" lang="en-US" sz="2183" b="1"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2183" b="1" i="0" u="none" strike="noStrike" kern="1200" cap="none" spc="0" normalizeH="0" baseline="0" noProof="0" dirty="0">
                <a:ln>
                  <a:noFill/>
                </a:ln>
                <a:solidFill>
                  <a:prstClr val="black"/>
                </a:solidFill>
                <a:effectLst/>
                <a:uLnTx/>
                <a:uFillTx/>
                <a:latin typeface="Comic Sans MS"/>
                <a:ea typeface="+mn-ea"/>
                <a:cs typeface="+mn-cs"/>
              </a:rPr>
              <a:t>Your teacher can ask you questions but this will be to check your knowledge in the lesson.</a:t>
            </a:r>
          </a:p>
        </p:txBody>
      </p:sp>
    </p:spTree>
    <p:extLst>
      <p:ext uri="{BB962C8B-B14F-4D97-AF65-F5344CB8AC3E}">
        <p14:creationId xmlns:p14="http://schemas.microsoft.com/office/powerpoint/2010/main" val="4856893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2054" y="2573835"/>
            <a:ext cx="1133633" cy="1143160"/>
          </a:xfrm>
          <a:prstGeom prst="rect">
            <a:avLst/>
          </a:prstGeom>
        </p:spPr>
      </p:pic>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92500" lnSpcReduction="20000"/>
          </a:bodyPr>
          <a:lstStyle/>
          <a:p>
            <a:pPr marL="0" indent="0">
              <a:buNone/>
            </a:pPr>
            <a:r>
              <a:rPr lang="en-US" sz="3638" dirty="0" smtClean="0"/>
              <a:t>This links to the Golden Thread of </a:t>
            </a:r>
            <a:r>
              <a:rPr lang="en-US" sz="3638" b="1" dirty="0" smtClean="0"/>
              <a:t>“Secure your Relationships“</a:t>
            </a:r>
          </a:p>
          <a:p>
            <a:pPr marL="0" indent="0">
              <a:buNone/>
            </a:pPr>
            <a:endParaRPr lang="en-US" sz="3638" b="1" dirty="0"/>
          </a:p>
          <a:p>
            <a:pPr marL="0" indent="0">
              <a:buNone/>
            </a:pPr>
            <a:r>
              <a:rPr lang="en-US" sz="3638" dirty="0" smtClean="0"/>
              <a:t>Although this may not seem relevant to you right now, it is important to know how the impact drugs and alcohol can have on relationships. This shows respect to the people in the relationship by setting boundaries and keeping each other safe.</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58262" y="3628486"/>
            <a:ext cx="4428394" cy="680186"/>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86920" y="3044808"/>
            <a:ext cx="704948" cy="1543265"/>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34194" y="2749492"/>
            <a:ext cx="3277057" cy="590632"/>
          </a:xfrm>
          <a:prstGeom prst="rect">
            <a:avLst/>
          </a:prstGeom>
        </p:spPr>
      </p:pic>
    </p:spTree>
    <p:extLst>
      <p:ext uri="{BB962C8B-B14F-4D97-AF65-F5344CB8AC3E}">
        <p14:creationId xmlns:p14="http://schemas.microsoft.com/office/powerpoint/2010/main" val="2272628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40524"/>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pic>
        <p:nvPicPr>
          <p:cNvPr id="12" name="Picture 11"/>
          <p:cNvPicPr>
            <a:picLocks noChangeAspect="1"/>
          </p:cNvPicPr>
          <p:nvPr/>
        </p:nvPicPr>
        <p:blipFill rotWithShape="1">
          <a:blip r:embed="rId4"/>
          <a:srcRect l="49213" t="20601" r="36219" b="59099"/>
          <a:stretch/>
        </p:blipFill>
        <p:spPr>
          <a:xfrm>
            <a:off x="7689948" y="2271251"/>
            <a:ext cx="4083018" cy="3200204"/>
          </a:xfrm>
          <a:prstGeom prst="rect">
            <a:avLst/>
          </a:prstGeom>
        </p:spPr>
      </p:pic>
      <p:sp>
        <p:nvSpPr>
          <p:cNvPr id="13" name="Freeform 12">
            <a:extLst>
              <a:ext uri="{FF2B5EF4-FFF2-40B4-BE49-F238E27FC236}">
                <a16:creationId xmlns:a16="http://schemas.microsoft.com/office/drawing/2014/main" id="{100B3622-258B-DE1F-F1C6-17158B493C2C}"/>
              </a:ext>
            </a:extLst>
          </p:cNvPr>
          <p:cNvSpPr/>
          <p:nvPr/>
        </p:nvSpPr>
        <p:spPr>
          <a:xfrm>
            <a:off x="354551" y="1465007"/>
            <a:ext cx="7335397" cy="5213402"/>
          </a:xfrm>
          <a:custGeom>
            <a:avLst/>
            <a:gdLst>
              <a:gd name="connsiteX0" fmla="*/ 107409 w 10026261"/>
              <a:gd name="connsiteY0" fmla="*/ 751881 h 4451752"/>
              <a:gd name="connsiteX1" fmla="*/ 995941 w 10026261"/>
              <a:gd name="connsiteY1" fmla="*/ 24881 h 4451752"/>
              <a:gd name="connsiteX2" fmla="*/ 5011041 w 10026261"/>
              <a:gd name="connsiteY2" fmla="*/ 55374 h 4451752"/>
              <a:gd name="connsiteX3" fmla="*/ 8263615 w 10026261"/>
              <a:gd name="connsiteY3" fmla="*/ 29201 h 4451752"/>
              <a:gd name="connsiteX4" fmla="*/ 9111500 w 10026261"/>
              <a:gd name="connsiteY4" fmla="*/ 251672 h 4451752"/>
              <a:gd name="connsiteX5" fmla="*/ 9858147 w 10026261"/>
              <a:gd name="connsiteY5" fmla="*/ 1167854 h 4451752"/>
              <a:gd name="connsiteX6" fmla="*/ 10022643 w 10026261"/>
              <a:gd name="connsiteY6" fmla="*/ 3288247 h 4451752"/>
              <a:gd name="connsiteX7" fmla="*/ 9389810 w 10026261"/>
              <a:gd name="connsiteY7" fmla="*/ 4243689 h 4451752"/>
              <a:gd name="connsiteX8" fmla="*/ 5631045 w 10026261"/>
              <a:gd name="connsiteY8" fmla="*/ 4367184 h 4451752"/>
              <a:gd name="connsiteX9" fmla="*/ 1125506 w 10026261"/>
              <a:gd name="connsiteY9" fmla="*/ 4400727 h 4451752"/>
              <a:gd name="connsiteX10" fmla="*/ 62442 w 10026261"/>
              <a:gd name="connsiteY10" fmla="*/ 3157255 h 4451752"/>
              <a:gd name="connsiteX11" fmla="*/ 49740 w 10026261"/>
              <a:gd name="connsiteY11" fmla="*/ 1010689 h 4451752"/>
              <a:gd name="connsiteX12" fmla="*/ 107409 w 10026261"/>
              <a:gd name="connsiteY12" fmla="*/ 751881 h 4451752"/>
              <a:gd name="connsiteX0" fmla="*/ 107409 w 10022772"/>
              <a:gd name="connsiteY0" fmla="*/ 751881 h 4419426"/>
              <a:gd name="connsiteX1" fmla="*/ 995941 w 10022772"/>
              <a:gd name="connsiteY1" fmla="*/ 24881 h 4419426"/>
              <a:gd name="connsiteX2" fmla="*/ 5011041 w 10022772"/>
              <a:gd name="connsiteY2" fmla="*/ 55374 h 4419426"/>
              <a:gd name="connsiteX3" fmla="*/ 8263615 w 10022772"/>
              <a:gd name="connsiteY3" fmla="*/ 29201 h 4419426"/>
              <a:gd name="connsiteX4" fmla="*/ 9111500 w 10022772"/>
              <a:gd name="connsiteY4" fmla="*/ 251672 h 4419426"/>
              <a:gd name="connsiteX5" fmla="*/ 9858147 w 10022772"/>
              <a:gd name="connsiteY5" fmla="*/ 1167854 h 4419426"/>
              <a:gd name="connsiteX6" fmla="*/ 10014861 w 10022772"/>
              <a:gd name="connsiteY6" fmla="*/ 3354395 h 4419426"/>
              <a:gd name="connsiteX7" fmla="*/ 9389810 w 10022772"/>
              <a:gd name="connsiteY7" fmla="*/ 4243689 h 4419426"/>
              <a:gd name="connsiteX8" fmla="*/ 5631045 w 10022772"/>
              <a:gd name="connsiteY8" fmla="*/ 4367184 h 4419426"/>
              <a:gd name="connsiteX9" fmla="*/ 1125506 w 10022772"/>
              <a:gd name="connsiteY9" fmla="*/ 4400727 h 4419426"/>
              <a:gd name="connsiteX10" fmla="*/ 62442 w 10022772"/>
              <a:gd name="connsiteY10" fmla="*/ 3157255 h 4419426"/>
              <a:gd name="connsiteX11" fmla="*/ 49740 w 10022772"/>
              <a:gd name="connsiteY11" fmla="*/ 1010689 h 4419426"/>
              <a:gd name="connsiteX12" fmla="*/ 107409 w 10022772"/>
              <a:gd name="connsiteY12" fmla="*/ 751881 h 4419426"/>
              <a:gd name="connsiteX0" fmla="*/ 107409 w 10019239"/>
              <a:gd name="connsiteY0" fmla="*/ 751881 h 4419426"/>
              <a:gd name="connsiteX1" fmla="*/ 995941 w 10019239"/>
              <a:gd name="connsiteY1" fmla="*/ 24881 h 4419426"/>
              <a:gd name="connsiteX2" fmla="*/ 5011041 w 10019239"/>
              <a:gd name="connsiteY2" fmla="*/ 55374 h 4419426"/>
              <a:gd name="connsiteX3" fmla="*/ 8263615 w 10019239"/>
              <a:gd name="connsiteY3" fmla="*/ 29201 h 4419426"/>
              <a:gd name="connsiteX4" fmla="*/ 9111500 w 10019239"/>
              <a:gd name="connsiteY4" fmla="*/ 251672 h 4419426"/>
              <a:gd name="connsiteX5" fmla="*/ 9858147 w 10019239"/>
              <a:gd name="connsiteY5" fmla="*/ 1167854 h 4419426"/>
              <a:gd name="connsiteX6" fmla="*/ 10010970 w 10019239"/>
              <a:gd name="connsiteY6" fmla="*/ 3373850 h 4419426"/>
              <a:gd name="connsiteX7" fmla="*/ 9389810 w 10019239"/>
              <a:gd name="connsiteY7" fmla="*/ 4243689 h 4419426"/>
              <a:gd name="connsiteX8" fmla="*/ 5631045 w 10019239"/>
              <a:gd name="connsiteY8" fmla="*/ 4367184 h 4419426"/>
              <a:gd name="connsiteX9" fmla="*/ 1125506 w 10019239"/>
              <a:gd name="connsiteY9" fmla="*/ 4400727 h 4419426"/>
              <a:gd name="connsiteX10" fmla="*/ 62442 w 10019239"/>
              <a:gd name="connsiteY10" fmla="*/ 3157255 h 4419426"/>
              <a:gd name="connsiteX11" fmla="*/ 49740 w 10019239"/>
              <a:gd name="connsiteY11" fmla="*/ 1010689 h 4419426"/>
              <a:gd name="connsiteX12" fmla="*/ 107409 w 10019239"/>
              <a:gd name="connsiteY12" fmla="*/ 751881 h 4419426"/>
              <a:gd name="connsiteX0" fmla="*/ 107409 w 10014837"/>
              <a:gd name="connsiteY0" fmla="*/ 751881 h 4419426"/>
              <a:gd name="connsiteX1" fmla="*/ 995941 w 10014837"/>
              <a:gd name="connsiteY1" fmla="*/ 24881 h 4419426"/>
              <a:gd name="connsiteX2" fmla="*/ 5011041 w 10014837"/>
              <a:gd name="connsiteY2" fmla="*/ 55374 h 4419426"/>
              <a:gd name="connsiteX3" fmla="*/ 8263615 w 10014837"/>
              <a:gd name="connsiteY3" fmla="*/ 29201 h 4419426"/>
              <a:gd name="connsiteX4" fmla="*/ 9111500 w 10014837"/>
              <a:gd name="connsiteY4" fmla="*/ 251672 h 4419426"/>
              <a:gd name="connsiteX5" fmla="*/ 9858147 w 10014837"/>
              <a:gd name="connsiteY5" fmla="*/ 1167854 h 4419426"/>
              <a:gd name="connsiteX6" fmla="*/ 10010970 w 10014837"/>
              <a:gd name="connsiteY6" fmla="*/ 3373850 h 4419426"/>
              <a:gd name="connsiteX7" fmla="*/ 9389810 w 10014837"/>
              <a:gd name="connsiteY7" fmla="*/ 4243689 h 4419426"/>
              <a:gd name="connsiteX8" fmla="*/ 5631045 w 10014837"/>
              <a:gd name="connsiteY8" fmla="*/ 4367184 h 4419426"/>
              <a:gd name="connsiteX9" fmla="*/ 1125506 w 10014837"/>
              <a:gd name="connsiteY9" fmla="*/ 4400727 h 4419426"/>
              <a:gd name="connsiteX10" fmla="*/ 62442 w 10014837"/>
              <a:gd name="connsiteY10" fmla="*/ 3157255 h 4419426"/>
              <a:gd name="connsiteX11" fmla="*/ 49740 w 10014837"/>
              <a:gd name="connsiteY11" fmla="*/ 1010689 h 4419426"/>
              <a:gd name="connsiteX12" fmla="*/ 107409 w 10014837"/>
              <a:gd name="connsiteY12" fmla="*/ 751881 h 4419426"/>
              <a:gd name="connsiteX0" fmla="*/ 107409 w 10014837"/>
              <a:gd name="connsiteY0" fmla="*/ 751881 h 4438300"/>
              <a:gd name="connsiteX1" fmla="*/ 995941 w 10014837"/>
              <a:gd name="connsiteY1" fmla="*/ 24881 h 4438300"/>
              <a:gd name="connsiteX2" fmla="*/ 5011041 w 10014837"/>
              <a:gd name="connsiteY2" fmla="*/ 55374 h 4438300"/>
              <a:gd name="connsiteX3" fmla="*/ 8263615 w 10014837"/>
              <a:gd name="connsiteY3" fmla="*/ 29201 h 4438300"/>
              <a:gd name="connsiteX4" fmla="*/ 9111500 w 10014837"/>
              <a:gd name="connsiteY4" fmla="*/ 251672 h 4438300"/>
              <a:gd name="connsiteX5" fmla="*/ 9858147 w 10014837"/>
              <a:gd name="connsiteY5" fmla="*/ 1167854 h 4438300"/>
              <a:gd name="connsiteX6" fmla="*/ 10010970 w 10014837"/>
              <a:gd name="connsiteY6" fmla="*/ 3373850 h 4438300"/>
              <a:gd name="connsiteX7" fmla="*/ 8833896 w 10014837"/>
              <a:gd name="connsiteY7" fmla="*/ 3853724 h 4438300"/>
              <a:gd name="connsiteX8" fmla="*/ 5631045 w 10014837"/>
              <a:gd name="connsiteY8" fmla="*/ 4367184 h 4438300"/>
              <a:gd name="connsiteX9" fmla="*/ 1125506 w 10014837"/>
              <a:gd name="connsiteY9" fmla="*/ 4400727 h 4438300"/>
              <a:gd name="connsiteX10" fmla="*/ 62442 w 10014837"/>
              <a:gd name="connsiteY10" fmla="*/ 3157255 h 4438300"/>
              <a:gd name="connsiteX11" fmla="*/ 49740 w 10014837"/>
              <a:gd name="connsiteY11" fmla="*/ 1010689 h 4438300"/>
              <a:gd name="connsiteX12" fmla="*/ 107409 w 10014837"/>
              <a:gd name="connsiteY12" fmla="*/ 751881 h 4438300"/>
              <a:gd name="connsiteX0" fmla="*/ 107409 w 9914524"/>
              <a:gd name="connsiteY0" fmla="*/ 751881 h 4438300"/>
              <a:gd name="connsiteX1" fmla="*/ 995941 w 9914524"/>
              <a:gd name="connsiteY1" fmla="*/ 24881 h 4438300"/>
              <a:gd name="connsiteX2" fmla="*/ 5011041 w 9914524"/>
              <a:gd name="connsiteY2" fmla="*/ 55374 h 4438300"/>
              <a:gd name="connsiteX3" fmla="*/ 8263615 w 9914524"/>
              <a:gd name="connsiteY3" fmla="*/ 29201 h 4438300"/>
              <a:gd name="connsiteX4" fmla="*/ 9111500 w 9914524"/>
              <a:gd name="connsiteY4" fmla="*/ 251672 h 4438300"/>
              <a:gd name="connsiteX5" fmla="*/ 9858147 w 9914524"/>
              <a:gd name="connsiteY5" fmla="*/ 1167854 h 4438300"/>
              <a:gd name="connsiteX6" fmla="*/ 9852137 w 9914524"/>
              <a:gd name="connsiteY6" fmla="*/ 2567027 h 4438300"/>
              <a:gd name="connsiteX7" fmla="*/ 8833896 w 9914524"/>
              <a:gd name="connsiteY7" fmla="*/ 3853724 h 4438300"/>
              <a:gd name="connsiteX8" fmla="*/ 5631045 w 9914524"/>
              <a:gd name="connsiteY8" fmla="*/ 4367184 h 4438300"/>
              <a:gd name="connsiteX9" fmla="*/ 1125506 w 9914524"/>
              <a:gd name="connsiteY9" fmla="*/ 4400727 h 4438300"/>
              <a:gd name="connsiteX10" fmla="*/ 62442 w 9914524"/>
              <a:gd name="connsiteY10" fmla="*/ 3157255 h 4438300"/>
              <a:gd name="connsiteX11" fmla="*/ 49740 w 9914524"/>
              <a:gd name="connsiteY11" fmla="*/ 1010689 h 4438300"/>
              <a:gd name="connsiteX12" fmla="*/ 107409 w 9914524"/>
              <a:gd name="connsiteY12" fmla="*/ 751881 h 4438300"/>
              <a:gd name="connsiteX0" fmla="*/ 107409 w 9914524"/>
              <a:gd name="connsiteY0" fmla="*/ 751881 h 4385857"/>
              <a:gd name="connsiteX1" fmla="*/ 995941 w 9914524"/>
              <a:gd name="connsiteY1" fmla="*/ 24881 h 4385857"/>
              <a:gd name="connsiteX2" fmla="*/ 5011041 w 9914524"/>
              <a:gd name="connsiteY2" fmla="*/ 55374 h 4385857"/>
              <a:gd name="connsiteX3" fmla="*/ 8263615 w 9914524"/>
              <a:gd name="connsiteY3" fmla="*/ 29201 h 4385857"/>
              <a:gd name="connsiteX4" fmla="*/ 9111500 w 9914524"/>
              <a:gd name="connsiteY4" fmla="*/ 251672 h 4385857"/>
              <a:gd name="connsiteX5" fmla="*/ 9858147 w 9914524"/>
              <a:gd name="connsiteY5" fmla="*/ 1167854 h 4385857"/>
              <a:gd name="connsiteX6" fmla="*/ 9852137 w 9914524"/>
              <a:gd name="connsiteY6" fmla="*/ 2567027 h 4385857"/>
              <a:gd name="connsiteX7" fmla="*/ 8833896 w 9914524"/>
              <a:gd name="connsiteY7" fmla="*/ 3853724 h 4385857"/>
              <a:gd name="connsiteX8" fmla="*/ 5631045 w 9914524"/>
              <a:gd name="connsiteY8" fmla="*/ 4367184 h 4385857"/>
              <a:gd name="connsiteX9" fmla="*/ 1077855 w 9914524"/>
              <a:gd name="connsiteY9" fmla="*/ 4252809 h 4385857"/>
              <a:gd name="connsiteX10" fmla="*/ 62442 w 9914524"/>
              <a:gd name="connsiteY10" fmla="*/ 3157255 h 4385857"/>
              <a:gd name="connsiteX11" fmla="*/ 49740 w 9914524"/>
              <a:gd name="connsiteY11" fmla="*/ 1010689 h 4385857"/>
              <a:gd name="connsiteX12" fmla="*/ 107409 w 9914524"/>
              <a:gd name="connsiteY12" fmla="*/ 751881 h 4385857"/>
              <a:gd name="connsiteX0" fmla="*/ 107409 w 9914524"/>
              <a:gd name="connsiteY0" fmla="*/ 751881 h 4426575"/>
              <a:gd name="connsiteX1" fmla="*/ 995941 w 9914524"/>
              <a:gd name="connsiteY1" fmla="*/ 24881 h 4426575"/>
              <a:gd name="connsiteX2" fmla="*/ 5011041 w 9914524"/>
              <a:gd name="connsiteY2" fmla="*/ 55374 h 4426575"/>
              <a:gd name="connsiteX3" fmla="*/ 8263615 w 9914524"/>
              <a:gd name="connsiteY3" fmla="*/ 29201 h 4426575"/>
              <a:gd name="connsiteX4" fmla="*/ 9111500 w 9914524"/>
              <a:gd name="connsiteY4" fmla="*/ 251672 h 4426575"/>
              <a:gd name="connsiteX5" fmla="*/ 9858147 w 9914524"/>
              <a:gd name="connsiteY5" fmla="*/ 1167854 h 4426575"/>
              <a:gd name="connsiteX6" fmla="*/ 9852137 w 9914524"/>
              <a:gd name="connsiteY6" fmla="*/ 2567027 h 4426575"/>
              <a:gd name="connsiteX7" fmla="*/ 8833896 w 9914524"/>
              <a:gd name="connsiteY7" fmla="*/ 3853724 h 4426575"/>
              <a:gd name="connsiteX8" fmla="*/ 5631045 w 9914524"/>
              <a:gd name="connsiteY8" fmla="*/ 4367184 h 4426575"/>
              <a:gd name="connsiteX9" fmla="*/ 1077855 w 9914524"/>
              <a:gd name="connsiteY9" fmla="*/ 4252809 h 4426575"/>
              <a:gd name="connsiteX10" fmla="*/ 62442 w 9914524"/>
              <a:gd name="connsiteY10" fmla="*/ 2915208 h 4426575"/>
              <a:gd name="connsiteX11" fmla="*/ 49740 w 9914524"/>
              <a:gd name="connsiteY11" fmla="*/ 1010689 h 4426575"/>
              <a:gd name="connsiteX12" fmla="*/ 107409 w 9914524"/>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66834 w 9873949"/>
              <a:gd name="connsiteY0" fmla="*/ 751881 h 4426575"/>
              <a:gd name="connsiteX1" fmla="*/ 955366 w 9873949"/>
              <a:gd name="connsiteY1" fmla="*/ 24881 h 4426575"/>
              <a:gd name="connsiteX2" fmla="*/ 4970466 w 9873949"/>
              <a:gd name="connsiteY2" fmla="*/ 55374 h 4426575"/>
              <a:gd name="connsiteX3" fmla="*/ 8223040 w 9873949"/>
              <a:gd name="connsiteY3" fmla="*/ 29201 h 4426575"/>
              <a:gd name="connsiteX4" fmla="*/ 9070925 w 9873949"/>
              <a:gd name="connsiteY4" fmla="*/ 251672 h 4426575"/>
              <a:gd name="connsiteX5" fmla="*/ 9817572 w 9873949"/>
              <a:gd name="connsiteY5" fmla="*/ 1167854 h 4426575"/>
              <a:gd name="connsiteX6" fmla="*/ 9811562 w 9873949"/>
              <a:gd name="connsiteY6" fmla="*/ 2567027 h 4426575"/>
              <a:gd name="connsiteX7" fmla="*/ 8793321 w 9873949"/>
              <a:gd name="connsiteY7" fmla="*/ 3853724 h 4426575"/>
              <a:gd name="connsiteX8" fmla="*/ 5590470 w 9873949"/>
              <a:gd name="connsiteY8" fmla="*/ 4367184 h 4426575"/>
              <a:gd name="connsiteX9" fmla="*/ 1037280 w 9873949"/>
              <a:gd name="connsiteY9" fmla="*/ 4252809 h 4426575"/>
              <a:gd name="connsiteX10" fmla="*/ 21867 w 9873949"/>
              <a:gd name="connsiteY10" fmla="*/ 2915208 h 4426575"/>
              <a:gd name="connsiteX11" fmla="*/ 9165 w 9873949"/>
              <a:gd name="connsiteY11" fmla="*/ 1010689 h 4426575"/>
              <a:gd name="connsiteX12" fmla="*/ 66834 w 9873949"/>
              <a:gd name="connsiteY12" fmla="*/ 751881 h 4426575"/>
              <a:gd name="connsiteX0" fmla="*/ 66832 w 9873947"/>
              <a:gd name="connsiteY0" fmla="*/ 751881 h 4371175"/>
              <a:gd name="connsiteX1" fmla="*/ 955364 w 9873947"/>
              <a:gd name="connsiteY1" fmla="*/ 24881 h 4371175"/>
              <a:gd name="connsiteX2" fmla="*/ 4970464 w 9873947"/>
              <a:gd name="connsiteY2" fmla="*/ 55374 h 4371175"/>
              <a:gd name="connsiteX3" fmla="*/ 8223038 w 9873947"/>
              <a:gd name="connsiteY3" fmla="*/ 29201 h 4371175"/>
              <a:gd name="connsiteX4" fmla="*/ 9070923 w 9873947"/>
              <a:gd name="connsiteY4" fmla="*/ 251672 h 4371175"/>
              <a:gd name="connsiteX5" fmla="*/ 9817570 w 9873947"/>
              <a:gd name="connsiteY5" fmla="*/ 1167854 h 4371175"/>
              <a:gd name="connsiteX6" fmla="*/ 9811560 w 9873947"/>
              <a:gd name="connsiteY6" fmla="*/ 2567027 h 4371175"/>
              <a:gd name="connsiteX7" fmla="*/ 8793319 w 9873947"/>
              <a:gd name="connsiteY7" fmla="*/ 3853724 h 4371175"/>
              <a:gd name="connsiteX8" fmla="*/ 5568542 w 9873947"/>
              <a:gd name="connsiteY8" fmla="*/ 4259607 h 4371175"/>
              <a:gd name="connsiteX9" fmla="*/ 1037278 w 9873947"/>
              <a:gd name="connsiteY9" fmla="*/ 4252809 h 4371175"/>
              <a:gd name="connsiteX10" fmla="*/ 21865 w 9873947"/>
              <a:gd name="connsiteY10" fmla="*/ 2915208 h 4371175"/>
              <a:gd name="connsiteX11" fmla="*/ 9163 w 9873947"/>
              <a:gd name="connsiteY11" fmla="*/ 1010689 h 4371175"/>
              <a:gd name="connsiteX12" fmla="*/ 66832 w 9873947"/>
              <a:gd name="connsiteY12" fmla="*/ 751881 h 4371175"/>
              <a:gd name="connsiteX0" fmla="*/ 66832 w 9873947"/>
              <a:gd name="connsiteY0" fmla="*/ 751881 h 4305677"/>
              <a:gd name="connsiteX1" fmla="*/ 955364 w 9873947"/>
              <a:gd name="connsiteY1" fmla="*/ 24881 h 4305677"/>
              <a:gd name="connsiteX2" fmla="*/ 4970464 w 9873947"/>
              <a:gd name="connsiteY2" fmla="*/ 55374 h 4305677"/>
              <a:gd name="connsiteX3" fmla="*/ 8223038 w 9873947"/>
              <a:gd name="connsiteY3" fmla="*/ 29201 h 4305677"/>
              <a:gd name="connsiteX4" fmla="*/ 9070923 w 9873947"/>
              <a:gd name="connsiteY4" fmla="*/ 251672 h 4305677"/>
              <a:gd name="connsiteX5" fmla="*/ 9817570 w 9873947"/>
              <a:gd name="connsiteY5" fmla="*/ 1167854 h 4305677"/>
              <a:gd name="connsiteX6" fmla="*/ 9811560 w 9873947"/>
              <a:gd name="connsiteY6" fmla="*/ 2567027 h 4305677"/>
              <a:gd name="connsiteX7" fmla="*/ 8793319 w 9873947"/>
              <a:gd name="connsiteY7" fmla="*/ 3853724 h 4305677"/>
              <a:gd name="connsiteX8" fmla="*/ 5568542 w 9873947"/>
              <a:gd name="connsiteY8" fmla="*/ 4259607 h 4305677"/>
              <a:gd name="connsiteX9" fmla="*/ 971498 w 9873947"/>
              <a:gd name="connsiteY9" fmla="*/ 4145233 h 4305677"/>
              <a:gd name="connsiteX10" fmla="*/ 21865 w 9873947"/>
              <a:gd name="connsiteY10" fmla="*/ 2915208 h 4305677"/>
              <a:gd name="connsiteX11" fmla="*/ 9163 w 9873947"/>
              <a:gd name="connsiteY11" fmla="*/ 1010689 h 4305677"/>
              <a:gd name="connsiteX12" fmla="*/ 66832 w 9873947"/>
              <a:gd name="connsiteY12" fmla="*/ 751881 h 4305677"/>
              <a:gd name="connsiteX0" fmla="*/ 66832 w 9873947"/>
              <a:gd name="connsiteY0" fmla="*/ 753657 h 4307453"/>
              <a:gd name="connsiteX1" fmla="*/ 955364 w 9873947"/>
              <a:gd name="connsiteY1" fmla="*/ 26657 h 4307453"/>
              <a:gd name="connsiteX2" fmla="*/ 4902480 w 9873947"/>
              <a:gd name="connsiteY2" fmla="*/ 0 h 4307453"/>
              <a:gd name="connsiteX3" fmla="*/ 8223038 w 9873947"/>
              <a:gd name="connsiteY3" fmla="*/ 30977 h 4307453"/>
              <a:gd name="connsiteX4" fmla="*/ 9070923 w 9873947"/>
              <a:gd name="connsiteY4" fmla="*/ 253448 h 4307453"/>
              <a:gd name="connsiteX5" fmla="*/ 9817570 w 9873947"/>
              <a:gd name="connsiteY5" fmla="*/ 1169630 h 4307453"/>
              <a:gd name="connsiteX6" fmla="*/ 9811560 w 9873947"/>
              <a:gd name="connsiteY6" fmla="*/ 2568803 h 4307453"/>
              <a:gd name="connsiteX7" fmla="*/ 8793319 w 9873947"/>
              <a:gd name="connsiteY7" fmla="*/ 3855500 h 4307453"/>
              <a:gd name="connsiteX8" fmla="*/ 5568542 w 9873947"/>
              <a:gd name="connsiteY8" fmla="*/ 4261383 h 4307453"/>
              <a:gd name="connsiteX9" fmla="*/ 971498 w 9873947"/>
              <a:gd name="connsiteY9" fmla="*/ 4147009 h 4307453"/>
              <a:gd name="connsiteX10" fmla="*/ 21865 w 9873947"/>
              <a:gd name="connsiteY10" fmla="*/ 2916984 h 4307453"/>
              <a:gd name="connsiteX11" fmla="*/ 9163 w 9873947"/>
              <a:gd name="connsiteY11" fmla="*/ 1012465 h 4307453"/>
              <a:gd name="connsiteX12" fmla="*/ 66832 w 9873947"/>
              <a:gd name="connsiteY12" fmla="*/ 753657 h 4307453"/>
              <a:gd name="connsiteX0" fmla="*/ 66832 w 9861364"/>
              <a:gd name="connsiteY0" fmla="*/ 753657 h 4307453"/>
              <a:gd name="connsiteX1" fmla="*/ 955364 w 9861364"/>
              <a:gd name="connsiteY1" fmla="*/ 26657 h 4307453"/>
              <a:gd name="connsiteX2" fmla="*/ 4902480 w 9861364"/>
              <a:gd name="connsiteY2" fmla="*/ 0 h 4307453"/>
              <a:gd name="connsiteX3" fmla="*/ 8223038 w 9861364"/>
              <a:gd name="connsiteY3" fmla="*/ 30977 h 4307453"/>
              <a:gd name="connsiteX4" fmla="*/ 9240884 w 9861364"/>
              <a:gd name="connsiteY4" fmla="*/ 276308 h 4307453"/>
              <a:gd name="connsiteX5" fmla="*/ 9817570 w 9861364"/>
              <a:gd name="connsiteY5" fmla="*/ 1169630 h 4307453"/>
              <a:gd name="connsiteX6" fmla="*/ 9811560 w 9861364"/>
              <a:gd name="connsiteY6" fmla="*/ 2568803 h 4307453"/>
              <a:gd name="connsiteX7" fmla="*/ 8793319 w 9861364"/>
              <a:gd name="connsiteY7" fmla="*/ 3855500 h 4307453"/>
              <a:gd name="connsiteX8" fmla="*/ 5568542 w 9861364"/>
              <a:gd name="connsiteY8" fmla="*/ 4261383 h 4307453"/>
              <a:gd name="connsiteX9" fmla="*/ 971498 w 9861364"/>
              <a:gd name="connsiteY9" fmla="*/ 4147009 h 4307453"/>
              <a:gd name="connsiteX10" fmla="*/ 21865 w 9861364"/>
              <a:gd name="connsiteY10" fmla="*/ 2916984 h 4307453"/>
              <a:gd name="connsiteX11" fmla="*/ 9163 w 9861364"/>
              <a:gd name="connsiteY11" fmla="*/ 1012465 h 4307453"/>
              <a:gd name="connsiteX12" fmla="*/ 66832 w 9861364"/>
              <a:gd name="connsiteY12" fmla="*/ 753657 h 430745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364" h="4261383">
                <a:moveTo>
                  <a:pt x="66832" y="753657"/>
                </a:moveTo>
                <a:cubicBezTo>
                  <a:pt x="166292" y="329299"/>
                  <a:pt x="533137" y="30088"/>
                  <a:pt x="955364" y="26657"/>
                </a:cubicBezTo>
                <a:lnTo>
                  <a:pt x="4902480" y="0"/>
                </a:lnTo>
                <a:lnTo>
                  <a:pt x="8223038" y="30977"/>
                </a:lnTo>
                <a:cubicBezTo>
                  <a:pt x="8946105" y="77028"/>
                  <a:pt x="8924595" y="106183"/>
                  <a:pt x="9240884" y="276308"/>
                </a:cubicBezTo>
                <a:cubicBezTo>
                  <a:pt x="9557174" y="446432"/>
                  <a:pt x="9722457" y="787548"/>
                  <a:pt x="9817570" y="1169630"/>
                </a:cubicBezTo>
                <a:cubicBezTo>
                  <a:pt x="9912683" y="1551713"/>
                  <a:pt x="9825292" y="1886765"/>
                  <a:pt x="9811560" y="2568803"/>
                </a:cubicBezTo>
                <a:cubicBezTo>
                  <a:pt x="9789458" y="3175610"/>
                  <a:pt x="9511820" y="3630553"/>
                  <a:pt x="8804650" y="3912650"/>
                </a:cubicBezTo>
                <a:cubicBezTo>
                  <a:pt x="8097480" y="4194747"/>
                  <a:pt x="6874067" y="4222323"/>
                  <a:pt x="5568542" y="4261383"/>
                </a:cubicBezTo>
                <a:cubicBezTo>
                  <a:pt x="4036194" y="4223258"/>
                  <a:pt x="1756016" y="4253714"/>
                  <a:pt x="971498" y="4147009"/>
                </a:cubicBezTo>
                <a:cubicBezTo>
                  <a:pt x="186980" y="4040304"/>
                  <a:pt x="108659" y="3457709"/>
                  <a:pt x="21865" y="2916984"/>
                </a:cubicBezTo>
                <a:cubicBezTo>
                  <a:pt x="-6868" y="2157840"/>
                  <a:pt x="-2989" y="1908964"/>
                  <a:pt x="9163" y="1012465"/>
                </a:cubicBezTo>
                <a:cubicBezTo>
                  <a:pt x="29741" y="917175"/>
                  <a:pt x="48668" y="831286"/>
                  <a:pt x="66832" y="753657"/>
                </a:cubicBezTo>
                <a:close/>
              </a:path>
            </a:pathLst>
          </a:custGeom>
          <a:solidFill>
            <a:srgbClr val="E85119">
              <a:alpha val="15000"/>
            </a:srgbClr>
          </a:solidFill>
          <a:ln w="126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smtClean="0">
                <a:ln>
                  <a:noFill/>
                </a:ln>
                <a:solidFill>
                  <a:srgbClr val="323232"/>
                </a:solidFill>
                <a:effectLst/>
                <a:uLnTx/>
                <a:uFillTx/>
                <a:latin typeface="Calibri" panose="020F0502020204030204"/>
                <a:ea typeface="+mn-ea"/>
                <a:cs typeface="+mn-cs"/>
              </a:rPr>
              <a:t>Rule of Law </a:t>
            </a:r>
            <a:r>
              <a:rPr lang="en-US" sz="4000" kern="0" dirty="0" smtClean="0">
                <a:solidFill>
                  <a:srgbClr val="323232"/>
                </a:solidFill>
                <a:latin typeface="Calibri" panose="020F0502020204030204"/>
              </a:rPr>
              <a:t>is a British Value. It is important to remember that consuming alcohol is illegal for U18’s and there are illegal drugs. The legal age of consent to sex in the UK is 16 years old.</a:t>
            </a:r>
            <a:endParaRPr kumimoji="0" lang="en-US" sz="4000" b="0" i="0" u="none" strike="noStrike" kern="0" cap="none" spc="0" normalizeH="0" baseline="0" noProof="0" dirty="0" smtClean="0">
              <a:ln>
                <a:noFill/>
              </a:ln>
              <a:solidFill>
                <a:srgbClr val="323232"/>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7119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003"/>
          </a:xfrm>
        </p:spPr>
        <p:txBody>
          <a:bodyPr>
            <a:normAutofit lnSpcReduction="10000"/>
          </a:bodyPr>
          <a:lstStyle/>
          <a:p>
            <a:pPr marL="0" indent="0">
              <a:buNone/>
            </a:pPr>
            <a:r>
              <a:rPr lang="en-US" sz="4000" dirty="0" smtClean="0"/>
              <a:t>Drugs and alcohol make it harder to make good decisions (including about sexual choices). They can </a:t>
            </a:r>
            <a:r>
              <a:rPr lang="en-US" sz="4000" b="1" dirty="0" smtClean="0"/>
              <a:t>“cloud” thinking</a:t>
            </a:r>
            <a:r>
              <a:rPr lang="en-US" sz="4000" dirty="0" smtClean="0"/>
              <a:t>, </a:t>
            </a:r>
            <a:r>
              <a:rPr lang="en-US" sz="4000" b="1" dirty="0" smtClean="0"/>
              <a:t>lower inhibitions</a:t>
            </a:r>
            <a:r>
              <a:rPr lang="en-US" sz="4000" dirty="0" smtClean="0"/>
              <a:t> (feeling of embarrassment or lack of confidence) and lead to </a:t>
            </a:r>
            <a:r>
              <a:rPr lang="en-US" sz="4000" b="1" dirty="0" smtClean="0"/>
              <a:t>risky </a:t>
            </a:r>
            <a:r>
              <a:rPr lang="en-US" sz="4000" b="1" dirty="0" err="1" smtClean="0"/>
              <a:t>behaviour</a:t>
            </a:r>
            <a:r>
              <a:rPr lang="en-US" sz="4000" b="1" dirty="0" smtClean="0"/>
              <a:t> </a:t>
            </a:r>
            <a:r>
              <a:rPr lang="en-US" sz="4000" dirty="0" smtClean="0"/>
              <a:t>(activities that have the potential to be harmful or dangerous)</a:t>
            </a:r>
            <a:endParaRPr lang="en-US" sz="4000" dirty="0"/>
          </a:p>
          <a:p>
            <a:pPr marL="0" indent="0">
              <a:buNone/>
            </a:pPr>
            <a:endParaRPr lang="en-US" sz="3638" dirty="0" smtClean="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27" dirty="0" smtClean="0"/>
              <a:t>Impact of drugs and alcohol</a:t>
            </a:r>
            <a:endParaRPr sz="2426" spc="27" dirty="0"/>
          </a:p>
        </p:txBody>
      </p:sp>
      <p:pic>
        <p:nvPicPr>
          <p:cNvPr id="2" name="Picture 1"/>
          <p:cNvPicPr>
            <a:picLocks noChangeAspect="1"/>
          </p:cNvPicPr>
          <p:nvPr/>
        </p:nvPicPr>
        <p:blipFill>
          <a:blip r:embed="rId4"/>
          <a:stretch>
            <a:fillRect/>
          </a:stretch>
        </p:blipFill>
        <p:spPr>
          <a:xfrm>
            <a:off x="7805687" y="1447119"/>
            <a:ext cx="3028950" cy="1514475"/>
          </a:xfrm>
          <a:prstGeom prst="rect">
            <a:avLst/>
          </a:prstGeom>
        </p:spPr>
      </p:pic>
      <p:pic>
        <p:nvPicPr>
          <p:cNvPr id="3" name="Picture 2"/>
          <p:cNvPicPr>
            <a:picLocks noChangeAspect="1"/>
          </p:cNvPicPr>
          <p:nvPr/>
        </p:nvPicPr>
        <p:blipFill>
          <a:blip r:embed="rId5"/>
          <a:stretch>
            <a:fillRect/>
          </a:stretch>
        </p:blipFill>
        <p:spPr>
          <a:xfrm>
            <a:off x="8809264" y="2961594"/>
            <a:ext cx="2476500" cy="1847850"/>
          </a:xfrm>
          <a:prstGeom prst="rect">
            <a:avLst/>
          </a:prstGeom>
        </p:spPr>
      </p:pic>
      <p:pic>
        <p:nvPicPr>
          <p:cNvPr id="4" name="Picture 3"/>
          <p:cNvPicPr>
            <a:picLocks noChangeAspect="1"/>
          </p:cNvPicPr>
          <p:nvPr/>
        </p:nvPicPr>
        <p:blipFill>
          <a:blip r:embed="rId6"/>
          <a:stretch>
            <a:fillRect/>
          </a:stretch>
        </p:blipFill>
        <p:spPr>
          <a:xfrm>
            <a:off x="7805687" y="4712161"/>
            <a:ext cx="2600325" cy="1762125"/>
          </a:xfrm>
          <a:prstGeom prst="rect">
            <a:avLst/>
          </a:prstGeom>
        </p:spPr>
      </p:pic>
    </p:spTree>
    <p:extLst>
      <p:ext uri="{BB962C8B-B14F-4D97-AF65-F5344CB8AC3E}">
        <p14:creationId xmlns:p14="http://schemas.microsoft.com/office/powerpoint/2010/main" val="2455086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003"/>
          </a:xfrm>
        </p:spPr>
        <p:txBody>
          <a:bodyPr>
            <a:normAutofit/>
          </a:bodyPr>
          <a:lstStyle/>
          <a:p>
            <a:pPr marL="0" indent="0">
              <a:buNone/>
            </a:pPr>
            <a:r>
              <a:rPr lang="en-US" sz="4000" dirty="0" smtClean="0"/>
              <a:t>This happens due to drugs and alcohol changing the chemistry in the brain.</a:t>
            </a:r>
          </a:p>
          <a:p>
            <a:pPr marL="0" indent="0">
              <a:buNone/>
            </a:pPr>
            <a:endParaRPr lang="en-US" sz="4000" dirty="0"/>
          </a:p>
          <a:p>
            <a:pPr marL="0" indent="0">
              <a:buNone/>
            </a:pPr>
            <a:r>
              <a:rPr lang="en-US" sz="4000" dirty="0" smtClean="0"/>
              <a:t>This means it changes the way people think, feel and their actions.</a:t>
            </a:r>
            <a:endParaRPr lang="en-US" sz="4000" dirty="0"/>
          </a:p>
          <a:p>
            <a:pPr marL="0" indent="0">
              <a:buNone/>
            </a:pPr>
            <a:endParaRPr lang="en-US" sz="3638" dirty="0" smtClean="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27" dirty="0" smtClean="0"/>
              <a:t>Impact of drugs and alcohol</a:t>
            </a:r>
            <a:endParaRPr sz="2426" spc="27" dirty="0"/>
          </a:p>
        </p:txBody>
      </p:sp>
      <p:pic>
        <p:nvPicPr>
          <p:cNvPr id="2" name="Picture 1"/>
          <p:cNvPicPr>
            <a:picLocks noChangeAspect="1"/>
          </p:cNvPicPr>
          <p:nvPr/>
        </p:nvPicPr>
        <p:blipFill>
          <a:blip r:embed="rId4"/>
          <a:stretch>
            <a:fillRect/>
          </a:stretch>
        </p:blipFill>
        <p:spPr>
          <a:xfrm>
            <a:off x="7805687" y="1447119"/>
            <a:ext cx="3028950" cy="1514475"/>
          </a:xfrm>
          <a:prstGeom prst="rect">
            <a:avLst/>
          </a:prstGeom>
        </p:spPr>
      </p:pic>
      <p:pic>
        <p:nvPicPr>
          <p:cNvPr id="3" name="Picture 2"/>
          <p:cNvPicPr>
            <a:picLocks noChangeAspect="1"/>
          </p:cNvPicPr>
          <p:nvPr/>
        </p:nvPicPr>
        <p:blipFill>
          <a:blip r:embed="rId5"/>
          <a:stretch>
            <a:fillRect/>
          </a:stretch>
        </p:blipFill>
        <p:spPr>
          <a:xfrm>
            <a:off x="8809264" y="2961594"/>
            <a:ext cx="2476500" cy="1847850"/>
          </a:xfrm>
          <a:prstGeom prst="rect">
            <a:avLst/>
          </a:prstGeom>
        </p:spPr>
      </p:pic>
      <p:pic>
        <p:nvPicPr>
          <p:cNvPr id="4" name="Picture 3"/>
          <p:cNvPicPr>
            <a:picLocks noChangeAspect="1"/>
          </p:cNvPicPr>
          <p:nvPr/>
        </p:nvPicPr>
        <p:blipFill>
          <a:blip r:embed="rId6"/>
          <a:stretch>
            <a:fillRect/>
          </a:stretch>
        </p:blipFill>
        <p:spPr>
          <a:xfrm>
            <a:off x="7805687" y="4712161"/>
            <a:ext cx="2600325" cy="1762125"/>
          </a:xfrm>
          <a:prstGeom prst="rect">
            <a:avLst/>
          </a:prstGeom>
        </p:spPr>
      </p:pic>
    </p:spTree>
    <p:extLst>
      <p:ext uri="{BB962C8B-B14F-4D97-AF65-F5344CB8AC3E}">
        <p14:creationId xmlns:p14="http://schemas.microsoft.com/office/powerpoint/2010/main" val="1833173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003"/>
          </a:xfrm>
        </p:spPr>
        <p:txBody>
          <a:bodyPr>
            <a:normAutofit/>
          </a:bodyPr>
          <a:lstStyle/>
          <a:p>
            <a:pPr marL="0" indent="0">
              <a:buNone/>
            </a:pPr>
            <a:r>
              <a:rPr lang="en-US" sz="4000" dirty="0" smtClean="0"/>
              <a:t>Being under the influence of drugs and alcohol can lead to the </a:t>
            </a:r>
            <a:r>
              <a:rPr lang="en-US" sz="4000" dirty="0" err="1" smtClean="0"/>
              <a:t>pressurising</a:t>
            </a:r>
            <a:r>
              <a:rPr lang="en-US" sz="4000" dirty="0" smtClean="0"/>
              <a:t> of other to do things that they might not do when sober.</a:t>
            </a:r>
          </a:p>
          <a:p>
            <a:pPr marL="0" indent="0">
              <a:buNone/>
            </a:pPr>
            <a:endParaRPr lang="en-US" sz="4000" dirty="0"/>
          </a:p>
          <a:p>
            <a:pPr marL="0" indent="0">
              <a:buNone/>
            </a:pPr>
            <a:endParaRPr lang="en-US" sz="3638" dirty="0" smtClean="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27" dirty="0" smtClean="0"/>
              <a:t>Impact of drugs and alcohol</a:t>
            </a:r>
            <a:endParaRPr sz="2426" spc="27" dirty="0"/>
          </a:p>
        </p:txBody>
      </p:sp>
      <p:pic>
        <p:nvPicPr>
          <p:cNvPr id="2" name="Picture 1"/>
          <p:cNvPicPr>
            <a:picLocks noChangeAspect="1"/>
          </p:cNvPicPr>
          <p:nvPr/>
        </p:nvPicPr>
        <p:blipFill>
          <a:blip r:embed="rId4"/>
          <a:stretch>
            <a:fillRect/>
          </a:stretch>
        </p:blipFill>
        <p:spPr>
          <a:xfrm>
            <a:off x="7805687" y="1447119"/>
            <a:ext cx="3028950" cy="1514475"/>
          </a:xfrm>
          <a:prstGeom prst="rect">
            <a:avLst/>
          </a:prstGeom>
        </p:spPr>
      </p:pic>
      <p:pic>
        <p:nvPicPr>
          <p:cNvPr id="3" name="Picture 2"/>
          <p:cNvPicPr>
            <a:picLocks noChangeAspect="1"/>
          </p:cNvPicPr>
          <p:nvPr/>
        </p:nvPicPr>
        <p:blipFill>
          <a:blip r:embed="rId5"/>
          <a:stretch>
            <a:fillRect/>
          </a:stretch>
        </p:blipFill>
        <p:spPr>
          <a:xfrm>
            <a:off x="8809264" y="2961594"/>
            <a:ext cx="2476500" cy="1847850"/>
          </a:xfrm>
          <a:prstGeom prst="rect">
            <a:avLst/>
          </a:prstGeom>
        </p:spPr>
      </p:pic>
      <p:pic>
        <p:nvPicPr>
          <p:cNvPr id="4" name="Picture 3"/>
          <p:cNvPicPr>
            <a:picLocks noChangeAspect="1"/>
          </p:cNvPicPr>
          <p:nvPr/>
        </p:nvPicPr>
        <p:blipFill>
          <a:blip r:embed="rId6"/>
          <a:stretch>
            <a:fillRect/>
          </a:stretch>
        </p:blipFill>
        <p:spPr>
          <a:xfrm>
            <a:off x="7805687" y="4712161"/>
            <a:ext cx="2600325" cy="1762125"/>
          </a:xfrm>
          <a:prstGeom prst="rect">
            <a:avLst/>
          </a:prstGeom>
        </p:spPr>
      </p:pic>
    </p:spTree>
    <p:extLst>
      <p:ext uri="{BB962C8B-B14F-4D97-AF65-F5344CB8AC3E}">
        <p14:creationId xmlns:p14="http://schemas.microsoft.com/office/powerpoint/2010/main" val="1476579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581</TotalTime>
  <Words>787</Words>
  <Application>Microsoft Office PowerPoint</Application>
  <PresentationFormat>Widescreen</PresentationFormat>
  <Paragraphs>100</Paragraphs>
  <Slides>15</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15</vt:i4>
      </vt:variant>
    </vt:vector>
  </HeadingPairs>
  <TitlesOfParts>
    <vt:vector size="25" baseType="lpstr">
      <vt:lpstr>Aptos</vt:lpstr>
      <vt:lpstr>Arial</vt:lpstr>
      <vt:lpstr>Calibri</vt:lpstr>
      <vt:lpstr>Calibri Light</vt:lpstr>
      <vt:lpstr>Comic Sans MS</vt:lpstr>
      <vt:lpstr>Lato</vt:lpstr>
      <vt:lpstr>Segoe UI</vt:lpstr>
      <vt:lpstr>Verdana</vt:lpstr>
      <vt:lpstr>3_Office Theme</vt:lpstr>
      <vt:lpstr>Office Theme</vt:lpstr>
      <vt:lpstr>PowerPoint Presentation</vt:lpstr>
      <vt:lpstr>PowerPoint Presentation</vt:lpstr>
      <vt:lpstr>PowerPoint Presentation</vt:lpstr>
      <vt:lpstr>PowerPoint Presentation</vt:lpstr>
      <vt:lpstr>Why are we learning about this?</vt:lpstr>
      <vt:lpstr>Why are we learning about this?</vt:lpstr>
      <vt:lpstr>Impact of drugs and alcohol</vt:lpstr>
      <vt:lpstr>Impact of drugs and alcohol</vt:lpstr>
      <vt:lpstr>Impact of drugs and alcohol</vt:lpstr>
      <vt:lpstr>Impact of drugs and alcohol</vt:lpstr>
      <vt:lpstr>Impact of drugs and alcohol</vt:lpstr>
      <vt:lpstr>Scenario</vt:lpstr>
      <vt:lpstr>Scenario</vt:lpstr>
      <vt:lpstr>Support</vt:lpstr>
      <vt:lpstr>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Stewart</dc:creator>
  <cp:lastModifiedBy>Ryan Stewart</cp:lastModifiedBy>
  <cp:revision>79</cp:revision>
  <cp:lastPrinted>2025-01-14T08:06:27Z</cp:lastPrinted>
  <dcterms:created xsi:type="dcterms:W3CDTF">2024-08-15T13:31:51Z</dcterms:created>
  <dcterms:modified xsi:type="dcterms:W3CDTF">2025-04-14T11:58:30Z</dcterms:modified>
  <cp:contentStatus/>
</cp:coreProperties>
</file>