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9"/>
  </p:notesMasterIdLst>
  <p:sldIdLst>
    <p:sldId id="342" r:id="rId3"/>
    <p:sldId id="293" r:id="rId4"/>
    <p:sldId id="318" r:id="rId5"/>
    <p:sldId id="335" r:id="rId6"/>
    <p:sldId id="343" r:id="rId7"/>
    <p:sldId id="322" r:id="rId8"/>
    <p:sldId id="341" r:id="rId9"/>
    <p:sldId id="321" r:id="rId10"/>
    <p:sldId id="353" r:id="rId11"/>
    <p:sldId id="354" r:id="rId12"/>
    <p:sldId id="355" r:id="rId13"/>
    <p:sldId id="356" r:id="rId14"/>
    <p:sldId id="357" r:id="rId15"/>
    <p:sldId id="358" r:id="rId16"/>
    <p:sldId id="359" r:id="rId17"/>
    <p:sldId id="3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Yz9iUbq/g5A5K9BVXuhRw==" hashData="t44DsPXEHgrjnwxipj6e5JwVbNYLrtN68WmcLAvWaKai7sM7zC+pLfpVH8Jk9fekKv4oxVBglv6MfgGRm0z6G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545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https://www.youtube.com/watch?v=zG7JL7dbLkw</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14</a:t>
            </a:fld>
            <a:endParaRPr lang="en-GB"/>
          </a:p>
        </p:txBody>
      </p:sp>
    </p:spTree>
    <p:extLst>
      <p:ext uri="{BB962C8B-B14F-4D97-AF65-F5344CB8AC3E}">
        <p14:creationId xmlns:p14="http://schemas.microsoft.com/office/powerpoint/2010/main" val="386211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15045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780914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719"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video" Target="https://www.youtube.com/embed/zG7JL7dbLkw?si=iB4XAPeb-wojOjXo" TargetMode="Externa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dirty="0">
                <a:latin typeface="+mj-lt"/>
              </a:rPr>
              <a:t>Homework Reminders: </a:t>
            </a:r>
          </a:p>
        </p:txBody>
      </p:sp>
      <p:sp>
        <p:nvSpPr>
          <p:cNvPr id="7" name="Subtitle 2"/>
          <p:cNvSpPr txBox="1">
            <a:spLocks/>
          </p:cNvSpPr>
          <p:nvPr/>
        </p:nvSpPr>
        <p:spPr>
          <a:xfrm>
            <a:off x="419457" y="1433950"/>
            <a:ext cx="8706499"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mn-lt"/>
              </a:rPr>
              <a:t>We still use Classcharts for announcements, surveys and revision material </a:t>
            </a:r>
          </a:p>
          <a:p>
            <a:endParaRPr lang="en-GB" sz="1800" dirty="0">
              <a:latin typeface="+mn-lt"/>
            </a:endParaRPr>
          </a:p>
          <a:p>
            <a:r>
              <a:rPr lang="en-GB" sz="1800" dirty="0">
                <a:latin typeface="+mn-lt"/>
              </a:rPr>
              <a:t>Homework Club every morning in West Canteen from 8am </a:t>
            </a:r>
          </a:p>
          <a:p>
            <a:endParaRPr lang="en-GB" sz="1800" dirty="0">
              <a:latin typeface="+mn-lt"/>
            </a:endParaRPr>
          </a:p>
          <a:p>
            <a:r>
              <a:rPr lang="en-GB" sz="1800" dirty="0">
                <a:latin typeface="+mn-lt"/>
              </a:rPr>
              <a:t>Library is open before school and at break times</a:t>
            </a:r>
          </a:p>
          <a:p>
            <a:pPr marL="0" indent="0">
              <a:buNone/>
            </a:pPr>
            <a:endParaRPr lang="en-GB" sz="1800" dirty="0">
              <a:latin typeface="+mj-lt"/>
            </a:endParaRPr>
          </a:p>
          <a:p>
            <a:pPr marL="0" indent="0">
              <a:buNone/>
            </a:pPr>
            <a:endParaRPr lang="en-GB" sz="1800" dirty="0">
              <a:latin typeface="+mj-lt"/>
            </a:endParaRPr>
          </a:p>
        </p:txBody>
      </p:sp>
      <p:pic>
        <p:nvPicPr>
          <p:cNvPr id="8" name="Picture 7"/>
          <p:cNvPicPr>
            <a:picLocks noChangeAspect="1"/>
          </p:cNvPicPr>
          <p:nvPr/>
        </p:nvPicPr>
        <p:blipFill rotWithShape="1">
          <a:blip r:embed="rId3"/>
          <a:srcRect l="1782" t="1680" r="4835"/>
          <a:stretch/>
        </p:blipFill>
        <p:spPr>
          <a:xfrm>
            <a:off x="9697483" y="251630"/>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020334" y="4795423"/>
            <a:ext cx="10267364" cy="513368"/>
          </a:xfrm>
          <a:prstGeom prst="rect">
            <a:avLst/>
          </a:prstGeom>
        </p:spPr>
      </p:pic>
      <p:sp>
        <p:nvSpPr>
          <p:cNvPr id="3" name="TextBox 2"/>
          <p:cNvSpPr txBox="1"/>
          <p:nvPr/>
        </p:nvSpPr>
        <p:spPr>
          <a:xfrm>
            <a:off x="7929960" y="2669200"/>
            <a:ext cx="2924782" cy="876202"/>
          </a:xfrm>
          <a:prstGeom prst="rect">
            <a:avLst/>
          </a:prstGeom>
          <a:noFill/>
        </p:spPr>
        <p:txBody>
          <a:bodyPr wrap="square" rtlCol="0">
            <a:spAutoFit/>
          </a:bodyPr>
          <a:lstStyle/>
          <a:p>
            <a:pPr algn="ctr"/>
            <a:r>
              <a:rPr lang="en-GB" sz="1698" b="1" dirty="0">
                <a:latin typeface="+mj-lt"/>
              </a:rPr>
              <a:t>Make sure you are completing the SET TASKS! These are the tasks your teachers have set. </a:t>
            </a:r>
          </a:p>
        </p:txBody>
      </p:sp>
      <p:cxnSp>
        <p:nvCxnSpPr>
          <p:cNvPr id="5" name="Straight Arrow Connector 4"/>
          <p:cNvCxnSpPr/>
          <p:nvPr/>
        </p:nvCxnSpPr>
        <p:spPr>
          <a:xfrm flipH="1">
            <a:off x="6450563" y="3180246"/>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2095776" y="6417847"/>
            <a:ext cx="7030180" cy="390876"/>
          </a:xfrm>
          <a:prstGeom prst="rect">
            <a:avLst/>
          </a:prstGeom>
          <a:noFill/>
        </p:spPr>
        <p:txBody>
          <a:bodyPr wrap="square" rtlCol="0">
            <a:spAutoFit/>
          </a:bodyPr>
          <a:lstStyle/>
          <a:p>
            <a:r>
              <a:rPr lang="en-GB" sz="1940" b="1" dirty="0">
                <a:solidFill>
                  <a:srgbClr val="FF0000"/>
                </a:solidFill>
              </a:rPr>
              <a:t>Complete all tasks with a due date of </a:t>
            </a:r>
            <a:r>
              <a:rPr lang="en-GB" sz="1940" b="1" dirty="0" smtClean="0">
                <a:solidFill>
                  <a:srgbClr val="FF0000"/>
                </a:solidFill>
              </a:rPr>
              <a:t>18</a:t>
            </a:r>
            <a:r>
              <a:rPr lang="en-GB" sz="1940" b="1" baseline="30000" dirty="0" smtClean="0">
                <a:solidFill>
                  <a:srgbClr val="FF0000"/>
                </a:solidFill>
              </a:rPr>
              <a:t>th</a:t>
            </a:r>
            <a:r>
              <a:rPr lang="en-GB" sz="1940" b="1" dirty="0" smtClean="0">
                <a:solidFill>
                  <a:srgbClr val="FF0000"/>
                </a:solidFill>
              </a:rPr>
              <a:t> </a:t>
            </a:r>
            <a:r>
              <a:rPr lang="en-GB" sz="1940" b="1">
                <a:solidFill>
                  <a:srgbClr val="FF0000"/>
                </a:solidFill>
              </a:rPr>
              <a:t>November </a:t>
            </a:r>
            <a:r>
              <a:rPr lang="en-GB" sz="1940" b="1" smtClean="0">
                <a:solidFill>
                  <a:srgbClr val="FF0000"/>
                </a:solidFill>
              </a:rPr>
              <a:t>onwards!  </a:t>
            </a:r>
            <a:endParaRPr lang="en-GB" sz="1940" b="1" dirty="0">
              <a:solidFill>
                <a:srgbClr val="FF0000"/>
              </a:solidFill>
            </a:endParaRPr>
          </a:p>
        </p:txBody>
      </p:sp>
    </p:spTree>
    <p:extLst>
      <p:ext uri="{BB962C8B-B14F-4D97-AF65-F5344CB8AC3E}">
        <p14:creationId xmlns:p14="http://schemas.microsoft.com/office/powerpoint/2010/main" val="1059484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lnSpcReduction="10000"/>
          </a:bodyPr>
          <a:lstStyle/>
          <a:p>
            <a:pPr marL="0" indent="0">
              <a:buNone/>
            </a:pPr>
            <a:r>
              <a:rPr lang="en-US" sz="4000" dirty="0" smtClean="0"/>
              <a:t>The UK works with other countries to:</a:t>
            </a:r>
          </a:p>
          <a:p>
            <a:pPr marL="0" indent="0">
              <a:buNone/>
            </a:pPr>
            <a:endParaRPr lang="en-US" sz="4000" dirty="0"/>
          </a:p>
          <a:p>
            <a:pPr marL="0" indent="0">
              <a:buNone/>
            </a:pPr>
            <a:r>
              <a:rPr lang="en-US" sz="4000" b="1" dirty="0" smtClean="0"/>
              <a:t>3. Improving quality of life –</a:t>
            </a:r>
            <a:r>
              <a:rPr lang="en-US" sz="4000" dirty="0" smtClean="0"/>
              <a:t> Through sharing knowledge, technology and resources, countries can address poverty and health issues to improve their citizen’s quality of life.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does the UK work with other countries</a:t>
            </a:r>
            <a:endParaRPr sz="2426" spc="27" dirty="0"/>
          </a:p>
        </p:txBody>
      </p:sp>
      <p:pic>
        <p:nvPicPr>
          <p:cNvPr id="9" name="Picture 8"/>
          <p:cNvPicPr>
            <a:picLocks noChangeAspect="1"/>
          </p:cNvPicPr>
          <p:nvPr/>
        </p:nvPicPr>
        <p:blipFill>
          <a:blip r:embed="rId4"/>
          <a:stretch>
            <a:fillRect/>
          </a:stretch>
        </p:blipFill>
        <p:spPr>
          <a:xfrm>
            <a:off x="7673462" y="1261997"/>
            <a:ext cx="3807698" cy="5310737"/>
          </a:xfrm>
          <a:prstGeom prst="rect">
            <a:avLst/>
          </a:prstGeom>
        </p:spPr>
      </p:pic>
    </p:spTree>
    <p:extLst>
      <p:ext uri="{BB962C8B-B14F-4D97-AF65-F5344CB8AC3E}">
        <p14:creationId xmlns:p14="http://schemas.microsoft.com/office/powerpoint/2010/main" val="305317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lnSpcReduction="10000"/>
          </a:bodyPr>
          <a:lstStyle/>
          <a:p>
            <a:pPr marL="0" indent="0">
              <a:buNone/>
            </a:pPr>
            <a:r>
              <a:rPr lang="en-US" sz="4000" dirty="0" smtClean="0"/>
              <a:t>The UK works with other countries to:</a:t>
            </a:r>
          </a:p>
          <a:p>
            <a:pPr marL="0" indent="0">
              <a:buNone/>
            </a:pPr>
            <a:endParaRPr lang="en-US" sz="4000" dirty="0"/>
          </a:p>
          <a:p>
            <a:pPr marL="0" indent="0">
              <a:buNone/>
            </a:pPr>
            <a:r>
              <a:rPr lang="en-US" sz="4000" b="1" dirty="0" smtClean="0"/>
              <a:t>4. Tackling Global Challenges</a:t>
            </a:r>
            <a:r>
              <a:rPr lang="en-US" sz="4000" dirty="0" smtClean="0"/>
              <a:t>- The UK works with other countries over challenges that affect all countries such as climate change, terrorism and health pandemics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does the UK work with other countries</a:t>
            </a:r>
            <a:endParaRPr sz="2426" spc="27" dirty="0"/>
          </a:p>
        </p:txBody>
      </p:sp>
      <p:pic>
        <p:nvPicPr>
          <p:cNvPr id="9" name="Picture 8"/>
          <p:cNvPicPr>
            <a:picLocks noChangeAspect="1"/>
          </p:cNvPicPr>
          <p:nvPr/>
        </p:nvPicPr>
        <p:blipFill>
          <a:blip r:embed="rId4"/>
          <a:stretch>
            <a:fillRect/>
          </a:stretch>
        </p:blipFill>
        <p:spPr>
          <a:xfrm>
            <a:off x="7673462" y="1261997"/>
            <a:ext cx="3807698" cy="5310737"/>
          </a:xfrm>
          <a:prstGeom prst="rect">
            <a:avLst/>
          </a:prstGeom>
        </p:spPr>
      </p:pic>
    </p:spTree>
    <p:extLst>
      <p:ext uri="{BB962C8B-B14F-4D97-AF65-F5344CB8AC3E}">
        <p14:creationId xmlns:p14="http://schemas.microsoft.com/office/powerpoint/2010/main" val="168005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3638" dirty="0" smtClean="0"/>
              <a:t>The UK plays a leading role in its global humanitarian efforts. </a:t>
            </a:r>
          </a:p>
          <a:p>
            <a:pPr marL="0" indent="0">
              <a:buNone/>
            </a:pPr>
            <a:endParaRPr lang="en-US" sz="3638" dirty="0"/>
          </a:p>
          <a:p>
            <a:pPr marL="0" indent="0">
              <a:buNone/>
            </a:pPr>
            <a:r>
              <a:rPr lang="en-US" sz="3638" dirty="0" smtClean="0"/>
              <a:t>This means that the UK provides funding and resources to help countries in need especially during natural disasters or to fight poverty.</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UK Humanitarian efforts</a:t>
            </a:r>
            <a:endParaRPr sz="2426" spc="27" dirty="0"/>
          </a:p>
        </p:txBody>
      </p:sp>
      <p:pic>
        <p:nvPicPr>
          <p:cNvPr id="9" name="Picture 8"/>
          <p:cNvPicPr>
            <a:picLocks noChangeAspect="1"/>
          </p:cNvPicPr>
          <p:nvPr/>
        </p:nvPicPr>
        <p:blipFill>
          <a:blip r:embed="rId4"/>
          <a:stretch>
            <a:fillRect/>
          </a:stretch>
        </p:blipFill>
        <p:spPr>
          <a:xfrm>
            <a:off x="7673462" y="1261997"/>
            <a:ext cx="3807698" cy="5310737"/>
          </a:xfrm>
          <a:prstGeom prst="rect">
            <a:avLst/>
          </a:prstGeom>
        </p:spPr>
      </p:pic>
    </p:spTree>
    <p:extLst>
      <p:ext uri="{BB962C8B-B14F-4D97-AF65-F5344CB8AC3E}">
        <p14:creationId xmlns:p14="http://schemas.microsoft.com/office/powerpoint/2010/main" val="1024941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3638" dirty="0"/>
              <a:t>This is largely provided through a Government budget called “Foreign Aid”</a:t>
            </a:r>
          </a:p>
          <a:p>
            <a:pPr marL="0" indent="0">
              <a:buNone/>
            </a:pPr>
            <a:endParaRPr lang="en-US" sz="3638" dirty="0" smtClean="0"/>
          </a:p>
          <a:p>
            <a:pPr marL="0" indent="0">
              <a:buNone/>
            </a:pPr>
            <a:r>
              <a:rPr lang="en-US" sz="3638" dirty="0" smtClean="0"/>
              <a:t>With the funding and resources countries can:</a:t>
            </a:r>
          </a:p>
          <a:p>
            <a:pPr>
              <a:buFontTx/>
              <a:buChar char="-"/>
            </a:pPr>
            <a:r>
              <a:rPr lang="en-US" sz="3638" dirty="0" smtClean="0"/>
              <a:t>Build schools</a:t>
            </a:r>
          </a:p>
          <a:p>
            <a:pPr>
              <a:buFontTx/>
              <a:buChar char="-"/>
            </a:pPr>
            <a:r>
              <a:rPr lang="en-US" sz="3638" dirty="0" smtClean="0"/>
              <a:t>Provide clean water</a:t>
            </a:r>
          </a:p>
          <a:p>
            <a:pPr>
              <a:buFontTx/>
              <a:buChar char="-"/>
            </a:pPr>
            <a:r>
              <a:rPr lang="en-US" sz="3638" dirty="0" smtClean="0"/>
              <a:t>Restock medical supplies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UK Humanitarian efforts</a:t>
            </a:r>
            <a:endParaRPr sz="2426" spc="27" dirty="0"/>
          </a:p>
        </p:txBody>
      </p:sp>
      <p:pic>
        <p:nvPicPr>
          <p:cNvPr id="9" name="Picture 8"/>
          <p:cNvPicPr>
            <a:picLocks noChangeAspect="1"/>
          </p:cNvPicPr>
          <p:nvPr/>
        </p:nvPicPr>
        <p:blipFill>
          <a:blip r:embed="rId4"/>
          <a:stretch>
            <a:fillRect/>
          </a:stretch>
        </p:blipFill>
        <p:spPr>
          <a:xfrm>
            <a:off x="7673462" y="1261997"/>
            <a:ext cx="3807698" cy="5310737"/>
          </a:xfrm>
          <a:prstGeom prst="rect">
            <a:avLst/>
          </a:prstGeom>
        </p:spPr>
      </p:pic>
    </p:spTree>
    <p:extLst>
      <p:ext uri="{BB962C8B-B14F-4D97-AF65-F5344CB8AC3E}">
        <p14:creationId xmlns:p14="http://schemas.microsoft.com/office/powerpoint/2010/main" val="3151558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8"/>
            <a:ext cx="11263262" cy="520149"/>
          </a:xfrm>
        </p:spPr>
        <p:txBody>
          <a:bodyPr>
            <a:normAutofit fontScale="92500" lnSpcReduction="10000"/>
          </a:bodyPr>
          <a:lstStyle/>
          <a:p>
            <a:pPr marL="0" indent="0">
              <a:buNone/>
            </a:pPr>
            <a:r>
              <a:rPr lang="en-US" sz="3638" dirty="0" smtClean="0"/>
              <a:t>This video shows how UK Aid is provided</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UK Humanitarian efforts</a:t>
            </a:r>
            <a:endParaRPr sz="2426" spc="27" dirty="0"/>
          </a:p>
        </p:txBody>
      </p:sp>
      <p:pic>
        <p:nvPicPr>
          <p:cNvPr id="3" name="zG7JL7dbLkw"/>
          <p:cNvPicPr>
            <a:picLocks noRot="1" noChangeAspect="1"/>
          </p:cNvPicPr>
          <p:nvPr>
            <a:videoFile r:link="rId1"/>
          </p:nvPr>
        </p:nvPicPr>
        <p:blipFill>
          <a:blip r:embed="rId6"/>
          <a:stretch>
            <a:fillRect/>
          </a:stretch>
        </p:blipFill>
        <p:spPr>
          <a:xfrm>
            <a:off x="1652962" y="1707502"/>
            <a:ext cx="8918621" cy="5016724"/>
          </a:xfrm>
          <a:prstGeom prst="rect">
            <a:avLst/>
          </a:prstGeom>
        </p:spPr>
      </p:pic>
    </p:spTree>
    <p:extLst>
      <p:ext uri="{BB962C8B-B14F-4D97-AF65-F5344CB8AC3E}">
        <p14:creationId xmlns:p14="http://schemas.microsoft.com/office/powerpoint/2010/main" val="139566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92500" lnSpcReduction="20000"/>
          </a:bodyPr>
          <a:lstStyle/>
          <a:p>
            <a:pPr marL="0" indent="0">
              <a:buNone/>
            </a:pPr>
            <a:r>
              <a:rPr lang="en-US" sz="4000" dirty="0" smtClean="0"/>
              <a:t>People say that the UK should focus more on their own citizens more than spending money on foreign aid, considering that there are many issues that need to be resolved in the UK such as NHS waiting times.</a:t>
            </a:r>
          </a:p>
          <a:p>
            <a:pPr marL="0" indent="0">
              <a:buNone/>
            </a:pPr>
            <a:endParaRPr lang="en-US" sz="4000" dirty="0"/>
          </a:p>
          <a:p>
            <a:pPr marL="0" indent="0">
              <a:buNone/>
            </a:pPr>
            <a:r>
              <a:rPr lang="en-US" sz="4000" dirty="0" smtClean="0"/>
              <a:t>You have 1 minute to decide if you agree or disagree with this viewpoint. You must have reasons why. </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Democratic elections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86649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62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viewpoint:</a:t>
            </a:r>
          </a:p>
          <a:p>
            <a:pPr marL="0" indent="0">
              <a:buNone/>
            </a:pPr>
            <a:endParaRPr lang="en-US" sz="4000" dirty="0"/>
          </a:p>
          <a:p>
            <a:pPr marL="0" indent="0">
              <a:buNone/>
            </a:pPr>
            <a:r>
              <a:rPr lang="en-US" sz="4000" dirty="0" smtClean="0"/>
              <a:t>“People </a:t>
            </a:r>
            <a:r>
              <a:rPr lang="en-US" sz="4000" dirty="0"/>
              <a:t>say that the UK should focus more on their own citizens more than spending money on foreign aid, considering that there are many issues that need to be resolved in the UK such as NHS waiting times</a:t>
            </a:r>
            <a:r>
              <a:rPr lang="en-US" sz="4000" dirty="0" smtClean="0"/>
              <a:t>.”</a:t>
            </a:r>
            <a:endParaRPr lang="en-US" sz="4000"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Democratic elections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89738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p>
          <a:p>
            <a:pPr algn="ctr">
              <a:lnSpc>
                <a:spcPct val="100000"/>
              </a:lnSpc>
            </a:pPr>
            <a:endParaRPr lang="en-GB" b="1" u="sng" dirty="0" smtClean="0"/>
          </a:p>
          <a:p>
            <a:pPr algn="ctr">
              <a:lnSpc>
                <a:spcPct val="100000"/>
              </a:lnSpc>
            </a:pPr>
            <a:r>
              <a:rPr lang="en-GB" dirty="0" smtClean="0"/>
              <a:t>“our true destiny is a world built by nations who help each other in their hour of need”</a:t>
            </a:r>
          </a:p>
          <a:p>
            <a:pPr algn="ctr">
              <a:lnSpc>
                <a:spcPct val="100000"/>
              </a:lnSpc>
            </a:pPr>
            <a:endParaRPr lang="en-US" dirty="0"/>
          </a:p>
        </p:txBody>
      </p:sp>
    </p:spTree>
    <p:extLst>
      <p:ext uri="{BB962C8B-B14F-4D97-AF65-F5344CB8AC3E}">
        <p14:creationId xmlns:p14="http://schemas.microsoft.com/office/powerpoint/2010/main" val="3150410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democracy?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are laws made in other countries?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do elections work in other countries?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does the UK work with other countries?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international law?</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international human rights?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How does the UK work with other countries</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How an</a:t>
            </a:r>
            <a:r>
              <a:rPr kumimoji="0" lang="en-US" sz="1940" b="1" i="0" u="none" strike="noStrike" kern="1200" cap="none" spc="0" normalizeH="0" noProof="0" dirty="0" smtClean="0">
                <a:ln>
                  <a:noFill/>
                </a:ln>
                <a:solidFill>
                  <a:prstClr val="black"/>
                </a:solidFill>
                <a:effectLst/>
                <a:uLnTx/>
                <a:uFillTx/>
                <a:latin typeface="Comic Sans MS"/>
                <a:ea typeface="+mn-ea"/>
                <a:cs typeface="+mn-cs"/>
              </a:rPr>
              <a:t> election works in a dictatorship</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lang="en-US" sz="1940" b="1" baseline="0" dirty="0" smtClean="0">
                <a:solidFill>
                  <a:prstClr val="black"/>
                </a:solidFill>
                <a:latin typeface="Comic Sans MS"/>
              </a:rPr>
              <a:t>How</a:t>
            </a:r>
            <a:r>
              <a:rPr lang="en-US" sz="1940" b="1" dirty="0" smtClean="0">
                <a:solidFill>
                  <a:prstClr val="black"/>
                </a:solidFill>
                <a:latin typeface="Comic Sans MS"/>
              </a:rPr>
              <a:t> an election works in a democracy</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485689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20000"/>
          </a:bodyPr>
          <a:lstStyle/>
          <a:p>
            <a:pPr marL="0" indent="0">
              <a:buNone/>
            </a:pPr>
            <a:r>
              <a:rPr lang="en-US" sz="3638" dirty="0"/>
              <a:t>The UK is a prominent global voice on issues such as peace, trade, environmental protection and humanitarian aid</a:t>
            </a:r>
            <a:r>
              <a:rPr lang="en-US" sz="3638" dirty="0" smtClean="0"/>
              <a:t>.</a:t>
            </a:r>
          </a:p>
          <a:p>
            <a:pPr marL="0" indent="0">
              <a:buNone/>
            </a:pPr>
            <a:endParaRPr lang="en-US" sz="3638" dirty="0"/>
          </a:p>
          <a:p>
            <a:pPr marL="0" indent="0">
              <a:buNone/>
            </a:pPr>
            <a:r>
              <a:rPr lang="en-US" sz="3638" dirty="0" smtClean="0"/>
              <a:t>It is important to learn about how the UK works with other countries to achieve these things.</a:t>
            </a:r>
          </a:p>
          <a:p>
            <a:pPr marL="0" indent="0">
              <a:buNone/>
            </a:pPr>
            <a:r>
              <a:rPr lang="en-US" sz="3638" dirty="0" smtClean="0"/>
              <a:t> </a:t>
            </a:r>
            <a:endParaRPr lang="en-US" sz="3638" dirty="0"/>
          </a:p>
          <a:p>
            <a:pPr marL="0" indent="0">
              <a:buNone/>
            </a:pPr>
            <a:r>
              <a:rPr lang="en-US" sz="3638" dirty="0"/>
              <a:t>W</a:t>
            </a:r>
            <a:r>
              <a:rPr lang="en-US" sz="3638" dirty="0" smtClean="0"/>
              <a:t>hen you are old enough to vote, you can choose a political party that aligns with your beliefs and values as a global citizen</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493" y="3156155"/>
            <a:ext cx="5207104" cy="771228"/>
          </a:xfrm>
          <a:prstGeom prst="rect">
            <a:avLst/>
          </a:prstGeom>
        </p:spPr>
      </p:pic>
    </p:spTree>
    <p:extLst>
      <p:ext uri="{BB962C8B-B14F-4D97-AF65-F5344CB8AC3E}">
        <p14:creationId xmlns:p14="http://schemas.microsoft.com/office/powerpoint/2010/main" val="289921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a:bodyPr>
          <a:lstStyle/>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“why might countries work together on global issues?”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Democratic elections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6247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“why might countries work together on global issues?”</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Democratic elections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00606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a:bodyPr>
          <a:lstStyle/>
          <a:p>
            <a:pPr marL="0" indent="0">
              <a:buNone/>
            </a:pPr>
            <a:r>
              <a:rPr lang="en-US" sz="4000" dirty="0" smtClean="0"/>
              <a:t>The UK works with other countries to:</a:t>
            </a:r>
          </a:p>
          <a:p>
            <a:pPr marL="0" indent="0">
              <a:buNone/>
            </a:pPr>
            <a:endParaRPr lang="en-US" sz="4000" dirty="0"/>
          </a:p>
          <a:p>
            <a:pPr marL="0" indent="0">
              <a:buNone/>
            </a:pPr>
            <a:r>
              <a:rPr lang="en-US" sz="4000" b="1" dirty="0" smtClean="0"/>
              <a:t>1. Help ensure peace and security </a:t>
            </a:r>
            <a:r>
              <a:rPr lang="en-US" sz="4000" dirty="0" smtClean="0"/>
              <a:t>– The UK works with other countries to help prevent conflicts and promote stability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does the UK work with other countries</a:t>
            </a:r>
            <a:endParaRPr sz="2426" spc="27" dirty="0"/>
          </a:p>
        </p:txBody>
      </p:sp>
      <p:pic>
        <p:nvPicPr>
          <p:cNvPr id="9" name="Picture 8"/>
          <p:cNvPicPr>
            <a:picLocks noChangeAspect="1"/>
          </p:cNvPicPr>
          <p:nvPr/>
        </p:nvPicPr>
        <p:blipFill>
          <a:blip r:embed="rId4"/>
          <a:stretch>
            <a:fillRect/>
          </a:stretch>
        </p:blipFill>
        <p:spPr>
          <a:xfrm>
            <a:off x="7673462" y="1261997"/>
            <a:ext cx="3807698" cy="5310737"/>
          </a:xfrm>
          <a:prstGeom prst="rect">
            <a:avLst/>
          </a:prstGeom>
        </p:spPr>
      </p:pic>
    </p:spTree>
    <p:extLst>
      <p:ext uri="{BB962C8B-B14F-4D97-AF65-F5344CB8AC3E}">
        <p14:creationId xmlns:p14="http://schemas.microsoft.com/office/powerpoint/2010/main" val="245508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003"/>
          </a:xfrm>
        </p:spPr>
        <p:txBody>
          <a:bodyPr>
            <a:normAutofit fontScale="92500"/>
          </a:bodyPr>
          <a:lstStyle/>
          <a:p>
            <a:pPr marL="0" indent="0">
              <a:buNone/>
            </a:pPr>
            <a:r>
              <a:rPr lang="en-US" sz="4000" dirty="0" smtClean="0"/>
              <a:t>The UK works with other countries to:</a:t>
            </a:r>
          </a:p>
          <a:p>
            <a:pPr marL="0" indent="0">
              <a:buNone/>
            </a:pPr>
            <a:endParaRPr lang="en-US" sz="4000" dirty="0"/>
          </a:p>
          <a:p>
            <a:pPr marL="0" indent="0">
              <a:buNone/>
            </a:pPr>
            <a:r>
              <a:rPr lang="en-US" sz="4000" b="1" dirty="0" smtClean="0"/>
              <a:t>2. Global Trade</a:t>
            </a:r>
            <a:r>
              <a:rPr lang="en-US" sz="4000" dirty="0" smtClean="0"/>
              <a:t> – The UK works with other countries through international trade which boosts the UK economy. This means more jobs are created and the UK have access to more goods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does the UK work with other countries</a:t>
            </a:r>
            <a:endParaRPr sz="2426" spc="27" dirty="0"/>
          </a:p>
        </p:txBody>
      </p:sp>
      <p:pic>
        <p:nvPicPr>
          <p:cNvPr id="9" name="Picture 8"/>
          <p:cNvPicPr>
            <a:picLocks noChangeAspect="1"/>
          </p:cNvPicPr>
          <p:nvPr/>
        </p:nvPicPr>
        <p:blipFill>
          <a:blip r:embed="rId4"/>
          <a:stretch>
            <a:fillRect/>
          </a:stretch>
        </p:blipFill>
        <p:spPr>
          <a:xfrm>
            <a:off x="7673462" y="1261997"/>
            <a:ext cx="3807698" cy="5310737"/>
          </a:xfrm>
          <a:prstGeom prst="rect">
            <a:avLst/>
          </a:prstGeom>
        </p:spPr>
      </p:pic>
    </p:spTree>
    <p:extLst>
      <p:ext uri="{BB962C8B-B14F-4D97-AF65-F5344CB8AC3E}">
        <p14:creationId xmlns:p14="http://schemas.microsoft.com/office/powerpoint/2010/main" val="1250732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780</Words>
  <Application>Microsoft Office PowerPoint</Application>
  <PresentationFormat>Widescreen</PresentationFormat>
  <Paragraphs>91</Paragraphs>
  <Slides>16</Slides>
  <Notes>2</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Aptos</vt:lpstr>
      <vt:lpstr>Arial</vt:lpstr>
      <vt:lpstr>Calibri</vt:lpstr>
      <vt:lpstr>Calibri Light</vt:lpstr>
      <vt:lpstr>Comic Sans MS</vt:lpstr>
      <vt:lpstr>Lato</vt:lpstr>
      <vt:lpstr>Segoe UI</vt:lpstr>
      <vt:lpstr>Verdana</vt:lpstr>
      <vt:lpstr>3_Office Theme</vt:lpstr>
      <vt:lpstr>Office Theme</vt:lpstr>
      <vt:lpstr>PowerPoint Presentation</vt:lpstr>
      <vt:lpstr>PowerPoint Presentation</vt:lpstr>
      <vt:lpstr>PowerPoint Presentation</vt:lpstr>
      <vt:lpstr>PowerPoint Presentation</vt:lpstr>
      <vt:lpstr>Why are we learning about this?</vt:lpstr>
      <vt:lpstr>Democratic elections</vt:lpstr>
      <vt:lpstr>Democratic elections</vt:lpstr>
      <vt:lpstr>Why does the UK work with other countries</vt:lpstr>
      <vt:lpstr>Why does the UK work with other countries</vt:lpstr>
      <vt:lpstr>Why does the UK work with other countries</vt:lpstr>
      <vt:lpstr>Why does the UK work with other countries</vt:lpstr>
      <vt:lpstr>UK Humanitarian efforts</vt:lpstr>
      <vt:lpstr>UK Humanitarian efforts</vt:lpstr>
      <vt:lpstr>UK Humanitarian efforts</vt:lpstr>
      <vt:lpstr>Democratic elections</vt:lpstr>
      <vt:lpstr>Democratic elections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48</cp:revision>
  <dcterms:created xsi:type="dcterms:W3CDTF">2024-08-15T13:31:51Z</dcterms:created>
  <dcterms:modified xsi:type="dcterms:W3CDTF">2025-04-14T11:55:11Z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