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1"/>
  </p:notesMasterIdLst>
  <p:sldIdLst>
    <p:sldId id="353" r:id="rId3"/>
    <p:sldId id="293" r:id="rId4"/>
    <p:sldId id="318" r:id="rId5"/>
    <p:sldId id="335" r:id="rId6"/>
    <p:sldId id="343" r:id="rId7"/>
    <p:sldId id="344" r:id="rId8"/>
    <p:sldId id="345" r:id="rId9"/>
    <p:sldId id="321" r:id="rId10"/>
    <p:sldId id="346" r:id="rId11"/>
    <p:sldId id="347" r:id="rId12"/>
    <p:sldId id="348" r:id="rId13"/>
    <p:sldId id="322" r:id="rId14"/>
    <p:sldId id="341" r:id="rId15"/>
    <p:sldId id="276" r:id="rId16"/>
    <p:sldId id="349" r:id="rId17"/>
    <p:sldId id="350" r:id="rId18"/>
    <p:sldId id="351" r:id="rId19"/>
    <p:sldId id="35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qYb5JmFKqhwovKnO3UmVA==" hashData="EQQZH5awKVyZCw+imjoBTLbWLY6jr/sM4ZRy8JjnpnwhGPtht3lFX0AbzOay3QOLWG5sasnLSloJGOTPhdm0g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7385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15045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0" y="722980"/>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4"/>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1"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566810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8" r:id="rId12"/>
    <p:sldLayoutId id="2147483719"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85767" y="196218"/>
            <a:ext cx="7770764" cy="2387098"/>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78099" y="2288751"/>
            <a:ext cx="6856557" cy="1655414"/>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incomplete Homework Tasks </a:t>
            </a:r>
          </a:p>
        </p:txBody>
      </p:sp>
      <p:pic>
        <p:nvPicPr>
          <p:cNvPr id="8" name="Picture 7"/>
          <p:cNvPicPr>
            <a:picLocks noChangeAspect="1"/>
          </p:cNvPicPr>
          <p:nvPr/>
        </p:nvPicPr>
        <p:blipFill rotWithShape="1">
          <a:blip r:embed="rId3"/>
          <a:srcRect l="1782" t="1680" r="4835"/>
          <a:stretch/>
        </p:blipFill>
        <p:spPr>
          <a:xfrm>
            <a:off x="8356531" y="498130"/>
            <a:ext cx="2212936" cy="1354690"/>
          </a:xfrm>
          <a:prstGeom prst="rect">
            <a:avLst/>
          </a:prstGeom>
        </p:spPr>
      </p:pic>
      <p:pic>
        <p:nvPicPr>
          <p:cNvPr id="2" name="Picture 1"/>
          <p:cNvPicPr>
            <a:picLocks noChangeAspect="1"/>
          </p:cNvPicPr>
          <p:nvPr/>
        </p:nvPicPr>
        <p:blipFill rotWithShape="1">
          <a:blip r:embed="rId4"/>
          <a:srcRect l="26769" t="41600" r="41731" b="55600"/>
          <a:stretch/>
        </p:blipFill>
        <p:spPr>
          <a:xfrm>
            <a:off x="1703667" y="5300685"/>
            <a:ext cx="10268806" cy="513440"/>
          </a:xfrm>
          <a:prstGeom prst="rect">
            <a:avLst/>
          </a:prstGeom>
        </p:spPr>
      </p:pic>
      <p:sp>
        <p:nvSpPr>
          <p:cNvPr id="3" name="TextBox 2"/>
          <p:cNvSpPr txBox="1"/>
          <p:nvPr/>
        </p:nvSpPr>
        <p:spPr>
          <a:xfrm>
            <a:off x="7644275" y="2528215"/>
            <a:ext cx="292519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134657" y="3685280"/>
            <a:ext cx="1467225" cy="148442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8844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70000" lnSpcReduction="20000"/>
          </a:bodyPr>
          <a:lstStyle/>
          <a:p>
            <a:pPr marL="0" indent="0">
              <a:buNone/>
            </a:pPr>
            <a:r>
              <a:rPr lang="en-US" sz="3638" dirty="0" smtClean="0"/>
              <a:t>The US election uses an unique voting system called “Electoral College”</a:t>
            </a:r>
          </a:p>
          <a:p>
            <a:pPr marL="0" indent="0">
              <a:buNone/>
            </a:pPr>
            <a:endParaRPr lang="en-US" sz="3638" dirty="0"/>
          </a:p>
          <a:p>
            <a:pPr marL="0" indent="0">
              <a:buNone/>
            </a:pPr>
            <a:r>
              <a:rPr lang="en-US" sz="3638" dirty="0" smtClean="0"/>
              <a:t>This means that each state has a certain number of “electoral votes”</a:t>
            </a:r>
          </a:p>
          <a:p>
            <a:pPr marL="0" indent="0">
              <a:buNone/>
            </a:pPr>
            <a:endParaRPr lang="en-US" sz="3638" dirty="0"/>
          </a:p>
          <a:p>
            <a:pPr marL="0" indent="0">
              <a:buNone/>
            </a:pPr>
            <a:r>
              <a:rPr lang="en-US" sz="3638" dirty="0" smtClean="0"/>
              <a:t>This is based on the population of the state. For example California has a population of 38.9 million so it has 54 electoral votes whereas Alaska has a population of 730,000 so it has 3 electoral votes</a:t>
            </a:r>
          </a:p>
          <a:p>
            <a:pPr marL="0" indent="0">
              <a:buNone/>
            </a:pPr>
            <a:endParaRPr lang="en-US" sz="3638" dirty="0"/>
          </a:p>
          <a:p>
            <a:pPr marL="0" indent="0">
              <a:buNone/>
            </a:pPr>
            <a:r>
              <a:rPr lang="en-US" sz="3638" dirty="0" smtClean="0"/>
              <a:t>This system aims to balance influence so that smaller states still have a voice. This means that highly populated and less populated states play a role in the election outcome.</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did the US election work?</a:t>
            </a:r>
            <a:endParaRPr sz="2426" spc="27" dirty="0"/>
          </a:p>
        </p:txBody>
      </p:sp>
      <p:pic>
        <p:nvPicPr>
          <p:cNvPr id="3" name="Picture 2"/>
          <p:cNvPicPr>
            <a:picLocks noChangeAspect="1"/>
          </p:cNvPicPr>
          <p:nvPr/>
        </p:nvPicPr>
        <p:blipFill>
          <a:blip r:embed="rId4"/>
          <a:stretch>
            <a:fillRect/>
          </a:stretch>
        </p:blipFill>
        <p:spPr>
          <a:xfrm>
            <a:off x="7641342" y="1985132"/>
            <a:ext cx="4343829" cy="3991125"/>
          </a:xfrm>
          <a:prstGeom prst="rect">
            <a:avLst/>
          </a:prstGeom>
        </p:spPr>
      </p:pic>
    </p:spTree>
    <p:extLst>
      <p:ext uri="{BB962C8B-B14F-4D97-AF65-F5344CB8AC3E}">
        <p14:creationId xmlns:p14="http://schemas.microsoft.com/office/powerpoint/2010/main" val="1266310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92500" lnSpcReduction="20000"/>
          </a:bodyPr>
          <a:lstStyle/>
          <a:p>
            <a:pPr marL="0" indent="0">
              <a:buNone/>
            </a:pPr>
            <a:r>
              <a:rPr lang="en-US" sz="3638" dirty="0" smtClean="0"/>
              <a:t>Voting is based on a winner takes all system</a:t>
            </a:r>
          </a:p>
          <a:p>
            <a:pPr marL="0" indent="0">
              <a:buNone/>
            </a:pPr>
            <a:endParaRPr lang="en-US" sz="3638" dirty="0"/>
          </a:p>
          <a:p>
            <a:pPr marL="0" indent="0">
              <a:buNone/>
            </a:pPr>
            <a:r>
              <a:rPr lang="en-US" sz="3638" dirty="0" smtClean="0"/>
              <a:t>This means that the candidate who wins the majority of the votes (50.1%) in each state takes all the electoral votes.</a:t>
            </a:r>
          </a:p>
          <a:p>
            <a:pPr marL="0" indent="0">
              <a:buNone/>
            </a:pPr>
            <a:endParaRPr lang="en-US" sz="3638" dirty="0"/>
          </a:p>
          <a:p>
            <a:pPr marL="0" indent="0">
              <a:buNone/>
            </a:pPr>
            <a:r>
              <a:rPr lang="en-US" sz="3638" dirty="0" smtClean="0"/>
              <a:t>There are a total of 528 electoral votes so a candidate requires 270 electoral votes to win the election and become the next US President</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did the US election work?</a:t>
            </a:r>
            <a:endParaRPr sz="2426" spc="27" dirty="0"/>
          </a:p>
        </p:txBody>
      </p:sp>
      <p:pic>
        <p:nvPicPr>
          <p:cNvPr id="3" name="Picture 2"/>
          <p:cNvPicPr>
            <a:picLocks noChangeAspect="1"/>
          </p:cNvPicPr>
          <p:nvPr/>
        </p:nvPicPr>
        <p:blipFill>
          <a:blip r:embed="rId4"/>
          <a:stretch>
            <a:fillRect/>
          </a:stretch>
        </p:blipFill>
        <p:spPr>
          <a:xfrm>
            <a:off x="7641342" y="1985132"/>
            <a:ext cx="4343829" cy="3991125"/>
          </a:xfrm>
          <a:prstGeom prst="rect">
            <a:avLst/>
          </a:prstGeom>
        </p:spPr>
      </p:pic>
    </p:spTree>
    <p:extLst>
      <p:ext uri="{BB962C8B-B14F-4D97-AF65-F5344CB8AC3E}">
        <p14:creationId xmlns:p14="http://schemas.microsoft.com/office/powerpoint/2010/main" val="2429266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a:bodyPr>
          <a:lstStyle/>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“which democratic election system do you think works best? Why?”</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Democratic elections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762470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a:t>“which democratic election system do you think works best? Why?”</a:t>
            </a:r>
            <a:endParaRPr lang="en-US" sz="4000" dirty="0" smtClean="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Democratic elections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006066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In a dictatorship like North Korea elections still happen.</a:t>
            </a:r>
          </a:p>
          <a:p>
            <a:pPr marL="0" indent="0">
              <a:buNone/>
            </a:pPr>
            <a:endParaRPr lang="en-US" sz="3638" dirty="0"/>
          </a:p>
          <a:p>
            <a:pPr marL="0" indent="0">
              <a:buNone/>
            </a:pPr>
            <a:r>
              <a:rPr lang="en-US" sz="3638" dirty="0" smtClean="0"/>
              <a:t>However in North Korea there is only 1 Political Party and therefore only 1 candidate for voters to choose.</a:t>
            </a:r>
          </a:p>
          <a:p>
            <a:pPr marL="0" indent="0">
              <a:buNone/>
            </a:pPr>
            <a:endParaRPr lang="en-US" sz="3638" dirty="0"/>
          </a:p>
          <a:p>
            <a:pPr marL="0" indent="0">
              <a:buNone/>
            </a:pPr>
            <a:r>
              <a:rPr lang="en-US" sz="3638" dirty="0" smtClean="0"/>
              <a:t>This makes it impossible for other viewpoints to influence the leadership</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do elections work in a dictatorship</a:t>
            </a:r>
            <a:endParaRPr sz="2426" spc="27" dirty="0"/>
          </a:p>
        </p:txBody>
      </p:sp>
      <p:pic>
        <p:nvPicPr>
          <p:cNvPr id="3" name="Picture 2"/>
          <p:cNvPicPr>
            <a:picLocks noChangeAspect="1"/>
          </p:cNvPicPr>
          <p:nvPr/>
        </p:nvPicPr>
        <p:blipFill>
          <a:blip r:embed="rId4"/>
          <a:stretch>
            <a:fillRect/>
          </a:stretch>
        </p:blipFill>
        <p:spPr>
          <a:xfrm>
            <a:off x="7421863" y="2226404"/>
            <a:ext cx="4187315" cy="2786468"/>
          </a:xfrm>
          <a:prstGeom prst="rect">
            <a:avLst/>
          </a:prstGeom>
        </p:spPr>
      </p:pic>
    </p:spTree>
    <p:extLst>
      <p:ext uri="{BB962C8B-B14F-4D97-AF65-F5344CB8AC3E}">
        <p14:creationId xmlns:p14="http://schemas.microsoft.com/office/powerpoint/2010/main" val="1512513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In addition, voting in North Korea is public. This means the government can see who each individual voted for.</a:t>
            </a:r>
          </a:p>
          <a:p>
            <a:pPr marL="0" indent="0">
              <a:buNone/>
            </a:pPr>
            <a:endParaRPr lang="en-US" sz="3638" dirty="0"/>
          </a:p>
          <a:p>
            <a:pPr marL="0" indent="0">
              <a:buNone/>
            </a:pPr>
            <a:r>
              <a:rPr lang="en-US" sz="3638" dirty="0" smtClean="0"/>
              <a:t>This makes it difficult for people to vote against the regime or not to vote at all</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do elections work in a dictatorship</a:t>
            </a:r>
            <a:endParaRPr sz="2426" spc="27" dirty="0"/>
          </a:p>
        </p:txBody>
      </p:sp>
      <p:pic>
        <p:nvPicPr>
          <p:cNvPr id="3" name="Picture 2"/>
          <p:cNvPicPr>
            <a:picLocks noChangeAspect="1"/>
          </p:cNvPicPr>
          <p:nvPr/>
        </p:nvPicPr>
        <p:blipFill>
          <a:blip r:embed="rId4"/>
          <a:stretch>
            <a:fillRect/>
          </a:stretch>
        </p:blipFill>
        <p:spPr>
          <a:xfrm>
            <a:off x="7421863" y="2226404"/>
            <a:ext cx="4187315" cy="2786468"/>
          </a:xfrm>
          <a:prstGeom prst="rect">
            <a:avLst/>
          </a:prstGeom>
        </p:spPr>
      </p:pic>
    </p:spTree>
    <p:extLst>
      <p:ext uri="{BB962C8B-B14F-4D97-AF65-F5344CB8AC3E}">
        <p14:creationId xmlns:p14="http://schemas.microsoft.com/office/powerpoint/2010/main" val="190686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This poses the question, why do elections happen in North Korea?</a:t>
            </a:r>
          </a:p>
          <a:p>
            <a:pPr marL="0" indent="0">
              <a:buNone/>
            </a:pPr>
            <a:endParaRPr lang="en-US" sz="3638" dirty="0"/>
          </a:p>
          <a:p>
            <a:pPr marL="0" indent="0">
              <a:buNone/>
            </a:pPr>
            <a:r>
              <a:rPr lang="en-US" sz="3638" dirty="0" smtClean="0"/>
              <a:t>The election is used to display control and loyalty. The election is not intended to introduce change but to confirm the regime’s rule.</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do elections work in a dictatorship</a:t>
            </a:r>
            <a:endParaRPr sz="2426" spc="27" dirty="0"/>
          </a:p>
        </p:txBody>
      </p:sp>
      <p:pic>
        <p:nvPicPr>
          <p:cNvPr id="3" name="Picture 2"/>
          <p:cNvPicPr>
            <a:picLocks noChangeAspect="1"/>
          </p:cNvPicPr>
          <p:nvPr/>
        </p:nvPicPr>
        <p:blipFill>
          <a:blip r:embed="rId4"/>
          <a:stretch>
            <a:fillRect/>
          </a:stretch>
        </p:blipFill>
        <p:spPr>
          <a:xfrm>
            <a:off x="7421863" y="2226404"/>
            <a:ext cx="4187315" cy="2786468"/>
          </a:xfrm>
          <a:prstGeom prst="rect">
            <a:avLst/>
          </a:prstGeom>
        </p:spPr>
      </p:pic>
    </p:spTree>
    <p:extLst>
      <p:ext uri="{BB962C8B-B14F-4D97-AF65-F5344CB8AC3E}">
        <p14:creationId xmlns:p14="http://schemas.microsoft.com/office/powerpoint/2010/main" val="1039120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a:bodyPr>
          <a:lstStyle/>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“why is it important that elections are completed democratically?”</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E</a:t>
            </a:r>
            <a:r>
              <a:rPr lang="en-US" sz="2426" spc="6" dirty="0" smtClean="0"/>
              <a:t>lections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881670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a:t>“why is it important that elections are completed democratically?”</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Democratic elections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405288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fontScale="92500" lnSpcReduction="10000"/>
          </a:bodyPr>
          <a:lstStyle/>
          <a:p>
            <a:pPr algn="ctr">
              <a:lnSpc>
                <a:spcPct val="100000"/>
              </a:lnSpc>
            </a:pPr>
            <a:r>
              <a:rPr lang="en-US" b="1" u="sng" dirty="0" smtClean="0"/>
              <a:t>Thought of the Day</a:t>
            </a:r>
          </a:p>
          <a:p>
            <a:pPr algn="ctr">
              <a:lnSpc>
                <a:spcPct val="100000"/>
              </a:lnSpc>
            </a:pPr>
            <a:endParaRPr lang="en-GB" b="1" u="sng" dirty="0" smtClean="0"/>
          </a:p>
          <a:p>
            <a:pPr algn="ctr">
              <a:lnSpc>
                <a:spcPct val="100000"/>
              </a:lnSpc>
            </a:pPr>
            <a:r>
              <a:rPr lang="en-GB" dirty="0" smtClean="0"/>
              <a:t>“Every election is determined by the people who show up”</a:t>
            </a:r>
          </a:p>
          <a:p>
            <a:pPr algn="ctr">
              <a:lnSpc>
                <a:spcPct val="100000"/>
              </a:lnSpc>
            </a:pPr>
            <a:endParaRPr lang="en-US" dirty="0"/>
          </a:p>
          <a:p>
            <a:pPr algn="ctr">
              <a:lnSpc>
                <a:spcPct val="100000"/>
              </a:lnSpc>
            </a:pPr>
            <a:r>
              <a:rPr lang="en-US" dirty="0" smtClean="0"/>
              <a:t>Larry J. </a:t>
            </a:r>
            <a:r>
              <a:rPr lang="en-US" dirty="0" err="1" smtClean="0"/>
              <a:t>Sabato</a:t>
            </a:r>
            <a:endParaRPr lang="en-GB" dirty="0" smtClean="0"/>
          </a:p>
        </p:txBody>
      </p:sp>
    </p:spTree>
    <p:extLst>
      <p:ext uri="{BB962C8B-B14F-4D97-AF65-F5344CB8AC3E}">
        <p14:creationId xmlns:p14="http://schemas.microsoft.com/office/powerpoint/2010/main" val="3150410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democracy?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are laws made in other countries?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do elections work in other countries?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does the UK work with other countries?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international law?</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are international human rights?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How do elections work in other countries</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This includes: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How an</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election works in a dictatorship</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lang="en-US" sz="1940" b="1" baseline="0" dirty="0" smtClean="0">
                <a:solidFill>
                  <a:prstClr val="black"/>
                </a:solidFill>
                <a:latin typeface="Comic Sans MS"/>
              </a:rPr>
              <a:t>How</a:t>
            </a:r>
            <a:r>
              <a:rPr lang="en-US" sz="1940" b="1" dirty="0" smtClean="0">
                <a:solidFill>
                  <a:prstClr val="black"/>
                </a:solidFill>
                <a:latin typeface="Comic Sans MS"/>
              </a:rPr>
              <a:t> an election works in a democracy</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485689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3638" dirty="0" smtClean="0"/>
              <a:t>It is important to learn about how politics works around the world</a:t>
            </a:r>
          </a:p>
          <a:p>
            <a:pPr marL="0" indent="0">
              <a:buNone/>
            </a:pPr>
            <a:endParaRPr lang="en-US" sz="3638" dirty="0"/>
          </a:p>
          <a:p>
            <a:pPr marL="0" indent="0">
              <a:buNone/>
            </a:pPr>
            <a:r>
              <a:rPr lang="en-US" sz="3638" dirty="0" smtClean="0"/>
              <a:t>Despite you not being old enough to vote and living in the UK, it is important to learn about this now so that when you are older you are confident in speaking about global events such as elections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0493" y="3156155"/>
            <a:ext cx="5207104" cy="771228"/>
          </a:xfrm>
          <a:prstGeom prst="rect">
            <a:avLst/>
          </a:prstGeom>
        </p:spPr>
      </p:pic>
    </p:spTree>
    <p:extLst>
      <p:ext uri="{BB962C8B-B14F-4D97-AF65-F5344CB8AC3E}">
        <p14:creationId xmlns:p14="http://schemas.microsoft.com/office/powerpoint/2010/main" val="2899216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323232"/>
                </a:solidFill>
                <a:effectLst/>
                <a:uLnTx/>
                <a:uFillTx/>
                <a:latin typeface="Calibri" panose="020F0502020204030204"/>
                <a:ea typeface="+mn-ea"/>
                <a:cs typeface="+mn-cs"/>
              </a:rPr>
              <a:t>Democracy</a:t>
            </a:r>
            <a:r>
              <a:rPr kumimoji="0" lang="en-US" sz="4000" b="0" i="0" u="none" strike="noStrike" kern="0" cap="none" spc="0" normalizeH="0" baseline="0" noProof="0" dirty="0" smtClean="0">
                <a:ln>
                  <a:noFill/>
                </a:ln>
                <a:solidFill>
                  <a:srgbClr val="323232"/>
                </a:solidFill>
                <a:effectLst/>
                <a:uLnTx/>
                <a:uFillTx/>
                <a:latin typeface="Calibri" panose="020F0502020204030204"/>
                <a:ea typeface="+mn-ea"/>
                <a:cs typeface="+mn-cs"/>
              </a:rPr>
              <a:t> is a British Value that we learn about before half term. This mean “rule by people” as this happens by people being able to freely vote for a political party to represent them in Government </a:t>
            </a:r>
          </a:p>
        </p:txBody>
      </p:sp>
    </p:spTree>
    <p:extLst>
      <p:ext uri="{BB962C8B-B14F-4D97-AF65-F5344CB8AC3E}">
        <p14:creationId xmlns:p14="http://schemas.microsoft.com/office/powerpoint/2010/main" val="1377927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323232"/>
                </a:solidFill>
                <a:effectLst/>
                <a:uLnTx/>
                <a:uFillTx/>
                <a:latin typeface="Calibri" panose="020F0502020204030204"/>
                <a:ea typeface="+mn-ea"/>
                <a:cs typeface="+mn-cs"/>
              </a:rPr>
              <a:t>Article 12 </a:t>
            </a:r>
            <a:r>
              <a:rPr kumimoji="0" lang="en-US" sz="3200" b="0" i="0" u="none" strike="noStrike" kern="1200" cap="none" spc="0" normalizeH="0" baseline="0" noProof="0" dirty="0" smtClean="0">
                <a:ln>
                  <a:noFill/>
                </a:ln>
                <a:solidFill>
                  <a:srgbClr val="323232"/>
                </a:solidFill>
                <a:effectLst/>
                <a:uLnTx/>
                <a:uFillTx/>
                <a:latin typeface="Calibri" panose="020F0502020204030204"/>
                <a:ea typeface="+mn-ea"/>
                <a:cs typeface="+mn-cs"/>
              </a:rPr>
              <a:t>states that Governments should have respect for children’s views. Although children cannot vote, they still have the human right to have their opinions and voices heard and taken seriously. An example of how this happens in the UK is the UK Youth Parliament which gives young people access to the policy making process to be the voice of young people in the UK.</a:t>
            </a:r>
            <a:endParaRPr kumimoji="0" lang="en-US" sz="3200" b="1" i="0" u="none" strike="noStrike" kern="1200" cap="none" spc="0" normalizeH="0" baseline="0" noProof="0" dirty="0">
              <a:ln>
                <a:noFill/>
              </a:ln>
              <a:solidFill>
                <a:srgbClr val="323232"/>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8907741" y="3611042"/>
            <a:ext cx="2133609" cy="2876778"/>
          </a:xfrm>
          <a:prstGeom prst="rect">
            <a:avLst/>
          </a:prstGeom>
        </p:spPr>
      </p:pic>
    </p:spTree>
    <p:extLst>
      <p:ext uri="{BB962C8B-B14F-4D97-AF65-F5344CB8AC3E}">
        <p14:creationId xmlns:p14="http://schemas.microsoft.com/office/powerpoint/2010/main" val="2318416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55000" lnSpcReduction="20000"/>
          </a:bodyPr>
          <a:lstStyle/>
          <a:p>
            <a:pPr marL="0" indent="0">
              <a:buNone/>
            </a:pPr>
            <a:r>
              <a:rPr lang="en-US" sz="4000" dirty="0" smtClean="0"/>
              <a:t>As a reminder there was a General Election in the UK in July 2024.</a:t>
            </a:r>
          </a:p>
          <a:p>
            <a:pPr marL="0" indent="0">
              <a:buNone/>
            </a:pPr>
            <a:endParaRPr lang="en-US" sz="4000" dirty="0"/>
          </a:p>
          <a:p>
            <a:pPr marL="0" indent="0">
              <a:buNone/>
            </a:pPr>
            <a:r>
              <a:rPr lang="en-US" sz="4000" dirty="0" smtClean="0"/>
              <a:t>This election worked by:</a:t>
            </a:r>
          </a:p>
          <a:p>
            <a:pPr>
              <a:buFontTx/>
              <a:buChar char="-"/>
            </a:pPr>
            <a:r>
              <a:rPr lang="en-US" sz="4000" dirty="0" smtClean="0"/>
              <a:t>People who were legally allowed to vote, and registered, voted for their preferred candidate in their constituency</a:t>
            </a:r>
          </a:p>
          <a:p>
            <a:pPr>
              <a:buFontTx/>
              <a:buChar char="-"/>
            </a:pPr>
            <a:r>
              <a:rPr lang="en-US" sz="4000" dirty="0" smtClean="0"/>
              <a:t>The candidate with the most votes in the constituency became the MP for that constituency</a:t>
            </a:r>
          </a:p>
          <a:p>
            <a:pPr>
              <a:buFontTx/>
              <a:buChar char="-"/>
            </a:pPr>
            <a:r>
              <a:rPr lang="en-US" sz="4000" dirty="0" smtClean="0"/>
              <a:t>There are 650 constituencies. The Political Party who wins the most constituencies can form the UK Government</a:t>
            </a:r>
          </a:p>
          <a:p>
            <a:pPr>
              <a:buFontTx/>
              <a:buChar char="-"/>
            </a:pPr>
            <a:r>
              <a:rPr lang="en-US" sz="4000" dirty="0" err="1" smtClean="0"/>
              <a:t>Labour</a:t>
            </a:r>
            <a:r>
              <a:rPr lang="en-US" sz="4000" dirty="0" smtClean="0"/>
              <a:t> won 412 constituencies, meaning they have 412 MP’s. The leader of the party, Sir Keir </a:t>
            </a:r>
            <a:r>
              <a:rPr lang="en-US" sz="4000" dirty="0" err="1" smtClean="0"/>
              <a:t>Starmer</a:t>
            </a:r>
            <a:r>
              <a:rPr lang="en-US" sz="4000" dirty="0" smtClean="0"/>
              <a:t> became Prime Minister for the UK</a:t>
            </a:r>
          </a:p>
          <a:p>
            <a:pPr marL="0" indent="0">
              <a:buNone/>
            </a:pPr>
            <a:endParaRPr lang="en-US" sz="4000" dirty="0"/>
          </a:p>
          <a:p>
            <a:pPr marL="0" indent="0">
              <a:buNone/>
            </a:pPr>
            <a:r>
              <a:rPr lang="en-US" sz="4000" dirty="0" smtClean="0"/>
              <a:t>This is an example of an election in a democratic country.</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did the election work in the UK?</a:t>
            </a:r>
            <a:endParaRPr sz="2426" spc="27" dirty="0"/>
          </a:p>
        </p:txBody>
      </p:sp>
      <p:pic>
        <p:nvPicPr>
          <p:cNvPr id="9" name="Picture 8"/>
          <p:cNvPicPr>
            <a:picLocks noChangeAspect="1"/>
          </p:cNvPicPr>
          <p:nvPr/>
        </p:nvPicPr>
        <p:blipFill>
          <a:blip r:embed="rId4"/>
          <a:stretch>
            <a:fillRect/>
          </a:stretch>
        </p:blipFill>
        <p:spPr>
          <a:xfrm>
            <a:off x="7673462" y="1261997"/>
            <a:ext cx="3807698" cy="5310737"/>
          </a:xfrm>
          <a:prstGeom prst="rect">
            <a:avLst/>
          </a:prstGeom>
        </p:spPr>
      </p:pic>
    </p:spTree>
    <p:extLst>
      <p:ext uri="{BB962C8B-B14F-4D97-AF65-F5344CB8AC3E}">
        <p14:creationId xmlns:p14="http://schemas.microsoft.com/office/powerpoint/2010/main" val="245508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92500" lnSpcReduction="10000"/>
          </a:bodyPr>
          <a:lstStyle/>
          <a:p>
            <a:pPr marL="0" indent="0">
              <a:buNone/>
            </a:pPr>
            <a:r>
              <a:rPr lang="en-US" sz="4000" dirty="0" smtClean="0"/>
              <a:t>The USA have just voted for Donald Trump to be the new President.</a:t>
            </a:r>
          </a:p>
          <a:p>
            <a:pPr marL="0" indent="0">
              <a:buNone/>
            </a:pPr>
            <a:endParaRPr lang="en-US" sz="4000" dirty="0"/>
          </a:p>
          <a:p>
            <a:pPr marL="0" indent="0">
              <a:buNone/>
            </a:pPr>
            <a:r>
              <a:rPr lang="en-US" sz="4000" dirty="0" smtClean="0"/>
              <a:t>This election worked differently to the UK General Election.</a:t>
            </a:r>
          </a:p>
          <a:p>
            <a:pPr marL="0" indent="0">
              <a:buNone/>
            </a:pPr>
            <a:endParaRPr lang="en-US" sz="4000" dirty="0"/>
          </a:p>
          <a:p>
            <a:pPr marL="0" indent="0">
              <a:buNone/>
            </a:pPr>
            <a:r>
              <a:rPr lang="en-US" sz="4000" dirty="0" smtClean="0"/>
              <a:t>However it is another example of a democratic election</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Another example of a democratic election</a:t>
            </a:r>
            <a:endParaRPr sz="2426" spc="27" dirty="0"/>
          </a:p>
        </p:txBody>
      </p:sp>
      <p:pic>
        <p:nvPicPr>
          <p:cNvPr id="3" name="Picture 2"/>
          <p:cNvPicPr>
            <a:picLocks noChangeAspect="1"/>
          </p:cNvPicPr>
          <p:nvPr/>
        </p:nvPicPr>
        <p:blipFill>
          <a:blip r:embed="rId4"/>
          <a:stretch>
            <a:fillRect/>
          </a:stretch>
        </p:blipFill>
        <p:spPr>
          <a:xfrm>
            <a:off x="7641342" y="1985132"/>
            <a:ext cx="4343829" cy="3991125"/>
          </a:xfrm>
          <a:prstGeom prst="rect">
            <a:avLst/>
          </a:prstGeom>
        </p:spPr>
      </p:pic>
    </p:spTree>
    <p:extLst>
      <p:ext uri="{BB962C8B-B14F-4D97-AF65-F5344CB8AC3E}">
        <p14:creationId xmlns:p14="http://schemas.microsoft.com/office/powerpoint/2010/main" val="3840632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1033</Words>
  <Application>Microsoft Office PowerPoint</Application>
  <PresentationFormat>Widescreen</PresentationFormat>
  <Paragraphs>111</Paragraphs>
  <Slides>18</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Aptos</vt:lpstr>
      <vt:lpstr>Arial</vt:lpstr>
      <vt:lpstr>Calibri</vt:lpstr>
      <vt:lpstr>Calibri Light</vt:lpstr>
      <vt:lpstr>Comic Sans MS</vt:lpstr>
      <vt:lpstr>Lato</vt:lpstr>
      <vt:lpstr>LondrinaSolid-Black</vt:lpstr>
      <vt:lpstr>Segoe UI</vt:lpstr>
      <vt:lpstr>Verdana</vt:lpstr>
      <vt:lpstr>3_Office Theme</vt:lpstr>
      <vt:lpstr>Office Theme</vt:lpstr>
      <vt:lpstr>PowerPoint Presentation</vt:lpstr>
      <vt:lpstr>PowerPoint Presentation</vt:lpstr>
      <vt:lpstr>PowerPoint Presentation</vt:lpstr>
      <vt:lpstr>PowerPoint Presentation</vt:lpstr>
      <vt:lpstr>Why are we learning about this?</vt:lpstr>
      <vt:lpstr>Why are we learning about this?</vt:lpstr>
      <vt:lpstr>Why are we learning about this?</vt:lpstr>
      <vt:lpstr>How did the election work in the UK?</vt:lpstr>
      <vt:lpstr>Another example of a democratic election</vt:lpstr>
      <vt:lpstr>How did the US election work?</vt:lpstr>
      <vt:lpstr>How did the US election work?</vt:lpstr>
      <vt:lpstr>Democratic elections</vt:lpstr>
      <vt:lpstr>Democratic elections</vt:lpstr>
      <vt:lpstr>How do elections work in a dictatorship</vt:lpstr>
      <vt:lpstr>How do elections work in a dictatorship</vt:lpstr>
      <vt:lpstr>How do elections work in a dictatorship</vt:lpstr>
      <vt:lpstr>Elections</vt:lpstr>
      <vt:lpstr>Democratic elections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44</cp:revision>
  <dcterms:created xsi:type="dcterms:W3CDTF">2024-08-15T13:31:51Z</dcterms:created>
  <dcterms:modified xsi:type="dcterms:W3CDTF">2025-04-14T11:54:29Z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