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2" r:id="rId4"/>
  </p:sldMasterIdLst>
  <p:notesMasterIdLst>
    <p:notesMasterId r:id="rId21"/>
  </p:notesMasterIdLst>
  <p:sldIdLst>
    <p:sldId id="313" r:id="rId5"/>
    <p:sldId id="292" r:id="rId6"/>
    <p:sldId id="257" r:id="rId7"/>
    <p:sldId id="288" r:id="rId8"/>
    <p:sldId id="259" r:id="rId9"/>
    <p:sldId id="319" r:id="rId10"/>
    <p:sldId id="277" r:id="rId11"/>
    <p:sldId id="314" r:id="rId12"/>
    <p:sldId id="315" r:id="rId13"/>
    <p:sldId id="316" r:id="rId14"/>
    <p:sldId id="317" r:id="rId15"/>
    <p:sldId id="318" r:id="rId16"/>
    <p:sldId id="320" r:id="rId17"/>
    <p:sldId id="321" r:id="rId18"/>
    <p:sldId id="322" r:id="rId19"/>
    <p:sldId id="3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YAzUAfJxufQR8l/wEz92A==" hashData="uNMSnONStLsE3hcJC1RV3BkHDPWgpElWMF19h40kMONb78bxv1y/jDgcUZxL9yDiVj19++KlcRhEUvQE+Ck5C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https://www.youtube.com/watch?v=wmzy6fRLcCU</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6</a:t>
            </a:fld>
            <a:endParaRPr lang="en-GB"/>
          </a:p>
        </p:txBody>
      </p:sp>
    </p:spTree>
    <p:extLst>
      <p:ext uri="{BB962C8B-B14F-4D97-AF65-F5344CB8AC3E}">
        <p14:creationId xmlns:p14="http://schemas.microsoft.com/office/powerpoint/2010/main" val="177564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42955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2124838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2389270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64040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973980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238314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4101934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891109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6860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864411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39584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163380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018577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87170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4204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2677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66050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44311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813332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5103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4.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8026044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wmzy6fRLcCU?si=I-ce5uABAs4phb0r" TargetMode="Externa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301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69544" y="1178439"/>
            <a:ext cx="6705599" cy="5596006"/>
          </a:xfrm>
        </p:spPr>
        <p:txBody>
          <a:bodyPr>
            <a:noAutofit/>
          </a:bodyPr>
          <a:lstStyle/>
          <a:p>
            <a:pPr marL="0" indent="0">
              <a:buNone/>
            </a:pPr>
            <a:r>
              <a:rPr lang="en-US" sz="2600" dirty="0" smtClean="0"/>
              <a:t>Anger is…</a:t>
            </a:r>
          </a:p>
          <a:p>
            <a:pPr marL="0" indent="0">
              <a:buNone/>
            </a:pPr>
            <a:endParaRPr lang="en-US" sz="2600" dirty="0"/>
          </a:p>
          <a:p>
            <a:pPr marL="0" indent="0">
              <a:buNone/>
            </a:pPr>
            <a:r>
              <a:rPr lang="en-US" sz="2600" dirty="0" smtClean="0"/>
              <a:t>“a natural response to feeling threatened, frustrated or hurt”</a:t>
            </a:r>
          </a:p>
          <a:p>
            <a:pPr marL="0" indent="0">
              <a:buNone/>
            </a:pPr>
            <a:endParaRPr lang="en-US" sz="2600" dirty="0"/>
          </a:p>
          <a:p>
            <a:pPr marL="0" indent="0">
              <a:buNone/>
            </a:pPr>
            <a:r>
              <a:rPr lang="en-US" sz="2600" dirty="0" smtClean="0"/>
              <a:t>Anger can be healthy or unhealthy.</a:t>
            </a:r>
          </a:p>
          <a:p>
            <a:pPr marL="0" indent="0">
              <a:buNone/>
            </a:pPr>
            <a:endParaRPr lang="en-US" sz="2600" dirty="0"/>
          </a:p>
          <a:p>
            <a:pPr marL="0" indent="0">
              <a:buNone/>
            </a:pPr>
            <a:r>
              <a:rPr lang="en-US" sz="2600" dirty="0" smtClean="0"/>
              <a:t>Healthy anger – a person can display anger while remaining calm</a:t>
            </a:r>
          </a:p>
          <a:p>
            <a:pPr marL="0" indent="0">
              <a:buNone/>
            </a:pPr>
            <a:endParaRPr lang="en-US" sz="2600" dirty="0"/>
          </a:p>
          <a:p>
            <a:pPr marL="0" indent="0">
              <a:buNone/>
            </a:pPr>
            <a:r>
              <a:rPr lang="en-US" sz="2600" dirty="0" smtClean="0"/>
              <a:t>Unhealthy anger – a person lashes out, becoming physically and/or verbally aggressive</a:t>
            </a:r>
            <a:endParaRPr lang="en-US" sz="26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Anger</a:t>
            </a:r>
            <a:endParaRPr sz="2426" spc="27" dirty="0"/>
          </a:p>
        </p:txBody>
      </p:sp>
      <p:pic>
        <p:nvPicPr>
          <p:cNvPr id="2" name="Picture 1"/>
          <p:cNvPicPr>
            <a:picLocks noChangeAspect="1"/>
          </p:cNvPicPr>
          <p:nvPr/>
        </p:nvPicPr>
        <p:blipFill>
          <a:blip r:embed="rId4"/>
          <a:stretch>
            <a:fillRect/>
          </a:stretch>
        </p:blipFill>
        <p:spPr>
          <a:xfrm>
            <a:off x="7508958" y="1555332"/>
            <a:ext cx="3175084" cy="1633190"/>
          </a:xfrm>
          <a:prstGeom prst="rect">
            <a:avLst/>
          </a:prstGeom>
        </p:spPr>
      </p:pic>
      <p:pic>
        <p:nvPicPr>
          <p:cNvPr id="4" name="Picture 3"/>
          <p:cNvPicPr>
            <a:picLocks noChangeAspect="1"/>
          </p:cNvPicPr>
          <p:nvPr/>
        </p:nvPicPr>
        <p:blipFill>
          <a:blip r:embed="rId5"/>
          <a:stretch>
            <a:fillRect/>
          </a:stretch>
        </p:blipFill>
        <p:spPr>
          <a:xfrm>
            <a:off x="7805687" y="3188522"/>
            <a:ext cx="4140971" cy="1517984"/>
          </a:xfrm>
          <a:prstGeom prst="rect">
            <a:avLst/>
          </a:prstGeom>
        </p:spPr>
      </p:pic>
      <p:pic>
        <p:nvPicPr>
          <p:cNvPr id="5" name="Picture 4"/>
          <p:cNvPicPr>
            <a:picLocks noChangeAspect="1"/>
          </p:cNvPicPr>
          <p:nvPr/>
        </p:nvPicPr>
        <p:blipFill>
          <a:blip r:embed="rId6"/>
          <a:stretch>
            <a:fillRect/>
          </a:stretch>
        </p:blipFill>
        <p:spPr>
          <a:xfrm>
            <a:off x="7508958" y="4661946"/>
            <a:ext cx="2619375" cy="1743075"/>
          </a:xfrm>
          <a:prstGeom prst="rect">
            <a:avLst/>
          </a:prstGeom>
        </p:spPr>
      </p:pic>
    </p:spTree>
    <p:extLst>
      <p:ext uri="{BB962C8B-B14F-4D97-AF65-F5344CB8AC3E}">
        <p14:creationId xmlns:p14="http://schemas.microsoft.com/office/powerpoint/2010/main" val="3108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69544" y="1178439"/>
            <a:ext cx="6705599" cy="5596006"/>
          </a:xfrm>
        </p:spPr>
        <p:txBody>
          <a:bodyPr>
            <a:noAutofit/>
          </a:bodyPr>
          <a:lstStyle/>
          <a:p>
            <a:pPr marL="0" indent="0">
              <a:buNone/>
            </a:pPr>
            <a:r>
              <a:rPr lang="en-US" sz="2600" dirty="0" smtClean="0"/>
              <a:t>Some tips to help deal with anger:</a:t>
            </a:r>
          </a:p>
          <a:p>
            <a:pPr marL="0" indent="0">
              <a:buNone/>
            </a:pPr>
            <a:endParaRPr lang="en-US" sz="2600" dirty="0"/>
          </a:p>
          <a:p>
            <a:pPr marL="514350" indent="-514350">
              <a:buAutoNum type="arabicPeriod"/>
            </a:pPr>
            <a:r>
              <a:rPr lang="en-US" sz="2600" dirty="0" err="1" smtClean="0"/>
              <a:t>Recognise</a:t>
            </a:r>
            <a:r>
              <a:rPr lang="en-US" sz="2600" dirty="0" smtClean="0"/>
              <a:t> what make you angry – this can help to avoid these things/situations</a:t>
            </a:r>
          </a:p>
          <a:p>
            <a:pPr marL="514350" indent="-514350">
              <a:buAutoNum type="arabicPeriod"/>
            </a:pPr>
            <a:r>
              <a:rPr lang="en-US" sz="2600" dirty="0" smtClean="0"/>
              <a:t>Take a break before responding – easy way is to pause and count to 10</a:t>
            </a:r>
          </a:p>
          <a:p>
            <a:pPr marL="514350" indent="-514350">
              <a:buAutoNum type="arabicPeriod"/>
            </a:pPr>
            <a:r>
              <a:rPr lang="en-US" sz="2600" dirty="0" smtClean="0"/>
              <a:t>Channel anger into something positive – if you are angry for an extended period of time about something, doing some physical activity, drawing or talking to someone not involved in the thing that has made you angry will calm you </a:t>
            </a:r>
            <a:r>
              <a:rPr lang="en-US" sz="2600" dirty="0" err="1" smtClean="0"/>
              <a:t>donw</a:t>
            </a:r>
            <a:endParaRPr lang="en-US" sz="2600" dirty="0" smtClean="0"/>
          </a:p>
          <a:p>
            <a:pPr marL="514350" indent="-514350">
              <a:buAutoNum type="arabicPeriod"/>
            </a:pPr>
            <a:r>
              <a:rPr lang="en-US" sz="2600" dirty="0" smtClean="0"/>
              <a:t>Use “I” statements – focus on how you feel instead of blaming others</a:t>
            </a:r>
            <a:endParaRPr lang="en-US" sz="26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deal with anger</a:t>
            </a:r>
            <a:endParaRPr sz="2426" spc="27" dirty="0"/>
          </a:p>
        </p:txBody>
      </p:sp>
      <p:pic>
        <p:nvPicPr>
          <p:cNvPr id="2" name="Picture 1"/>
          <p:cNvPicPr>
            <a:picLocks noChangeAspect="1"/>
          </p:cNvPicPr>
          <p:nvPr/>
        </p:nvPicPr>
        <p:blipFill>
          <a:blip r:embed="rId4"/>
          <a:stretch>
            <a:fillRect/>
          </a:stretch>
        </p:blipFill>
        <p:spPr>
          <a:xfrm>
            <a:off x="7508958" y="1555332"/>
            <a:ext cx="3175084" cy="1633190"/>
          </a:xfrm>
          <a:prstGeom prst="rect">
            <a:avLst/>
          </a:prstGeom>
        </p:spPr>
      </p:pic>
      <p:pic>
        <p:nvPicPr>
          <p:cNvPr id="4" name="Picture 3"/>
          <p:cNvPicPr>
            <a:picLocks noChangeAspect="1"/>
          </p:cNvPicPr>
          <p:nvPr/>
        </p:nvPicPr>
        <p:blipFill>
          <a:blip r:embed="rId5"/>
          <a:stretch>
            <a:fillRect/>
          </a:stretch>
        </p:blipFill>
        <p:spPr>
          <a:xfrm>
            <a:off x="7805687" y="3188522"/>
            <a:ext cx="4140971" cy="1517984"/>
          </a:xfrm>
          <a:prstGeom prst="rect">
            <a:avLst/>
          </a:prstGeom>
        </p:spPr>
      </p:pic>
      <p:pic>
        <p:nvPicPr>
          <p:cNvPr id="5" name="Picture 4"/>
          <p:cNvPicPr>
            <a:picLocks noChangeAspect="1"/>
          </p:cNvPicPr>
          <p:nvPr/>
        </p:nvPicPr>
        <p:blipFill>
          <a:blip r:embed="rId6"/>
          <a:stretch>
            <a:fillRect/>
          </a:stretch>
        </p:blipFill>
        <p:spPr>
          <a:xfrm>
            <a:off x="7508958" y="4661946"/>
            <a:ext cx="2619375" cy="1743075"/>
          </a:xfrm>
          <a:prstGeom prst="rect">
            <a:avLst/>
          </a:prstGeom>
        </p:spPr>
      </p:pic>
    </p:spTree>
    <p:extLst>
      <p:ext uri="{BB962C8B-B14F-4D97-AF65-F5344CB8AC3E}">
        <p14:creationId xmlns:p14="http://schemas.microsoft.com/office/powerpoint/2010/main" val="287604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is grief?”</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and </a:t>
            </a:r>
            <a:r>
              <a:rPr lang="en-US" sz="3638" dirty="0"/>
              <a:t>b</a:t>
            </a:r>
            <a:r>
              <a:rPr lang="en-US" sz="3638" dirty="0" smtClean="0"/>
              <a:t>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grief?</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297909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12295" y="1178439"/>
            <a:ext cx="7396663" cy="5596006"/>
          </a:xfrm>
        </p:spPr>
        <p:txBody>
          <a:bodyPr>
            <a:noAutofit/>
          </a:bodyPr>
          <a:lstStyle/>
          <a:p>
            <a:pPr marL="0" indent="0">
              <a:buNone/>
            </a:pPr>
            <a:r>
              <a:rPr lang="en-US" sz="2400" dirty="0" smtClean="0"/>
              <a:t>Grief is…</a:t>
            </a:r>
          </a:p>
          <a:p>
            <a:pPr marL="0" indent="0">
              <a:buNone/>
            </a:pPr>
            <a:endParaRPr lang="en-US" sz="2400" dirty="0"/>
          </a:p>
          <a:p>
            <a:pPr marL="0" indent="0">
              <a:buNone/>
            </a:pPr>
            <a:r>
              <a:rPr lang="en-US" sz="2400" dirty="0" smtClean="0"/>
              <a:t>“a natural response to loss, such as losing a loved one, a friendship, or a life change”</a:t>
            </a:r>
          </a:p>
          <a:p>
            <a:pPr marL="0" indent="0">
              <a:buNone/>
            </a:pPr>
            <a:endParaRPr lang="en-US" sz="2400" dirty="0"/>
          </a:p>
          <a:p>
            <a:pPr marL="0" indent="0">
              <a:buNone/>
            </a:pPr>
            <a:r>
              <a:rPr lang="en-US" sz="2400" dirty="0" smtClean="0"/>
              <a:t>Grief has many different stages. These include:</a:t>
            </a:r>
          </a:p>
          <a:p>
            <a:pPr>
              <a:buFontTx/>
              <a:buChar char="-"/>
            </a:pPr>
            <a:r>
              <a:rPr lang="en-US" sz="2400" dirty="0" smtClean="0"/>
              <a:t>Denial</a:t>
            </a:r>
          </a:p>
          <a:p>
            <a:pPr>
              <a:buFontTx/>
              <a:buChar char="-"/>
            </a:pPr>
            <a:r>
              <a:rPr lang="en-US" sz="2400" dirty="0" smtClean="0"/>
              <a:t>Anger</a:t>
            </a:r>
          </a:p>
          <a:p>
            <a:pPr>
              <a:buFontTx/>
              <a:buChar char="-"/>
            </a:pPr>
            <a:r>
              <a:rPr lang="en-US" sz="2400" dirty="0" smtClean="0"/>
              <a:t>Sadness/depression</a:t>
            </a:r>
          </a:p>
          <a:p>
            <a:pPr>
              <a:buFontTx/>
              <a:buChar char="-"/>
            </a:pPr>
            <a:r>
              <a:rPr lang="en-US" sz="2400" dirty="0" smtClean="0"/>
              <a:t>Acceptance</a:t>
            </a:r>
          </a:p>
          <a:p>
            <a:pPr>
              <a:buFontTx/>
              <a:buChar char="-"/>
            </a:pPr>
            <a:endParaRPr lang="en-US" sz="2400" dirty="0"/>
          </a:p>
          <a:p>
            <a:pPr marL="0" indent="0">
              <a:buNone/>
            </a:pPr>
            <a:r>
              <a:rPr lang="en-US" sz="2400" dirty="0" smtClean="0"/>
              <a:t>However not everyone experiences all of these stages and the stages will happen in different orders for everyone</a:t>
            </a: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grief</a:t>
            </a:r>
            <a:endParaRPr sz="2426" spc="27" dirty="0"/>
          </a:p>
        </p:txBody>
      </p:sp>
      <p:pic>
        <p:nvPicPr>
          <p:cNvPr id="2" name="Picture 1"/>
          <p:cNvPicPr>
            <a:picLocks noChangeAspect="1"/>
          </p:cNvPicPr>
          <p:nvPr/>
        </p:nvPicPr>
        <p:blipFill>
          <a:blip r:embed="rId4"/>
          <a:stretch>
            <a:fillRect/>
          </a:stretch>
        </p:blipFill>
        <p:spPr>
          <a:xfrm>
            <a:off x="7508958" y="1555332"/>
            <a:ext cx="3175084" cy="1633190"/>
          </a:xfrm>
          <a:prstGeom prst="rect">
            <a:avLst/>
          </a:prstGeom>
        </p:spPr>
      </p:pic>
      <p:pic>
        <p:nvPicPr>
          <p:cNvPr id="4" name="Picture 3"/>
          <p:cNvPicPr>
            <a:picLocks noChangeAspect="1"/>
          </p:cNvPicPr>
          <p:nvPr/>
        </p:nvPicPr>
        <p:blipFill>
          <a:blip r:embed="rId5"/>
          <a:stretch>
            <a:fillRect/>
          </a:stretch>
        </p:blipFill>
        <p:spPr>
          <a:xfrm>
            <a:off x="7805687" y="3188522"/>
            <a:ext cx="4140971" cy="1517984"/>
          </a:xfrm>
          <a:prstGeom prst="rect">
            <a:avLst/>
          </a:prstGeom>
        </p:spPr>
      </p:pic>
      <p:pic>
        <p:nvPicPr>
          <p:cNvPr id="5" name="Picture 4"/>
          <p:cNvPicPr>
            <a:picLocks noChangeAspect="1"/>
          </p:cNvPicPr>
          <p:nvPr/>
        </p:nvPicPr>
        <p:blipFill>
          <a:blip r:embed="rId6"/>
          <a:stretch>
            <a:fillRect/>
          </a:stretch>
        </p:blipFill>
        <p:spPr>
          <a:xfrm>
            <a:off x="7508958" y="4661946"/>
            <a:ext cx="2619375" cy="1743075"/>
          </a:xfrm>
          <a:prstGeom prst="rect">
            <a:avLst/>
          </a:prstGeom>
        </p:spPr>
      </p:pic>
    </p:spTree>
    <p:extLst>
      <p:ext uri="{BB962C8B-B14F-4D97-AF65-F5344CB8AC3E}">
        <p14:creationId xmlns:p14="http://schemas.microsoft.com/office/powerpoint/2010/main" val="235444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12295" y="1178439"/>
            <a:ext cx="7396663" cy="5596006"/>
          </a:xfrm>
        </p:spPr>
        <p:txBody>
          <a:bodyPr>
            <a:noAutofit/>
          </a:bodyPr>
          <a:lstStyle/>
          <a:p>
            <a:pPr marL="0" indent="0">
              <a:buNone/>
            </a:pPr>
            <a:r>
              <a:rPr lang="en-US" dirty="0" smtClean="0"/>
              <a:t>Grief is a very difficult emotion and unfortunately it is something that everyone will experience at some time in their lives.</a:t>
            </a:r>
          </a:p>
          <a:p>
            <a:pPr marL="0" indent="0">
              <a:buNone/>
            </a:pPr>
            <a:endParaRPr lang="en-US" dirty="0"/>
          </a:p>
          <a:p>
            <a:pPr marL="0" indent="0">
              <a:buNone/>
            </a:pPr>
            <a:r>
              <a:rPr lang="en-US" dirty="0" smtClean="0"/>
              <a:t>Tips to coping with grief are:</a:t>
            </a:r>
          </a:p>
          <a:p>
            <a:pPr marL="457200" indent="-457200">
              <a:buAutoNum type="arabicPeriod"/>
            </a:pPr>
            <a:r>
              <a:rPr lang="en-US" dirty="0" smtClean="0"/>
              <a:t>Give yourself time to heal</a:t>
            </a:r>
          </a:p>
          <a:p>
            <a:pPr marL="457200" indent="-457200">
              <a:buAutoNum type="arabicPeriod"/>
            </a:pPr>
            <a:r>
              <a:rPr lang="en-US" dirty="0" smtClean="0"/>
              <a:t>Talk about your feelings with people you trust</a:t>
            </a:r>
          </a:p>
          <a:p>
            <a:pPr marL="457200" indent="-457200">
              <a:buAutoNum type="arabicPeriod"/>
            </a:pPr>
            <a:r>
              <a:rPr lang="en-US" dirty="0" smtClean="0"/>
              <a:t>Think about the positive memories of the person you have lost</a:t>
            </a:r>
          </a:p>
          <a:p>
            <a:pPr marL="457200" indent="-457200">
              <a:buAutoNum type="arabicPeriod"/>
            </a:pPr>
            <a:r>
              <a:rPr lang="en-US" dirty="0" smtClean="0"/>
              <a:t>Accept that it is ok to feel happy again once grief starts to stop</a:t>
            </a:r>
            <a:endParaRPr lang="en-US"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Coping with Grief</a:t>
            </a:r>
            <a:endParaRPr sz="2426" spc="27" dirty="0"/>
          </a:p>
        </p:txBody>
      </p:sp>
      <p:pic>
        <p:nvPicPr>
          <p:cNvPr id="2" name="Picture 1"/>
          <p:cNvPicPr>
            <a:picLocks noChangeAspect="1"/>
          </p:cNvPicPr>
          <p:nvPr/>
        </p:nvPicPr>
        <p:blipFill>
          <a:blip r:embed="rId4"/>
          <a:stretch>
            <a:fillRect/>
          </a:stretch>
        </p:blipFill>
        <p:spPr>
          <a:xfrm>
            <a:off x="7508958" y="1555332"/>
            <a:ext cx="3175084" cy="1633190"/>
          </a:xfrm>
          <a:prstGeom prst="rect">
            <a:avLst/>
          </a:prstGeom>
        </p:spPr>
      </p:pic>
      <p:pic>
        <p:nvPicPr>
          <p:cNvPr id="4" name="Picture 3"/>
          <p:cNvPicPr>
            <a:picLocks noChangeAspect="1"/>
          </p:cNvPicPr>
          <p:nvPr/>
        </p:nvPicPr>
        <p:blipFill>
          <a:blip r:embed="rId5"/>
          <a:stretch>
            <a:fillRect/>
          </a:stretch>
        </p:blipFill>
        <p:spPr>
          <a:xfrm>
            <a:off x="7805687" y="3188522"/>
            <a:ext cx="4140971" cy="1517984"/>
          </a:xfrm>
          <a:prstGeom prst="rect">
            <a:avLst/>
          </a:prstGeom>
        </p:spPr>
      </p:pic>
      <p:pic>
        <p:nvPicPr>
          <p:cNvPr id="5" name="Picture 4"/>
          <p:cNvPicPr>
            <a:picLocks noChangeAspect="1"/>
          </p:cNvPicPr>
          <p:nvPr/>
        </p:nvPicPr>
        <p:blipFill>
          <a:blip r:embed="rId6"/>
          <a:stretch>
            <a:fillRect/>
          </a:stretch>
        </p:blipFill>
        <p:spPr>
          <a:xfrm>
            <a:off x="7508958" y="4661946"/>
            <a:ext cx="2619375" cy="1743075"/>
          </a:xfrm>
          <a:prstGeom prst="rect">
            <a:avLst/>
          </a:prstGeom>
        </p:spPr>
      </p:pic>
    </p:spTree>
    <p:extLst>
      <p:ext uri="{BB962C8B-B14F-4D97-AF65-F5344CB8AC3E}">
        <p14:creationId xmlns:p14="http://schemas.microsoft.com/office/powerpoint/2010/main" val="114327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112295" y="1178439"/>
            <a:ext cx="7938866" cy="5596006"/>
          </a:xfrm>
        </p:spPr>
        <p:txBody>
          <a:bodyPr>
            <a:noAutofit/>
          </a:bodyPr>
          <a:lstStyle/>
          <a:p>
            <a:pPr marL="514350" indent="-514350">
              <a:buAutoNum type="arabicPeriod"/>
            </a:pPr>
            <a:r>
              <a:rPr lang="en-US" sz="2600" dirty="0" smtClean="0"/>
              <a:t>Talking it out - </a:t>
            </a:r>
            <a:r>
              <a:rPr lang="en-GB" sz="2600" dirty="0"/>
              <a:t>Sharing your feelings with others helps lighten the emotional </a:t>
            </a:r>
            <a:r>
              <a:rPr lang="en-GB" sz="2600" dirty="0" smtClean="0"/>
              <a:t>load</a:t>
            </a:r>
          </a:p>
          <a:p>
            <a:pPr marL="514350" indent="-514350">
              <a:buAutoNum type="arabicPeriod"/>
            </a:pPr>
            <a:endParaRPr lang="en-GB" sz="2600" dirty="0"/>
          </a:p>
          <a:p>
            <a:pPr marL="514350" indent="-514350">
              <a:buAutoNum type="arabicPeriod"/>
            </a:pPr>
            <a:r>
              <a:rPr lang="en-GB" sz="2600" dirty="0" smtClean="0"/>
              <a:t>Journaling </a:t>
            </a:r>
            <a:r>
              <a:rPr lang="en-GB" sz="2600" dirty="0"/>
              <a:t>- Writing down thoughts can help you process emotions</a:t>
            </a:r>
            <a:r>
              <a:rPr lang="en-GB" sz="2600" dirty="0" smtClean="0"/>
              <a:t>. This is especially useful if you are not ready to talk about your feelings</a:t>
            </a:r>
          </a:p>
          <a:p>
            <a:pPr marL="514350" indent="-514350">
              <a:buAutoNum type="arabicPeriod"/>
            </a:pPr>
            <a:endParaRPr lang="en-GB" sz="2600" dirty="0"/>
          </a:p>
          <a:p>
            <a:pPr marL="514350" indent="-514350">
              <a:buAutoNum type="arabicPeriod"/>
            </a:pPr>
            <a:r>
              <a:rPr lang="en-GB" sz="2600" dirty="0"/>
              <a:t>Exercise - Physical activity releases endorphins, which improve mood</a:t>
            </a:r>
            <a:r>
              <a:rPr lang="en-GB" sz="2600" dirty="0" smtClean="0"/>
              <a:t>. This may help anger go away and give you something different to focus on if you’re grieving</a:t>
            </a:r>
          </a:p>
          <a:p>
            <a:pPr marL="514350" indent="-514350">
              <a:buAutoNum type="arabicPeriod"/>
            </a:pPr>
            <a:endParaRPr lang="en-GB" sz="2600" dirty="0"/>
          </a:p>
          <a:p>
            <a:pPr marL="514350" indent="-514350">
              <a:buAutoNum type="arabicPeriod"/>
            </a:pPr>
            <a:r>
              <a:rPr lang="en-GB" sz="2600" dirty="0" smtClean="0"/>
              <a:t>Art and Music – draw, paint, sing or playing music are all creative outlets to express emotions constructively.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Healthy expression of emotions</a:t>
            </a:r>
            <a:endParaRPr sz="2426" spc="27" dirty="0"/>
          </a:p>
        </p:txBody>
      </p:sp>
      <p:pic>
        <p:nvPicPr>
          <p:cNvPr id="2" name="Picture 1"/>
          <p:cNvPicPr>
            <a:picLocks noChangeAspect="1"/>
          </p:cNvPicPr>
          <p:nvPr/>
        </p:nvPicPr>
        <p:blipFill>
          <a:blip r:embed="rId4"/>
          <a:stretch>
            <a:fillRect/>
          </a:stretch>
        </p:blipFill>
        <p:spPr>
          <a:xfrm>
            <a:off x="8051161" y="1584260"/>
            <a:ext cx="3175084" cy="1633190"/>
          </a:xfrm>
          <a:prstGeom prst="rect">
            <a:avLst/>
          </a:prstGeom>
        </p:spPr>
      </p:pic>
      <p:pic>
        <p:nvPicPr>
          <p:cNvPr id="4" name="Picture 3"/>
          <p:cNvPicPr>
            <a:picLocks noChangeAspect="1"/>
          </p:cNvPicPr>
          <p:nvPr/>
        </p:nvPicPr>
        <p:blipFill>
          <a:blip r:embed="rId5"/>
          <a:stretch>
            <a:fillRect/>
          </a:stretch>
        </p:blipFill>
        <p:spPr>
          <a:xfrm>
            <a:off x="8250352" y="3217450"/>
            <a:ext cx="4140971" cy="1517984"/>
          </a:xfrm>
          <a:prstGeom prst="rect">
            <a:avLst/>
          </a:prstGeom>
        </p:spPr>
      </p:pic>
      <p:pic>
        <p:nvPicPr>
          <p:cNvPr id="5" name="Picture 4"/>
          <p:cNvPicPr>
            <a:picLocks noChangeAspect="1"/>
          </p:cNvPicPr>
          <p:nvPr/>
        </p:nvPicPr>
        <p:blipFill>
          <a:blip r:embed="rId6"/>
          <a:stretch>
            <a:fillRect/>
          </a:stretch>
        </p:blipFill>
        <p:spPr>
          <a:xfrm>
            <a:off x="8058677" y="4735434"/>
            <a:ext cx="2619375" cy="1743075"/>
          </a:xfrm>
          <a:prstGeom prst="rect">
            <a:avLst/>
          </a:prstGeom>
        </p:spPr>
      </p:pic>
    </p:spTree>
    <p:extLst>
      <p:ext uri="{BB962C8B-B14F-4D97-AF65-F5344CB8AC3E}">
        <p14:creationId xmlns:p14="http://schemas.microsoft.com/office/powerpoint/2010/main" val="15820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a:t>about </a:t>
            </a:r>
            <a:r>
              <a:rPr lang="en-US" sz="4366" smtClean="0"/>
              <a:t>emotions </a:t>
            </a:r>
            <a:r>
              <a:rPr lang="en-US" sz="4366" dirty="0" smtClean="0"/>
              <a:t>for </a:t>
            </a:r>
            <a:r>
              <a:rPr lang="en-US" sz="4366" dirty="0"/>
              <a:t>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583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3200" b="1" u="sng" dirty="0" smtClean="0"/>
              <a:t>Thought for the Day</a:t>
            </a:r>
          </a:p>
          <a:p>
            <a:pPr algn="ctr">
              <a:lnSpc>
                <a:spcPct val="100000"/>
              </a:lnSpc>
            </a:pPr>
            <a:r>
              <a:rPr lang="en-GB" sz="5400" dirty="0" smtClean="0"/>
              <a:t>“Feelings are much like waves. We can’t stop them from coming, but we can choose which ones to surf”</a:t>
            </a:r>
          </a:p>
          <a:p>
            <a:pPr algn="ctr">
              <a:lnSpc>
                <a:spcPct val="100000"/>
              </a:lnSpc>
            </a:pPr>
            <a:r>
              <a:rPr lang="en-GB" sz="2400" dirty="0" smtClean="0"/>
              <a:t>Malcolm Gladwell</a:t>
            </a:r>
            <a:endParaRPr lang="en-GB" sz="2400" dirty="0"/>
          </a:p>
        </p:txBody>
      </p:sp>
    </p:spTree>
    <p:extLst>
      <p:ext uri="{BB962C8B-B14F-4D97-AF65-F5344CB8AC3E}">
        <p14:creationId xmlns:p14="http://schemas.microsoft.com/office/powerpoint/2010/main" val="215498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45304"/>
            <a:ext cx="12116843" cy="1557727"/>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mental health?</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stress will I have this year?</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healthy habits should</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I start this year?</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I manage my time effectively?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Should I have a revision timetable now?</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I cope with different emotions?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to cope with different emotions</a:t>
            </a:r>
            <a:endParaRPr lang="en-US" sz="1940" b="1" dirty="0" smtClean="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Emotions such as anger and grief</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71722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emotions have you seen other people display?”</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and </a:t>
            </a:r>
            <a:r>
              <a:rPr lang="en-US" sz="3638" dirty="0"/>
              <a:t>b</a:t>
            </a:r>
            <a:r>
              <a:rPr lang="en-US" sz="3638" dirty="0" smtClean="0"/>
              <a:t>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emotions?</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emotions?</a:t>
            </a:r>
            <a:endParaRPr sz="2426" spc="27" dirty="0"/>
          </a:p>
        </p:txBody>
      </p:sp>
      <p:pic>
        <p:nvPicPr>
          <p:cNvPr id="3" name="wmzy6fRLcCU"/>
          <p:cNvPicPr>
            <a:picLocks noRot="1" noChangeAspect="1"/>
          </p:cNvPicPr>
          <p:nvPr>
            <a:videoFile r:link="rId1"/>
          </p:nvPr>
        </p:nvPicPr>
        <p:blipFill>
          <a:blip r:embed="rId6"/>
          <a:stretch>
            <a:fillRect/>
          </a:stretch>
        </p:blipFill>
        <p:spPr>
          <a:xfrm>
            <a:off x="943836" y="1072405"/>
            <a:ext cx="10082463" cy="5671385"/>
          </a:xfrm>
          <a:prstGeom prst="rect">
            <a:avLst/>
          </a:prstGeom>
        </p:spPr>
      </p:pic>
    </p:spTree>
    <p:extLst>
      <p:ext uri="{BB962C8B-B14F-4D97-AF65-F5344CB8AC3E}">
        <p14:creationId xmlns:p14="http://schemas.microsoft.com/office/powerpoint/2010/main" val="53882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69544" y="1178439"/>
            <a:ext cx="6705599" cy="5596006"/>
          </a:xfrm>
        </p:spPr>
        <p:txBody>
          <a:bodyPr>
            <a:noAutofit/>
          </a:bodyPr>
          <a:lstStyle/>
          <a:p>
            <a:pPr marL="0" indent="0">
              <a:buNone/>
            </a:pPr>
            <a:r>
              <a:rPr lang="en-US" sz="3600" dirty="0" smtClean="0"/>
              <a:t>Emotions are:</a:t>
            </a:r>
          </a:p>
          <a:p>
            <a:pPr marL="0" indent="0">
              <a:buNone/>
            </a:pPr>
            <a:endParaRPr lang="en-US" sz="3600" dirty="0"/>
          </a:p>
          <a:p>
            <a:pPr marL="0" indent="0">
              <a:buNone/>
            </a:pPr>
            <a:r>
              <a:rPr lang="en-US" sz="3600" dirty="0" smtClean="0"/>
              <a:t>“responses to life experiences”</a:t>
            </a:r>
          </a:p>
          <a:p>
            <a:pPr marL="0" indent="0">
              <a:buNone/>
            </a:pPr>
            <a:endParaRPr lang="en-US" sz="3600" dirty="0"/>
          </a:p>
          <a:p>
            <a:pPr marL="0" indent="0">
              <a:buNone/>
            </a:pPr>
            <a:r>
              <a:rPr lang="en-US" sz="3600" dirty="0" smtClean="0"/>
              <a:t>Despite people going through similar experiences, people feel and display emotions differently.</a:t>
            </a:r>
          </a:p>
          <a:p>
            <a:pPr marL="0" indent="0">
              <a:buNone/>
            </a:pPr>
            <a:endParaRPr lang="en-US" sz="3600" dirty="0"/>
          </a:p>
          <a:p>
            <a:pPr marL="0" indent="0">
              <a:buNone/>
            </a:pPr>
            <a:r>
              <a:rPr lang="en-US" sz="3600" dirty="0" smtClean="0"/>
              <a:t>But it is important to know that all emotions are normal.</a:t>
            </a:r>
            <a:endParaRPr lang="en-US" sz="36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emotions?</a:t>
            </a:r>
            <a:endParaRPr sz="2426" spc="27" dirty="0"/>
          </a:p>
        </p:txBody>
      </p:sp>
      <p:pic>
        <p:nvPicPr>
          <p:cNvPr id="2" name="Picture 1"/>
          <p:cNvPicPr>
            <a:picLocks noChangeAspect="1"/>
          </p:cNvPicPr>
          <p:nvPr/>
        </p:nvPicPr>
        <p:blipFill>
          <a:blip r:embed="rId4"/>
          <a:stretch>
            <a:fillRect/>
          </a:stretch>
        </p:blipFill>
        <p:spPr>
          <a:xfrm>
            <a:off x="7508958" y="1555332"/>
            <a:ext cx="3175084" cy="1633190"/>
          </a:xfrm>
          <a:prstGeom prst="rect">
            <a:avLst/>
          </a:prstGeom>
        </p:spPr>
      </p:pic>
      <p:pic>
        <p:nvPicPr>
          <p:cNvPr id="4" name="Picture 3"/>
          <p:cNvPicPr>
            <a:picLocks noChangeAspect="1"/>
          </p:cNvPicPr>
          <p:nvPr/>
        </p:nvPicPr>
        <p:blipFill>
          <a:blip r:embed="rId5"/>
          <a:stretch>
            <a:fillRect/>
          </a:stretch>
        </p:blipFill>
        <p:spPr>
          <a:xfrm>
            <a:off x="7805687" y="3188522"/>
            <a:ext cx="4140971" cy="1517984"/>
          </a:xfrm>
          <a:prstGeom prst="rect">
            <a:avLst/>
          </a:prstGeom>
        </p:spPr>
      </p:pic>
      <p:pic>
        <p:nvPicPr>
          <p:cNvPr id="5" name="Picture 4"/>
          <p:cNvPicPr>
            <a:picLocks noChangeAspect="1"/>
          </p:cNvPicPr>
          <p:nvPr/>
        </p:nvPicPr>
        <p:blipFill>
          <a:blip r:embed="rId6"/>
          <a:stretch>
            <a:fillRect/>
          </a:stretch>
        </p:blipFill>
        <p:spPr>
          <a:xfrm>
            <a:off x="7508958" y="4661946"/>
            <a:ext cx="2619375" cy="1743075"/>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69544" y="1178439"/>
            <a:ext cx="6705599" cy="5596006"/>
          </a:xfrm>
        </p:spPr>
        <p:txBody>
          <a:bodyPr>
            <a:noAutofit/>
          </a:bodyPr>
          <a:lstStyle/>
          <a:p>
            <a:pPr marL="0" indent="0">
              <a:buNone/>
            </a:pPr>
            <a:r>
              <a:rPr lang="en-US" sz="3600" dirty="0" smtClean="0"/>
              <a:t>Managing emotions is an important skill as it:</a:t>
            </a:r>
          </a:p>
          <a:p>
            <a:pPr marL="0" indent="0">
              <a:buNone/>
            </a:pPr>
            <a:endParaRPr lang="en-US" sz="3600" dirty="0"/>
          </a:p>
          <a:p>
            <a:pPr marL="742950" indent="-742950">
              <a:buAutoNum type="arabicPeriod"/>
            </a:pPr>
            <a:r>
              <a:rPr lang="en-US" sz="3600" dirty="0" smtClean="0"/>
              <a:t>Helps to maintain healthy relationships</a:t>
            </a:r>
          </a:p>
          <a:p>
            <a:pPr marL="742950" indent="-742950">
              <a:buAutoNum type="arabicPeriod"/>
            </a:pPr>
            <a:r>
              <a:rPr lang="en-US" sz="3600" dirty="0" smtClean="0"/>
              <a:t>Contributes to mental wellbeing</a:t>
            </a:r>
          </a:p>
          <a:p>
            <a:pPr marL="742950" indent="-742950">
              <a:buAutoNum type="arabicPeriod"/>
            </a:pPr>
            <a:r>
              <a:rPr lang="en-US" sz="3600" dirty="0" smtClean="0"/>
              <a:t>Affect decision making and overall happiness</a:t>
            </a:r>
            <a:endParaRPr lang="en-US" sz="36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managing emotions is important?</a:t>
            </a:r>
            <a:endParaRPr sz="2426" spc="27" dirty="0"/>
          </a:p>
        </p:txBody>
      </p:sp>
      <p:pic>
        <p:nvPicPr>
          <p:cNvPr id="2" name="Picture 1"/>
          <p:cNvPicPr>
            <a:picLocks noChangeAspect="1"/>
          </p:cNvPicPr>
          <p:nvPr/>
        </p:nvPicPr>
        <p:blipFill>
          <a:blip r:embed="rId4"/>
          <a:stretch>
            <a:fillRect/>
          </a:stretch>
        </p:blipFill>
        <p:spPr>
          <a:xfrm>
            <a:off x="7508958" y="1555332"/>
            <a:ext cx="3175084" cy="1633190"/>
          </a:xfrm>
          <a:prstGeom prst="rect">
            <a:avLst/>
          </a:prstGeom>
        </p:spPr>
      </p:pic>
      <p:pic>
        <p:nvPicPr>
          <p:cNvPr id="4" name="Picture 3"/>
          <p:cNvPicPr>
            <a:picLocks noChangeAspect="1"/>
          </p:cNvPicPr>
          <p:nvPr/>
        </p:nvPicPr>
        <p:blipFill>
          <a:blip r:embed="rId5"/>
          <a:stretch>
            <a:fillRect/>
          </a:stretch>
        </p:blipFill>
        <p:spPr>
          <a:xfrm>
            <a:off x="7805687" y="3188522"/>
            <a:ext cx="4140971" cy="1517984"/>
          </a:xfrm>
          <a:prstGeom prst="rect">
            <a:avLst/>
          </a:prstGeom>
        </p:spPr>
      </p:pic>
      <p:pic>
        <p:nvPicPr>
          <p:cNvPr id="5" name="Picture 4"/>
          <p:cNvPicPr>
            <a:picLocks noChangeAspect="1"/>
          </p:cNvPicPr>
          <p:nvPr/>
        </p:nvPicPr>
        <p:blipFill>
          <a:blip r:embed="rId6"/>
          <a:stretch>
            <a:fillRect/>
          </a:stretch>
        </p:blipFill>
        <p:spPr>
          <a:xfrm>
            <a:off x="7508958" y="4661946"/>
            <a:ext cx="2619375" cy="1743075"/>
          </a:xfrm>
          <a:prstGeom prst="rect">
            <a:avLst/>
          </a:prstGeom>
        </p:spPr>
      </p:pic>
    </p:spTree>
    <p:extLst>
      <p:ext uri="{BB962C8B-B14F-4D97-AF65-F5344CB8AC3E}">
        <p14:creationId xmlns:p14="http://schemas.microsoft.com/office/powerpoint/2010/main" val="73419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is anger?”</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and </a:t>
            </a:r>
            <a:r>
              <a:rPr lang="en-US" sz="3638" dirty="0"/>
              <a:t>b</a:t>
            </a:r>
            <a:r>
              <a:rPr lang="en-US" sz="3638" dirty="0" smtClean="0"/>
              <a:t>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anger?</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687138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748</Words>
  <Application>Microsoft Office PowerPoint</Application>
  <PresentationFormat>Widescreen</PresentationFormat>
  <Paragraphs>111</Paragraphs>
  <Slides>16</Slides>
  <Notes>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are emotions?</vt:lpstr>
      <vt:lpstr>What are emotions?</vt:lpstr>
      <vt:lpstr>What are emotions?</vt:lpstr>
      <vt:lpstr>Why managing emotions is important?</vt:lpstr>
      <vt:lpstr>What is anger?</vt:lpstr>
      <vt:lpstr>Anger</vt:lpstr>
      <vt:lpstr>How to deal with anger</vt:lpstr>
      <vt:lpstr>What is grief?</vt:lpstr>
      <vt:lpstr>What is grief</vt:lpstr>
      <vt:lpstr>Coping with Grief</vt:lpstr>
      <vt:lpstr>Healthy expression of emotions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41</cp:revision>
  <dcterms:created xsi:type="dcterms:W3CDTF">2024-08-15T13:31:51Z</dcterms:created>
  <dcterms:modified xsi:type="dcterms:W3CDTF">2024-10-11T14:45:58Z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