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 id="2147483742" r:id="rId5"/>
  </p:sldMasterIdLst>
  <p:notesMasterIdLst>
    <p:notesMasterId r:id="rId17"/>
  </p:notesMasterIdLst>
  <p:sldIdLst>
    <p:sldId id="297" r:id="rId6"/>
    <p:sldId id="292" r:id="rId7"/>
    <p:sldId id="257" r:id="rId8"/>
    <p:sldId id="288" r:id="rId9"/>
    <p:sldId id="259" r:id="rId10"/>
    <p:sldId id="277" r:id="rId11"/>
    <p:sldId id="293" r:id="rId12"/>
    <p:sldId id="294" r:id="rId13"/>
    <p:sldId id="295" r:id="rId14"/>
    <p:sldId id="278"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ugPTWxi8zM0aj15PZK0hw==" hashData="n86Cd2opOjJYss3LkJuRrukXqAd1QNKwP8l4MYaoV+f2U0xiP7ywNR8xqjbaxZCqQDTQCRffqrKT63bUUWij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https://www.youtube.com/watch?v=9-jrkicgL3E</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422771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4295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2124838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2389270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64040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973980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238314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4101934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891109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6860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87494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37955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898893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233305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070371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89459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55813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49101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60459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0264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1741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1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1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8026044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4668239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9-jrkicgL3E?si=z3Y-qOfIZlDWwUtF&amp;start=0&amp;end=100;" TargetMode="Externa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Pupil Leader Applications</a:t>
            </a:r>
            <a:endParaRPr lang="en-GB" sz="4851" dirty="0"/>
          </a:p>
        </p:txBody>
      </p:sp>
      <p:sp>
        <p:nvSpPr>
          <p:cNvPr id="7" name="Content Placeholder 2"/>
          <p:cNvSpPr>
            <a:spLocks noGrp="1"/>
          </p:cNvSpPr>
          <p:nvPr>
            <p:ph idx="1"/>
          </p:nvPr>
        </p:nvSpPr>
        <p:spPr>
          <a:xfrm>
            <a:off x="377386" y="1538200"/>
            <a:ext cx="5674950" cy="4974895"/>
          </a:xfrm>
        </p:spPr>
        <p:txBody>
          <a:bodyPr>
            <a:normAutofit fontScale="92500" lnSpcReduction="10000"/>
          </a:bodyPr>
          <a:lstStyle/>
          <a:p>
            <a:pPr marL="0" indent="0" algn="ctr">
              <a:buNone/>
            </a:pPr>
            <a:r>
              <a:rPr lang="en-US" dirty="0" smtClean="0"/>
              <a:t>Pupil Leader application form is on </a:t>
            </a:r>
            <a:r>
              <a:rPr lang="en-US" dirty="0" err="1" smtClean="0"/>
              <a:t>classcharts</a:t>
            </a:r>
            <a:r>
              <a:rPr lang="en-US" dirty="0" smtClean="0"/>
              <a:t> as an announcement and is available for anyone </a:t>
            </a:r>
            <a:r>
              <a:rPr lang="en-US" smtClean="0"/>
              <a:t>to apply</a:t>
            </a:r>
            <a:endParaRPr lang="en-US" dirty="0" smtClean="0"/>
          </a:p>
          <a:p>
            <a:pPr marL="0" indent="0" algn="ctr">
              <a:buNone/>
            </a:pPr>
            <a:endParaRPr lang="en-US" dirty="0"/>
          </a:p>
          <a:p>
            <a:pPr marL="0" indent="0" algn="ctr">
              <a:buNone/>
            </a:pPr>
            <a:r>
              <a:rPr lang="en-US" dirty="0" smtClean="0"/>
              <a:t>This is your opportunity to stand out in a positive way on your college/apprenticeship applications</a:t>
            </a:r>
          </a:p>
          <a:p>
            <a:pPr marL="0" indent="0" algn="ctr">
              <a:buNone/>
            </a:pPr>
            <a:endParaRPr lang="en-US" dirty="0" smtClean="0"/>
          </a:p>
          <a:p>
            <a:pPr marL="0" indent="0" algn="ctr">
              <a:buNone/>
            </a:pPr>
            <a:r>
              <a:rPr lang="en-US" dirty="0" smtClean="0"/>
              <a:t>Deadline is </a:t>
            </a:r>
            <a:r>
              <a:rPr lang="en-US" b="1" dirty="0" smtClean="0"/>
              <a:t>Friday 27</a:t>
            </a:r>
            <a:r>
              <a:rPr lang="en-US" b="1" baseline="30000" dirty="0" smtClean="0"/>
              <a:t>th</a:t>
            </a:r>
            <a:r>
              <a:rPr lang="en-US" b="1" dirty="0" smtClean="0"/>
              <a:t> September at 8.30am</a:t>
            </a:r>
          </a:p>
          <a:p>
            <a:pPr marL="0" indent="0" algn="ctr">
              <a:buNone/>
            </a:pPr>
            <a:endParaRPr lang="en-US" b="1" dirty="0"/>
          </a:p>
          <a:p>
            <a:pPr marL="0" indent="0" algn="ctr">
              <a:buNone/>
            </a:pPr>
            <a:r>
              <a:rPr lang="en-US" dirty="0" smtClean="0"/>
              <a:t>If you have any questions please speak to </a:t>
            </a:r>
            <a:r>
              <a:rPr lang="en-US" dirty="0" err="1" smtClean="0"/>
              <a:t>Mr</a:t>
            </a:r>
            <a:r>
              <a:rPr lang="en-US" dirty="0" smtClean="0"/>
              <a:t> Stewart</a:t>
            </a:r>
          </a:p>
        </p:txBody>
      </p:sp>
      <p:pic>
        <p:nvPicPr>
          <p:cNvPr id="5" name="Picture 4"/>
          <p:cNvPicPr>
            <a:picLocks noChangeAspect="1"/>
          </p:cNvPicPr>
          <p:nvPr/>
        </p:nvPicPr>
        <p:blipFill>
          <a:blip r:embed="rId4"/>
          <a:stretch>
            <a:fillRect/>
          </a:stretch>
        </p:blipFill>
        <p:spPr>
          <a:xfrm>
            <a:off x="6052335" y="1401273"/>
            <a:ext cx="4720272" cy="2188490"/>
          </a:xfrm>
          <a:prstGeom prst="rect">
            <a:avLst/>
          </a:prstGeom>
        </p:spPr>
      </p:pic>
      <p:pic>
        <p:nvPicPr>
          <p:cNvPr id="6" name="Picture 5"/>
          <p:cNvPicPr>
            <a:picLocks noChangeAspect="1"/>
          </p:cNvPicPr>
          <p:nvPr/>
        </p:nvPicPr>
        <p:blipFill>
          <a:blip r:embed="rId5"/>
          <a:stretch>
            <a:fillRect/>
          </a:stretch>
        </p:blipFill>
        <p:spPr>
          <a:xfrm>
            <a:off x="7033675" y="3589763"/>
            <a:ext cx="2757591" cy="2381556"/>
          </a:xfrm>
          <a:prstGeom prst="rect">
            <a:avLst/>
          </a:prstGeom>
        </p:spPr>
      </p:pic>
    </p:spTree>
    <p:extLst>
      <p:ext uri="{BB962C8B-B14F-4D97-AF65-F5344CB8AC3E}">
        <p14:creationId xmlns:p14="http://schemas.microsoft.com/office/powerpoint/2010/main" val="27637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405257" y="1480348"/>
            <a:ext cx="2565590" cy="5108889"/>
          </a:xfrm>
        </p:spPr>
        <p:txBody>
          <a:bodyPr>
            <a:normAutofit fontScale="92500"/>
          </a:bodyPr>
          <a:lstStyle/>
          <a:p>
            <a:pPr marL="0" indent="0">
              <a:buNone/>
            </a:pPr>
            <a:r>
              <a:rPr lang="en-US" sz="3638" dirty="0" smtClean="0"/>
              <a:t>This video shows how you can form healthy habits.</a:t>
            </a:r>
          </a:p>
          <a:p>
            <a:pPr marL="0" indent="0">
              <a:buNone/>
            </a:pPr>
            <a:endParaRPr lang="en-US" sz="3638" dirty="0"/>
          </a:p>
          <a:p>
            <a:pPr marL="0" indent="0">
              <a:buNone/>
            </a:pPr>
            <a:r>
              <a:rPr lang="en-US" sz="3638" dirty="0" smtClean="0"/>
              <a:t>What are the 3 steps to achieving this?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form healthy habits</a:t>
            </a:r>
            <a:endParaRPr sz="2426" spc="27" dirty="0"/>
          </a:p>
        </p:txBody>
      </p:sp>
      <p:pic>
        <p:nvPicPr>
          <p:cNvPr id="2" name="9-jrkicgL3E"/>
          <p:cNvPicPr>
            <a:picLocks noRot="1" noChangeAspect="1"/>
          </p:cNvPicPr>
          <p:nvPr>
            <a:videoFile r:link="rId1"/>
          </p:nvPr>
        </p:nvPicPr>
        <p:blipFill>
          <a:blip r:embed="rId6"/>
          <a:stretch>
            <a:fillRect/>
          </a:stretch>
        </p:blipFill>
        <p:spPr>
          <a:xfrm>
            <a:off x="136071" y="1211027"/>
            <a:ext cx="9197234" cy="5173444"/>
          </a:xfrm>
          <a:prstGeom prst="rect">
            <a:avLst/>
          </a:prstGeom>
        </p:spPr>
      </p:pic>
    </p:spTree>
    <p:extLst>
      <p:ext uri="{BB962C8B-B14F-4D97-AF65-F5344CB8AC3E}">
        <p14:creationId xmlns:p14="http://schemas.microsoft.com/office/powerpoint/2010/main" val="97576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Do you currently have any healthy habits?</a:t>
            </a:r>
            <a:r>
              <a:rPr lang="en-US" sz="3638" dirty="0"/>
              <a:t> </a:t>
            </a:r>
            <a:r>
              <a:rPr lang="en-US" sz="3638" dirty="0" smtClean="0"/>
              <a:t>How do you know they are habits?</a:t>
            </a:r>
          </a:p>
          <a:p>
            <a:pPr marL="0" indent="0">
              <a:buNone/>
            </a:pPr>
            <a:endParaRPr lang="en-US" sz="3638" dirty="0"/>
          </a:p>
          <a:p>
            <a:pPr marL="0" indent="0">
              <a:buNone/>
            </a:pPr>
            <a:r>
              <a:rPr lang="en-US" sz="3638" dirty="0" smtClean="0"/>
              <a:t>Is there any healthy habits that you could start today? What are the benefits of starting </a:t>
            </a:r>
            <a:r>
              <a:rPr lang="en-US" sz="3638" smtClean="0"/>
              <a:t>these habits?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3" name="Picture 2"/>
          <p:cNvPicPr>
            <a:picLocks noChangeAspect="1"/>
          </p:cNvPicPr>
          <p:nvPr/>
        </p:nvPicPr>
        <p:blipFill>
          <a:blip r:embed="rId4"/>
          <a:stretch>
            <a:fillRect/>
          </a:stretch>
        </p:blipFill>
        <p:spPr>
          <a:xfrm>
            <a:off x="6771595" y="1443037"/>
            <a:ext cx="4462463" cy="4462463"/>
          </a:xfrm>
          <a:prstGeom prst="rect">
            <a:avLst/>
          </a:prstGeom>
        </p:spPr>
      </p:pic>
    </p:spTree>
    <p:extLst>
      <p:ext uri="{BB962C8B-B14F-4D97-AF65-F5344CB8AC3E}">
        <p14:creationId xmlns:p14="http://schemas.microsoft.com/office/powerpoint/2010/main" val="93049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3200" b="1" u="sng" dirty="0" smtClean="0"/>
              <a:t>Thought for the Day</a:t>
            </a:r>
          </a:p>
          <a:p>
            <a:pPr algn="ctr">
              <a:lnSpc>
                <a:spcPct val="100000"/>
              </a:lnSpc>
            </a:pPr>
            <a:r>
              <a:rPr lang="en-GB" sz="5400" dirty="0" smtClean="0"/>
              <a:t>“Good habits are the key to all success. Bad habits are the unlocked door to failure”</a:t>
            </a:r>
          </a:p>
          <a:p>
            <a:pPr algn="ctr">
              <a:lnSpc>
                <a:spcPct val="100000"/>
              </a:lnSpc>
            </a:pPr>
            <a:r>
              <a:rPr lang="en-GB" sz="2400" dirty="0" err="1" smtClean="0"/>
              <a:t>Og</a:t>
            </a:r>
            <a:r>
              <a:rPr lang="en-GB" sz="2400" dirty="0" smtClean="0"/>
              <a:t> </a:t>
            </a:r>
            <a:r>
              <a:rPr lang="en-GB" sz="2400" dirty="0" err="1" smtClean="0"/>
              <a:t>Mandino</a:t>
            </a:r>
            <a:r>
              <a:rPr lang="en-GB" sz="2400" dirty="0" smtClean="0"/>
              <a:t>, American author</a:t>
            </a:r>
            <a:endParaRPr lang="en-GB" sz="2400" dirty="0"/>
          </a:p>
        </p:txBody>
      </p:sp>
      <p:sp>
        <p:nvSpPr>
          <p:cNvPr id="3" name="Content Placeholder 2">
            <a:extLst>
              <a:ext uri="{FF2B5EF4-FFF2-40B4-BE49-F238E27FC236}">
                <a16:creationId xmlns:a16="http://schemas.microsoft.com/office/drawing/2014/main" id="{4AA4A812-82AB-4A80-BA4B-1893978C8BF3}"/>
              </a:ext>
            </a:extLst>
          </p:cNvPr>
          <p:cNvSpPr>
            <a:spLocks noGrp="1"/>
          </p:cNvSpPr>
          <p:nvPr>
            <p:ph sz="quarter" idx="14"/>
          </p:nvPr>
        </p:nvSpPr>
        <p:spPr/>
        <p:txBody>
          <a:bodyPr/>
          <a:lstStyle/>
          <a:p>
            <a:endParaRPr lang="en-GB" dirty="0"/>
          </a:p>
        </p:txBody>
      </p:sp>
    </p:spTree>
    <p:extLst>
      <p:ext uri="{BB962C8B-B14F-4D97-AF65-F5344CB8AC3E}">
        <p14:creationId xmlns:p14="http://schemas.microsoft.com/office/powerpoint/2010/main" val="215498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45304"/>
            <a:ext cx="12116843" cy="1557727"/>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mental health?</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stress will I have this year?</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healthy habits should</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I start this year?</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I manage my time effectively?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Should I have a revision timetable now?</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I cope with different emotions?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The importance</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healthy habits</a:t>
            </a:r>
            <a:endParaRPr lang="en-US" sz="1940" b="1" dirty="0" smtClean="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does healthy habits mean</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noProof="0" dirty="0" smtClean="0">
                <a:solidFill>
                  <a:prstClr val="black"/>
                </a:solidFill>
                <a:latin typeface="Comic Sans MS"/>
              </a:rPr>
              <a:t>Examples of healthy habits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dirty="0" smtClean="0">
                <a:ln>
                  <a:noFill/>
                </a:ln>
                <a:solidFill>
                  <a:prstClr val="black"/>
                </a:solidFill>
                <a:effectLst/>
                <a:uLnTx/>
                <a:uFillTx/>
                <a:latin typeface="Comic Sans MS"/>
                <a:ea typeface="+mn-ea"/>
                <a:cs typeface="+mn-cs"/>
              </a:rPr>
              <a:t>How</a:t>
            </a:r>
            <a:r>
              <a:rPr kumimoji="0" lang="en-US" sz="1940" b="1" i="0" u="none" strike="noStrike" kern="1200" cap="none" spc="0" normalizeH="0" dirty="0" smtClean="0">
                <a:ln>
                  <a:noFill/>
                </a:ln>
                <a:solidFill>
                  <a:prstClr val="black"/>
                </a:solidFill>
                <a:effectLst/>
                <a:uLnTx/>
                <a:uFillTx/>
                <a:latin typeface="Comic Sans MS"/>
                <a:ea typeface="+mn-ea"/>
                <a:cs typeface="+mn-cs"/>
              </a:rPr>
              <a:t> to form healthy habits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71722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10000"/>
          </a:bodyPr>
          <a:lstStyle/>
          <a:p>
            <a:pPr marL="0" indent="0">
              <a:buNone/>
            </a:pPr>
            <a:r>
              <a:rPr lang="en-US" sz="3638" dirty="0" smtClean="0"/>
              <a:t>With the person next to you discuss the following questions:</a:t>
            </a:r>
          </a:p>
          <a:p>
            <a:pPr marL="0" indent="0">
              <a:buNone/>
            </a:pPr>
            <a:endParaRPr lang="en-US" sz="3638" dirty="0"/>
          </a:p>
          <a:p>
            <a:pPr marL="742950" indent="-742950">
              <a:buAutoNum type="arabicPeriod"/>
            </a:pPr>
            <a:r>
              <a:rPr lang="en-US" sz="3638" dirty="0" smtClean="0"/>
              <a:t>What does the term “healthy habits” mean?</a:t>
            </a:r>
          </a:p>
          <a:p>
            <a:pPr marL="742950" indent="-742950">
              <a:buAutoNum type="arabicPeriod"/>
            </a:pPr>
            <a:r>
              <a:rPr lang="en-US" sz="3638" dirty="0" smtClean="0"/>
              <a:t>Give an example of a healthy habit</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and </a:t>
            </a:r>
            <a:r>
              <a:rPr lang="en-US" sz="3638" dirty="0"/>
              <a:t>b</a:t>
            </a:r>
            <a:r>
              <a:rPr lang="en-US" sz="3638" dirty="0" smtClean="0"/>
              <a:t>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healthy habits?</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Healthy habits can be defined as:</a:t>
            </a:r>
          </a:p>
          <a:p>
            <a:pPr marL="0" indent="0">
              <a:buNone/>
            </a:pPr>
            <a:endParaRPr lang="en-US" sz="3638" dirty="0"/>
          </a:p>
          <a:p>
            <a:pPr marL="0" indent="0">
              <a:buNone/>
            </a:pPr>
            <a:r>
              <a:rPr lang="en-US" sz="3638" dirty="0" smtClean="0"/>
              <a:t>“</a:t>
            </a:r>
            <a:r>
              <a:rPr lang="en-US" sz="3638" dirty="0" err="1" smtClean="0"/>
              <a:t>behaviour</a:t>
            </a:r>
            <a:r>
              <a:rPr lang="en-US" sz="3638" dirty="0" smtClean="0"/>
              <a:t> or routine that benefits your physical, mental and emotional wellbeing, contributing to overall health and success”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healthy habits?</a:t>
            </a:r>
            <a:endParaRPr sz="2426" spc="27" dirty="0"/>
          </a:p>
        </p:txBody>
      </p:sp>
      <p:pic>
        <p:nvPicPr>
          <p:cNvPr id="3" name="Picture 2"/>
          <p:cNvPicPr>
            <a:picLocks noChangeAspect="1"/>
          </p:cNvPicPr>
          <p:nvPr/>
        </p:nvPicPr>
        <p:blipFill>
          <a:blip r:embed="rId4"/>
          <a:stretch>
            <a:fillRect/>
          </a:stretch>
        </p:blipFill>
        <p:spPr>
          <a:xfrm>
            <a:off x="6771595" y="1443037"/>
            <a:ext cx="4462463" cy="4462463"/>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0000" lnSpcReduction="20000"/>
          </a:bodyPr>
          <a:lstStyle/>
          <a:p>
            <a:pPr marL="0" indent="0">
              <a:buNone/>
            </a:pPr>
            <a:r>
              <a:rPr lang="en-US" sz="3638" dirty="0" smtClean="0"/>
              <a:t>Getting enough sleep is a healthy habit.</a:t>
            </a:r>
          </a:p>
          <a:p>
            <a:pPr marL="0" indent="0">
              <a:buNone/>
            </a:pPr>
            <a:endParaRPr lang="en-US" sz="3638" dirty="0"/>
          </a:p>
          <a:p>
            <a:pPr marL="0" indent="0">
              <a:buNone/>
            </a:pPr>
            <a:r>
              <a:rPr lang="en-US" sz="3638" dirty="0" smtClean="0"/>
              <a:t>Teenagers should get between 9-10 hours of sleep every night</a:t>
            </a:r>
          </a:p>
          <a:p>
            <a:pPr marL="0" indent="0">
              <a:buNone/>
            </a:pPr>
            <a:endParaRPr lang="en-US" sz="3638" dirty="0"/>
          </a:p>
          <a:p>
            <a:pPr marL="0" indent="0">
              <a:buNone/>
            </a:pPr>
            <a:r>
              <a:rPr lang="en-US" sz="3638" dirty="0" smtClean="0"/>
              <a:t>The benefits of this are:</a:t>
            </a:r>
          </a:p>
          <a:p>
            <a:pPr marL="742950" indent="-742950">
              <a:buAutoNum type="arabicPeriod"/>
            </a:pPr>
            <a:r>
              <a:rPr lang="en-US" sz="3638" dirty="0" smtClean="0"/>
              <a:t>Better mood</a:t>
            </a:r>
          </a:p>
          <a:p>
            <a:pPr marL="742950" indent="-742950">
              <a:buAutoNum type="arabicPeriod"/>
            </a:pPr>
            <a:r>
              <a:rPr lang="en-US" sz="3638" dirty="0" smtClean="0"/>
              <a:t>Less stress</a:t>
            </a:r>
          </a:p>
          <a:p>
            <a:pPr marL="742950" indent="-742950">
              <a:buAutoNum type="arabicPeriod"/>
            </a:pPr>
            <a:r>
              <a:rPr lang="en-US" sz="3638" dirty="0" smtClean="0"/>
              <a:t>More energy</a:t>
            </a:r>
          </a:p>
          <a:p>
            <a:pPr marL="742950" indent="-742950">
              <a:buAutoNum type="arabicPeriod"/>
            </a:pPr>
            <a:r>
              <a:rPr lang="en-US" sz="3638" dirty="0" smtClean="0"/>
              <a:t>Better long term memory – this is the most important benefit for you in Year 11. If you have a better long term memory you will recall facts during your exams and get better grades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Getting enough sleep</a:t>
            </a:r>
            <a:endParaRPr sz="2426" spc="27" dirty="0"/>
          </a:p>
        </p:txBody>
      </p:sp>
      <p:pic>
        <p:nvPicPr>
          <p:cNvPr id="2" name="Picture 1"/>
          <p:cNvPicPr>
            <a:picLocks noChangeAspect="1"/>
          </p:cNvPicPr>
          <p:nvPr/>
        </p:nvPicPr>
        <p:blipFill>
          <a:blip r:embed="rId4"/>
          <a:stretch>
            <a:fillRect/>
          </a:stretch>
        </p:blipFill>
        <p:spPr>
          <a:xfrm>
            <a:off x="6870926" y="1211027"/>
            <a:ext cx="3644674" cy="2729987"/>
          </a:xfrm>
          <a:prstGeom prst="rect">
            <a:avLst/>
          </a:prstGeom>
        </p:spPr>
      </p:pic>
      <p:pic>
        <p:nvPicPr>
          <p:cNvPr id="4" name="Picture 3"/>
          <p:cNvPicPr>
            <a:picLocks noChangeAspect="1"/>
          </p:cNvPicPr>
          <p:nvPr/>
        </p:nvPicPr>
        <p:blipFill>
          <a:blip r:embed="rId5"/>
          <a:stretch>
            <a:fillRect/>
          </a:stretch>
        </p:blipFill>
        <p:spPr>
          <a:xfrm>
            <a:off x="7833438" y="3777637"/>
            <a:ext cx="3530374" cy="2644373"/>
          </a:xfrm>
          <a:prstGeom prst="rect">
            <a:avLst/>
          </a:prstGeom>
        </p:spPr>
      </p:pic>
    </p:spTree>
    <p:extLst>
      <p:ext uri="{BB962C8B-B14F-4D97-AF65-F5344CB8AC3E}">
        <p14:creationId xmlns:p14="http://schemas.microsoft.com/office/powerpoint/2010/main" val="106959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62500" lnSpcReduction="20000"/>
          </a:bodyPr>
          <a:lstStyle/>
          <a:p>
            <a:pPr marL="0" indent="0">
              <a:buNone/>
            </a:pPr>
            <a:r>
              <a:rPr lang="en-US" sz="3638" dirty="0" smtClean="0"/>
              <a:t>Exercising is a healthy habit.</a:t>
            </a:r>
          </a:p>
          <a:p>
            <a:pPr marL="0" indent="0">
              <a:buNone/>
            </a:pPr>
            <a:endParaRPr lang="en-US" sz="3638" dirty="0"/>
          </a:p>
          <a:p>
            <a:pPr marL="0" indent="0">
              <a:buNone/>
            </a:pPr>
            <a:r>
              <a:rPr lang="en-US" sz="3638" dirty="0" smtClean="0"/>
              <a:t>Teenagers should be physically active for 60 minutes at a moderate to vigorous level every day.</a:t>
            </a:r>
          </a:p>
          <a:p>
            <a:pPr marL="0" indent="0">
              <a:buNone/>
            </a:pPr>
            <a:endParaRPr lang="en-US" sz="3638" dirty="0"/>
          </a:p>
          <a:p>
            <a:pPr marL="0" indent="0">
              <a:buNone/>
            </a:pPr>
            <a:r>
              <a:rPr lang="en-US" sz="3638" dirty="0" smtClean="0"/>
              <a:t>The benefits of this are:</a:t>
            </a:r>
          </a:p>
          <a:p>
            <a:pPr marL="742950" indent="-742950">
              <a:buAutoNum type="arabicPeriod"/>
            </a:pPr>
            <a:r>
              <a:rPr lang="en-US" sz="3638" dirty="0" smtClean="0"/>
              <a:t>Better mood</a:t>
            </a:r>
          </a:p>
          <a:p>
            <a:pPr marL="742950" indent="-742950">
              <a:buAutoNum type="arabicPeriod"/>
            </a:pPr>
            <a:r>
              <a:rPr lang="en-US" sz="3638" dirty="0" smtClean="0"/>
              <a:t>Less stress</a:t>
            </a:r>
          </a:p>
          <a:p>
            <a:pPr marL="742950" indent="-742950">
              <a:buAutoNum type="arabicPeriod"/>
            </a:pPr>
            <a:r>
              <a:rPr lang="en-US" sz="3638" dirty="0" smtClean="0"/>
              <a:t>Increased body confidence</a:t>
            </a:r>
          </a:p>
          <a:p>
            <a:pPr marL="742950" indent="-742950">
              <a:buAutoNum type="arabicPeriod"/>
            </a:pPr>
            <a:r>
              <a:rPr lang="en-US" sz="3638" dirty="0" smtClean="0"/>
              <a:t>More brain power – this is the most important benefit for you in Year 11. This means you will achieve more in your lessons and revisions. This can lead to you getting better grades in your exams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Exercise</a:t>
            </a:r>
            <a:endParaRPr sz="2426" spc="27" dirty="0"/>
          </a:p>
        </p:txBody>
      </p:sp>
      <p:pic>
        <p:nvPicPr>
          <p:cNvPr id="3" name="Picture 2"/>
          <p:cNvPicPr>
            <a:picLocks noChangeAspect="1"/>
          </p:cNvPicPr>
          <p:nvPr/>
        </p:nvPicPr>
        <p:blipFill>
          <a:blip r:embed="rId4"/>
          <a:stretch>
            <a:fillRect/>
          </a:stretch>
        </p:blipFill>
        <p:spPr>
          <a:xfrm>
            <a:off x="6650493" y="1178439"/>
            <a:ext cx="3876675" cy="2684956"/>
          </a:xfrm>
          <a:prstGeom prst="rect">
            <a:avLst/>
          </a:prstGeom>
        </p:spPr>
      </p:pic>
      <p:pic>
        <p:nvPicPr>
          <p:cNvPr id="5" name="Picture 4"/>
          <p:cNvPicPr>
            <a:picLocks noChangeAspect="1"/>
          </p:cNvPicPr>
          <p:nvPr/>
        </p:nvPicPr>
        <p:blipFill>
          <a:blip r:embed="rId5"/>
          <a:stretch>
            <a:fillRect/>
          </a:stretch>
        </p:blipFill>
        <p:spPr>
          <a:xfrm>
            <a:off x="8264298" y="3651476"/>
            <a:ext cx="3616211" cy="2406424"/>
          </a:xfrm>
          <a:prstGeom prst="rect">
            <a:avLst/>
          </a:prstGeom>
        </p:spPr>
      </p:pic>
    </p:spTree>
    <p:extLst>
      <p:ext uri="{BB962C8B-B14F-4D97-AF65-F5344CB8AC3E}">
        <p14:creationId xmlns:p14="http://schemas.microsoft.com/office/powerpoint/2010/main" val="312744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432717"/>
          </a:xfrm>
        </p:spPr>
        <p:txBody>
          <a:bodyPr>
            <a:normAutofit fontScale="55000" lnSpcReduction="20000"/>
          </a:bodyPr>
          <a:lstStyle/>
          <a:p>
            <a:pPr marL="0" indent="0">
              <a:buNone/>
            </a:pPr>
            <a:r>
              <a:rPr lang="en-US" sz="3638" dirty="0" smtClean="0"/>
              <a:t>Eating a balanced diet and staying hydrated is a healthy habit.</a:t>
            </a:r>
          </a:p>
          <a:p>
            <a:pPr marL="0" indent="0">
              <a:buNone/>
            </a:pPr>
            <a:endParaRPr lang="en-US" sz="3638" dirty="0"/>
          </a:p>
          <a:p>
            <a:pPr marL="0" indent="0">
              <a:buNone/>
            </a:pPr>
            <a:r>
              <a:rPr lang="en-US" sz="3638" dirty="0" smtClean="0"/>
              <a:t>Everyone should aim to eat a balanced diet that covers all the major food groups and avoids high levels of fat and sugar. This means limiting the intake of junk food and fast food. Everyone should also aim to drink 8-10 cups of water every day.</a:t>
            </a:r>
          </a:p>
          <a:p>
            <a:pPr marL="0" indent="0">
              <a:buNone/>
            </a:pPr>
            <a:endParaRPr lang="en-US" sz="3638" dirty="0"/>
          </a:p>
          <a:p>
            <a:pPr marL="0" indent="0">
              <a:buNone/>
            </a:pPr>
            <a:r>
              <a:rPr lang="en-US" sz="3638" dirty="0" smtClean="0"/>
              <a:t>The benefits of this are:</a:t>
            </a:r>
          </a:p>
          <a:p>
            <a:pPr marL="742950" indent="-742950">
              <a:buAutoNum type="arabicPeriod"/>
            </a:pPr>
            <a:r>
              <a:rPr lang="en-US" sz="3638" dirty="0" smtClean="0"/>
              <a:t>Better mood</a:t>
            </a:r>
          </a:p>
          <a:p>
            <a:pPr marL="742950" indent="-742950">
              <a:buAutoNum type="arabicPeriod"/>
            </a:pPr>
            <a:r>
              <a:rPr lang="en-US" sz="3638" dirty="0" smtClean="0"/>
              <a:t>Improved energy levels</a:t>
            </a:r>
          </a:p>
          <a:p>
            <a:pPr marL="742950" indent="-742950">
              <a:buAutoNum type="arabicPeriod"/>
            </a:pPr>
            <a:r>
              <a:rPr lang="en-US" sz="3638" dirty="0" smtClean="0"/>
              <a:t>Better immune system – this is important as it will improve your attendance at school so you do not miss lesson time</a:t>
            </a:r>
          </a:p>
          <a:p>
            <a:pPr marL="742950" indent="-742950">
              <a:buAutoNum type="arabicPeriod"/>
            </a:pPr>
            <a:r>
              <a:rPr lang="en-US" sz="3638" dirty="0" smtClean="0"/>
              <a:t>Enhance brain function – this is the most important benefit for you in Year 11. This means you will achieve more in your lessons and revisions. This can lead to you getting better grades in your exams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Balanced diet and hydration</a:t>
            </a:r>
            <a:endParaRPr sz="2426" spc="27" dirty="0"/>
          </a:p>
        </p:txBody>
      </p:sp>
      <p:pic>
        <p:nvPicPr>
          <p:cNvPr id="2" name="Picture 1"/>
          <p:cNvPicPr>
            <a:picLocks noChangeAspect="1"/>
          </p:cNvPicPr>
          <p:nvPr/>
        </p:nvPicPr>
        <p:blipFill>
          <a:blip r:embed="rId4"/>
          <a:stretch>
            <a:fillRect/>
          </a:stretch>
        </p:blipFill>
        <p:spPr>
          <a:xfrm>
            <a:off x="6544599" y="1647145"/>
            <a:ext cx="5285306" cy="3741284"/>
          </a:xfrm>
          <a:prstGeom prst="rect">
            <a:avLst/>
          </a:prstGeom>
        </p:spPr>
      </p:pic>
    </p:spTree>
    <p:extLst>
      <p:ext uri="{BB962C8B-B14F-4D97-AF65-F5344CB8AC3E}">
        <p14:creationId xmlns:p14="http://schemas.microsoft.com/office/powerpoint/2010/main" val="12526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4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625</Words>
  <Application>Microsoft Office PowerPoint</Application>
  <PresentationFormat>Widescreen</PresentationFormat>
  <Paragraphs>80</Paragraphs>
  <Slides>11</Slides>
  <Notes>1</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vt:i4>
      </vt:variant>
    </vt:vector>
  </HeadingPairs>
  <TitlesOfParts>
    <vt:vector size="23" baseType="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4_Office Theme</vt:lpstr>
      <vt:lpstr>Pupil Leader Applications</vt:lpstr>
      <vt:lpstr>PowerPoint Presentation</vt:lpstr>
      <vt:lpstr>PowerPoint Presentation</vt:lpstr>
      <vt:lpstr>PowerPoint Presentation</vt:lpstr>
      <vt:lpstr>What are healthy habits?</vt:lpstr>
      <vt:lpstr>What are healthy habits?</vt:lpstr>
      <vt:lpstr>Getting enough sleep</vt:lpstr>
      <vt:lpstr>Exercise</vt:lpstr>
      <vt:lpstr>Balanced diet and hydration</vt:lpstr>
      <vt:lpstr>How to form healthy habits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28</cp:revision>
  <dcterms:created xsi:type="dcterms:W3CDTF">2024-08-15T13:31:51Z</dcterms:created>
  <dcterms:modified xsi:type="dcterms:W3CDTF">2024-10-11T14:44:13Z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