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8" r:id="rId3"/>
    <p:sldMasterId id="2147483730" r:id="rId4"/>
  </p:sldMasterIdLst>
  <p:notesMasterIdLst>
    <p:notesMasterId r:id="rId25"/>
  </p:notesMasterIdLst>
  <p:sldIdLst>
    <p:sldId id="288" r:id="rId5"/>
    <p:sldId id="427" r:id="rId6"/>
    <p:sldId id="425" r:id="rId7"/>
    <p:sldId id="426" r:id="rId8"/>
    <p:sldId id="326" r:id="rId9"/>
    <p:sldId id="366" r:id="rId10"/>
    <p:sldId id="386" r:id="rId11"/>
    <p:sldId id="411" r:id="rId12"/>
    <p:sldId id="369" r:id="rId13"/>
    <p:sldId id="439" r:id="rId14"/>
    <p:sldId id="441" r:id="rId15"/>
    <p:sldId id="440" r:id="rId16"/>
    <p:sldId id="442" r:id="rId17"/>
    <p:sldId id="443" r:id="rId18"/>
    <p:sldId id="444" r:id="rId19"/>
    <p:sldId id="445" r:id="rId20"/>
    <p:sldId id="402" r:id="rId21"/>
    <p:sldId id="403" r:id="rId22"/>
    <p:sldId id="446" r:id="rId23"/>
    <p:sldId id="3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b569m+jtVuLEGQvacWyLA==" hashData="VTtetNM8MV3rMQUcjWG0WGaflmj/wfI73mQAeQLDW4FXEd1BNeh1J6yKZ4AbdD/upX6M5J0+ceZRosnxthK4F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7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08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860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573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32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75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614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2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573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509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475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67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90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52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10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4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6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66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33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02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463793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NUL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9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“Domestic violence is not a private matter. It’s everyone’s business”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Barbara Mikulski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 law says that domestic violence or abuse can be: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Physical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Psychological/Emotional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Sexual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Financial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domestic violence?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899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099" y="309011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90311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Physical domestic violence/abuse would be when a person attacks another person in the home.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could involve punching, pushing, slapping and kicking. 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domestic violence?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899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099" y="309011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90311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1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Psychological/emotional domestic violence/abuse is when a person undermines another person’s self work through constant criticism and verbal abuse. It can also involve controlling </a:t>
            </a:r>
            <a:r>
              <a:rPr lang="en-US" sz="3638" dirty="0" err="1" smtClean="0"/>
              <a:t>behaviours</a:t>
            </a:r>
            <a:r>
              <a:rPr lang="en-US" sz="3638" dirty="0" smtClean="0"/>
              <a:t> including who another person can see or talk too. 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domestic violence?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899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099" y="309011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90311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Sexual domestic violence/abuse includes a person forcing another person into sexual acts without their consent.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can potentially mean that a person has been raped.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domestic violence?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899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099" y="309011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90311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Financial domestic violence/abuse can involve a person controlling all of the household income and not letting a person have any money despite them working. It can also involve stopping a person from being in work, education or training.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domestic violence?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899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099" y="309011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90311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It is important to know that domestic violence/abuse can happen between people who are married, people who are just going out together, people who live together.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Even though women are more often the victims of abuse, men can also be victims.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All victims of domestic violence/abuse can find it difficult to seek help from friends/family and support services. However, men often finder it harder to seek help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domestic violence?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899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099" y="309011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90311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It is also important to know that the abuser in the relationship is </a:t>
            </a:r>
            <a:r>
              <a:rPr lang="en-US" sz="3638" b="1" dirty="0" smtClean="0"/>
              <a:t>always</a:t>
            </a:r>
            <a:r>
              <a:rPr lang="en-US" sz="3638" dirty="0" smtClean="0"/>
              <a:t> responsible.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No one else is to blame, even though the abuser may say it was the other person’s fault.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An example of this is after hitting their partner an abuser may say “look what you made me do”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domestic violence?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899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099" y="309011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90311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are the impacts of domestic violence/abuse on the person being abused?”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What is domestic violence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“What are the impacts of domestic violence/abuse on the person being abused?”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What is domestic violence?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Domestic violence/abuse can lead to people: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 smtClean="0"/>
              <a:t>Experience loneliness and isolation</a:t>
            </a:r>
          </a:p>
          <a:p>
            <a:pPr>
              <a:buFontTx/>
              <a:buChar char="-"/>
            </a:pPr>
            <a:r>
              <a:rPr lang="en-US" sz="3638" dirty="0" smtClean="0"/>
              <a:t>Negative impact on health and wellbeing</a:t>
            </a:r>
          </a:p>
          <a:p>
            <a:pPr>
              <a:buFontTx/>
              <a:buChar char="-"/>
            </a:pPr>
            <a:r>
              <a:rPr lang="en-US" sz="3638" dirty="0" smtClean="0"/>
              <a:t>Depression</a:t>
            </a:r>
          </a:p>
          <a:p>
            <a:pPr>
              <a:buFontTx/>
              <a:buChar char="-"/>
            </a:pPr>
            <a:r>
              <a:rPr lang="en-US" sz="3638" dirty="0" smtClean="0"/>
              <a:t>Low self confidence</a:t>
            </a:r>
          </a:p>
          <a:p>
            <a:pPr>
              <a:buFontTx/>
              <a:buChar char="-"/>
            </a:pPr>
            <a:r>
              <a:rPr lang="en-US" sz="3638" dirty="0" smtClean="0"/>
              <a:t>Anxiety</a:t>
            </a:r>
          </a:p>
          <a:p>
            <a:pPr>
              <a:buFontTx/>
              <a:buChar char="-"/>
            </a:pPr>
            <a:r>
              <a:rPr lang="en-US" sz="3638" dirty="0" smtClean="0"/>
              <a:t>Feelings of guilt and shame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domestic violence?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899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099" y="309011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90311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7792" y="428186"/>
            <a:ext cx="7769128" cy="23865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Remember to log in and complete your set tasks.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792" y="2548601"/>
            <a:ext cx="6855114" cy="165506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We still use Classcharts for announcements, surveys and revision material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Homework Club every morning in West Canteen from 8am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Library is open before school and at break times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521" y="542641"/>
            <a:ext cx="2212471" cy="1354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3058" y="5344184"/>
            <a:ext cx="10266643" cy="513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415" y="2572300"/>
            <a:ext cx="2924577" cy="139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98" b="1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06" y="3729120"/>
            <a:ext cx="1466916" cy="14841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you ever need support about </a:t>
            </a:r>
            <a:r>
              <a:rPr kumimoji="0" lang="en-US" sz="4366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domestic violence/abuse</a:t>
            </a:r>
            <a:r>
              <a:rPr kumimoji="0" lang="en-US" sz="4366" b="0" i="0" u="none" strike="noStrike" kern="1200" cap="none" spc="0" normalizeH="0" noProof="0" dirty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366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you, a friend or family member you can find it here:</a:t>
            </a:r>
            <a:endParaRPr kumimoji="0" lang="en-US" sz="4366" b="0" i="0" u="none" strike="noStrike" kern="1200" cap="none" spc="0" normalizeH="0" baseline="0" noProof="0" dirty="0">
              <a:ln>
                <a:noFill/>
              </a:ln>
              <a:solidFill>
                <a:srgbClr val="142A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Childline.org.uk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– 08001111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Email or chat online for support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5249838"/>
            <a:ext cx="3949362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999 if a</a:t>
            </a:r>
            <a:r>
              <a:rPr kumimoji="0" lang="en-US" sz="1940" b="0" i="0" u="none" strike="noStrike" kern="1200" cap="none" spc="0" normalizeH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person is in immediate danger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195" y="4844143"/>
            <a:ext cx="2183341" cy="10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Equipment for sale _Page_2">
            <a:extLst>
              <a:ext uri="{FF2B5EF4-FFF2-40B4-BE49-F238E27FC236}">
                <a16:creationId xmlns:a16="http://schemas.microsoft.com/office/drawing/2014/main" id="{4547BDF5-A547-4AC5-B9EB-83E49619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2696" r="34099" b="82884"/>
          <a:stretch>
            <a:fillRect/>
          </a:stretch>
        </p:blipFill>
        <p:spPr bwMode="auto">
          <a:xfrm>
            <a:off x="10804900" y="1863149"/>
            <a:ext cx="1083447" cy="80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6" descr="Equipment for sale _Page_1">
            <a:extLst>
              <a:ext uri="{FF2B5EF4-FFF2-40B4-BE49-F238E27FC236}">
                <a16:creationId xmlns:a16="http://schemas.microsoft.com/office/drawing/2014/main" id="{E0ACBE95-C8F8-4AE5-975B-C6C61B40E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0316" r="15645" b="35473"/>
          <a:stretch/>
        </p:blipFill>
        <p:spPr bwMode="auto">
          <a:xfrm>
            <a:off x="8469686" y="1941244"/>
            <a:ext cx="2105986" cy="115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" name="Picture 6" descr="Equipment for sale _Page_1">
            <a:extLst>
              <a:ext uri="{FF2B5EF4-FFF2-40B4-BE49-F238E27FC236}">
                <a16:creationId xmlns:a16="http://schemas.microsoft.com/office/drawing/2014/main" id="{8837DC3C-22D2-4E14-BC52-8EDBA5695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5" t="63545" r="30610" b="15608"/>
          <a:stretch/>
        </p:blipFill>
        <p:spPr bwMode="auto">
          <a:xfrm>
            <a:off x="9955713" y="2447197"/>
            <a:ext cx="1093011" cy="9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EC7156D7-6116-432F-A855-464F7654D8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96" y="1210467"/>
            <a:ext cx="5647533" cy="5647533"/>
          </a:xfrm>
          <a:prstGeom prst="rect">
            <a:avLst/>
          </a:prstGeom>
        </p:spPr>
      </p:pic>
      <p:sp>
        <p:nvSpPr>
          <p:cNvPr id="4" name="Control 4"/>
          <p:cNvSpPr>
            <a:spLocks noChangeArrowheads="1" noChangeShapeType="1"/>
          </p:cNvSpPr>
          <p:nvPr/>
        </p:nvSpPr>
        <p:spPr bwMode="auto">
          <a:xfrm>
            <a:off x="-226504" y="3698897"/>
            <a:ext cx="5994400" cy="216020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0070" y="941234"/>
            <a:ext cx="5659833" cy="6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Replacement equipment for your learning wallet can be purchased at the following locations/times: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53F7710-F081-4C60-8230-214C86A0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105" y="937911"/>
            <a:ext cx="543742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for </a:t>
            </a:r>
            <a:r>
              <a:rPr kumimoji="0" lang="en-GB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10p each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(cash only) from West Canteen, East Canteen, the Library,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LRC (next to W214):</a:t>
            </a:r>
          </a:p>
        </p:txBody>
      </p:sp>
      <p:pic>
        <p:nvPicPr>
          <p:cNvPr id="1033" name="Picture 9" descr="C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4" y="6247306"/>
            <a:ext cx="18272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 descr="Sec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40" y="6244131"/>
            <a:ext cx="2655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DE424C-A8DF-4E31-8B11-64DFBC4F3497}"/>
              </a:ext>
            </a:extLst>
          </p:cNvPr>
          <p:cNvCxnSpPr>
            <a:cxnSpLocks/>
          </p:cNvCxnSpPr>
          <p:nvPr/>
        </p:nvCxnSpPr>
        <p:spPr>
          <a:xfrm>
            <a:off x="6096000" y="640933"/>
            <a:ext cx="0" cy="5401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5EB2A-FC66-45A8-A795-2640F0FFD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" y="312325"/>
            <a:ext cx="2486301" cy="380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D8D4DA-99E6-4DFF-8EC4-836A988D3CAE}"/>
              </a:ext>
            </a:extLst>
          </p:cNvPr>
          <p:cNvSpPr/>
          <p:nvPr/>
        </p:nvSpPr>
        <p:spPr>
          <a:xfrm>
            <a:off x="0" y="0"/>
            <a:ext cx="12192000" cy="93781"/>
          </a:xfrm>
          <a:prstGeom prst="rect">
            <a:avLst/>
          </a:prstGeom>
          <a:solidFill>
            <a:srgbClr val="C02727"/>
          </a:solidFill>
          <a:ln>
            <a:solidFill>
              <a:srgbClr val="C0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08ACAB6-840A-429C-81D3-E4B3A63CFF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0140" y="1827105"/>
          <a:ext cx="5201050" cy="374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10">
                  <a:extLst>
                    <a:ext uri="{9D8B030D-6E8A-4147-A177-3AD203B41FA5}">
                      <a16:colId xmlns:a16="http://schemas.microsoft.com/office/drawing/2014/main" val="3484098122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94406851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78905417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38505700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1821976195"/>
                    </a:ext>
                  </a:extLst>
                </a:gridCol>
              </a:tblGrid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</a:t>
                      </a:r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 or LRC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46171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10:10– </a:t>
                      </a:r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</a:t>
                      </a:r>
                      <a:r>
                        <a:rPr lang="en-GB" sz="1100" baseline="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12:40–13:00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16:10</a:t>
                      </a:r>
                      <a:r>
                        <a:rPr lang="en-GB" sz="1100" baseline="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–16:30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789653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18781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48062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124507"/>
                  </a:ext>
                </a:extLst>
              </a:tr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baseline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12:40–12:30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085152"/>
                  </a:ext>
                </a:extLst>
              </a:tr>
            </a:tbl>
          </a:graphicData>
        </a:graphic>
      </p:graphicFrame>
      <p:pic>
        <p:nvPicPr>
          <p:cNvPr id="31" name="Picture 6" descr="Equipment for sale _Page_1">
            <a:extLst>
              <a:ext uri="{FF2B5EF4-FFF2-40B4-BE49-F238E27FC236}">
                <a16:creationId xmlns:a16="http://schemas.microsoft.com/office/drawing/2014/main" id="{134DA244-0F8D-4F68-805F-221B944BB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22981" r="37757" b="59180"/>
          <a:stretch/>
        </p:blipFill>
        <p:spPr bwMode="auto">
          <a:xfrm rot="2691819">
            <a:off x="7932045" y="2522488"/>
            <a:ext cx="870389" cy="99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6" descr="Equipment for sale _Page_1">
            <a:extLst>
              <a:ext uri="{FF2B5EF4-FFF2-40B4-BE49-F238E27FC236}">
                <a16:creationId xmlns:a16="http://schemas.microsoft.com/office/drawing/2014/main" id="{03B07411-6DF9-4341-8417-77BD37B0F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715" r="15645" b="77098"/>
          <a:stretch/>
        </p:blipFill>
        <p:spPr bwMode="auto">
          <a:xfrm>
            <a:off x="6240815" y="1882603"/>
            <a:ext cx="2467280" cy="101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1F10A1-8E03-4918-BED0-1144B5AD1C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74130" y="5547687"/>
          <a:ext cx="288739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397">
                  <a:extLst>
                    <a:ext uri="{9D8B030D-6E8A-4147-A177-3AD203B41FA5}">
                      <a16:colId xmlns:a16="http://schemas.microsoft.com/office/drawing/2014/main" val="2392273897"/>
                    </a:ext>
                  </a:extLst>
                </a:gridCol>
              </a:tblGrid>
              <a:tr h="1781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£15.00</a:t>
                      </a: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0203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CC4F06B-EEBF-450B-B7DD-CCF2197225B2}"/>
              </a:ext>
            </a:extLst>
          </p:cNvPr>
          <p:cNvSpPr txBox="1"/>
          <p:nvPr/>
        </p:nvSpPr>
        <p:spPr>
          <a:xfrm>
            <a:off x="6817708" y="5554756"/>
            <a:ext cx="2635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£1.70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ED1E8-FC63-425D-BB44-8AF979190E32}"/>
              </a:ext>
            </a:extLst>
          </p:cNvPr>
          <p:cNvSpPr txBox="1"/>
          <p:nvPr/>
        </p:nvSpPr>
        <p:spPr>
          <a:xfrm>
            <a:off x="6500811" y="3447311"/>
            <a:ext cx="5360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from West Office using money on your ParentPay: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A3 Tuff Bag Assorted">
            <a:extLst>
              <a:ext uri="{FF2B5EF4-FFF2-40B4-BE49-F238E27FC236}">
                <a16:creationId xmlns:a16="http://schemas.microsoft.com/office/drawing/2014/main" id="{B5B2D3A7-3FA3-4C6A-AF6E-96EE13EC8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2286" r="2979" b="3210"/>
          <a:stretch/>
        </p:blipFill>
        <p:spPr bwMode="auto">
          <a:xfrm>
            <a:off x="7334798" y="4279940"/>
            <a:ext cx="1601154" cy="11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fx-85GT-728x512px">
            <a:extLst>
              <a:ext uri="{FF2B5EF4-FFF2-40B4-BE49-F238E27FC236}">
                <a16:creationId xmlns:a16="http://schemas.microsoft.com/office/drawing/2014/main" id="{4EF5A8A5-DE86-4634-A253-C8193B28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2710"/>
          <a:stretch>
            <a:fillRect/>
          </a:stretch>
        </p:blipFill>
        <p:spPr bwMode="auto">
          <a:xfrm>
            <a:off x="10059738" y="4201397"/>
            <a:ext cx="716179" cy="134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46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16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Wellbeing: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Laws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around marriage and civil partnerships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FFFF0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domestic violence?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people become involved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gang culture?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impact can gang culture have on relationships?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impact can gang culture have on the community?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can I be a good role model in my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community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05473" y="2872473"/>
            <a:ext cx="6774910" cy="3809390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omic Sans MS"/>
              </a:rPr>
              <a:t>What is domestic violence</a:t>
            </a:r>
            <a:endParaRPr lang="en-US" sz="180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Definition of </a:t>
            </a:r>
            <a:r>
              <a:rPr lang="en-US" sz="1800" b="1" dirty="0" smtClean="0">
                <a:solidFill>
                  <a:prstClr val="black"/>
                </a:solidFill>
                <a:latin typeface="Comic Sans MS"/>
              </a:rPr>
              <a:t>domestic violence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omic Sans MS"/>
              </a:rPr>
              <a:t>What is classed as domestic violence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omic Sans MS"/>
              </a:rPr>
              <a:t>Impact of domestic violence</a:t>
            </a:r>
            <a:endParaRPr lang="en-US" sz="1800" b="1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7604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Domestic violence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“violence or abusive </a:t>
            </a:r>
            <a:r>
              <a:rPr lang="en-US" sz="3638" dirty="0" err="1" smtClean="0"/>
              <a:t>behaviour</a:t>
            </a:r>
            <a:r>
              <a:rPr lang="en-US" sz="3638" dirty="0" smtClean="0"/>
              <a:t> within the home”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domestic violence?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899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099" y="309011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90311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Relationships”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Being in a relationship that involves domestic violence/abuse is not a healthy relationship. It is important to know what domestic violence/abuse looks like to ensure you always have a healthy relationship or know how to get help if a relationship turns unhealthy.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493" y="2840996"/>
            <a:ext cx="5175953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</a:rPr>
              <a:t>Rule of Law </a:t>
            </a:r>
            <a:r>
              <a:rPr lang="en-US" sz="3600" kern="0" noProof="0" dirty="0" smtClean="0">
                <a:solidFill>
                  <a:srgbClr val="323232"/>
                </a:solidFill>
                <a:latin typeface="Calibri" panose="020F0502020204030204"/>
              </a:rPr>
              <a:t>is a British Value. This means people are expected to follow laws to keep everyone safe. Domestic violence is a criminal offence under the Domestic Violence, Crime and Victims Act (2004).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08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Article </a:t>
            </a:r>
            <a:r>
              <a:rPr lang="en-US" sz="3200" b="1" dirty="0" smtClean="0">
                <a:solidFill>
                  <a:srgbClr val="323232"/>
                </a:solidFill>
                <a:latin typeface="Calibri" panose="020F0502020204030204"/>
              </a:rPr>
              <a:t>19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UN Rights of a Child state that children must be protected from violence, abuse and neglect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anyone who looks after them.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756" y="3611041"/>
            <a:ext cx="2356833" cy="31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Why are we learning about this?</a:t>
            </a:r>
            <a:endParaRPr sz="2426" spc="27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20" name="Picture 19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689694" y="1040445"/>
            <a:ext cx="4633962" cy="1606440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494576" y="2739929"/>
            <a:ext cx="5756934" cy="4118071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323232"/>
                </a:solidFill>
                <a:latin typeface="Calibri" panose="020F0502020204030204"/>
              </a:rPr>
              <a:t>The Equality Act (2010) sets out 9 Protected Characteristics. No one should be a victim of domestic violence or abuse due to identifying with one or more of the protected characteristics.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706" t="32500" r="52756" b="29000"/>
          <a:stretch/>
        </p:blipFill>
        <p:spPr>
          <a:xfrm>
            <a:off x="7924407" y="1423004"/>
            <a:ext cx="3830642" cy="50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1027</Words>
  <Application>Microsoft Office PowerPoint</Application>
  <PresentationFormat>Widescreen</PresentationFormat>
  <Paragraphs>160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What is domestic violence?</vt:lpstr>
      <vt:lpstr>Why are we learning about this?</vt:lpstr>
      <vt:lpstr>Why are we learning about this?</vt:lpstr>
      <vt:lpstr>Why are we learning about this?</vt:lpstr>
      <vt:lpstr>Why are we learning about this?</vt:lpstr>
      <vt:lpstr>What is domestic violence?</vt:lpstr>
      <vt:lpstr>What is domestic violence?</vt:lpstr>
      <vt:lpstr>What is domestic violence?</vt:lpstr>
      <vt:lpstr>What is domestic violence?</vt:lpstr>
      <vt:lpstr>What is domestic violence?</vt:lpstr>
      <vt:lpstr>What is domestic violence?</vt:lpstr>
      <vt:lpstr>What is domestic violence?</vt:lpstr>
      <vt:lpstr>What is domestic violence</vt:lpstr>
      <vt:lpstr>What is domestic violence?</vt:lpstr>
      <vt:lpstr>What is domestic violence?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129</cp:revision>
  <dcterms:created xsi:type="dcterms:W3CDTF">2024-08-15T13:31:51Z</dcterms:created>
  <dcterms:modified xsi:type="dcterms:W3CDTF">2025-04-14T11:50:25Z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