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Lst>
  <p:notesMasterIdLst>
    <p:notesMasterId r:id="rId26"/>
  </p:notesMasterIdLst>
  <p:sldIdLst>
    <p:sldId id="445" r:id="rId3"/>
    <p:sldId id="474" r:id="rId4"/>
    <p:sldId id="458" r:id="rId5"/>
    <p:sldId id="448" r:id="rId6"/>
    <p:sldId id="449" r:id="rId7"/>
    <p:sldId id="450" r:id="rId8"/>
    <p:sldId id="452" r:id="rId9"/>
    <p:sldId id="438" r:id="rId10"/>
    <p:sldId id="439" r:id="rId11"/>
    <p:sldId id="475" r:id="rId12"/>
    <p:sldId id="465" r:id="rId13"/>
    <p:sldId id="476" r:id="rId14"/>
    <p:sldId id="477" r:id="rId15"/>
    <p:sldId id="478" r:id="rId16"/>
    <p:sldId id="479" r:id="rId17"/>
    <p:sldId id="480" r:id="rId18"/>
    <p:sldId id="481" r:id="rId19"/>
    <p:sldId id="482" r:id="rId20"/>
    <p:sldId id="483" r:id="rId21"/>
    <p:sldId id="484" r:id="rId22"/>
    <p:sldId id="485" r:id="rId23"/>
    <p:sldId id="486" r:id="rId24"/>
    <p:sldId id="4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gX/bXqtx4oCPRsTV4/w5A==" hashData="2IiKZP2NNj7f7x6jz6FyscfDqCqJm8TA3sTL34GRBUxchupqWqiw9aEeDlD/9LGSzuuDmkkAHlL0nbX4lA49m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201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42762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15">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15">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39726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686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14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19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501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047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2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625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524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291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93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67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NUL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8" r:id="rId12"/>
    <p:sldLayoutId id="2147483732" r:id="rId13"/>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40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US" b="1" u="sng" dirty="0"/>
          </a:p>
          <a:p>
            <a:pPr algn="ctr">
              <a:lnSpc>
                <a:spcPct val="100000"/>
              </a:lnSpc>
            </a:pPr>
            <a:r>
              <a:rPr lang="en-GB" dirty="0" smtClean="0"/>
              <a:t>“</a:t>
            </a:r>
            <a:r>
              <a:rPr lang="en-US" dirty="0"/>
              <a:t>If your business is not on the internet, then your business will be out of business</a:t>
            </a:r>
            <a:r>
              <a:rPr lang="en-US" dirty="0" smtClean="0"/>
              <a:t>.</a:t>
            </a:r>
            <a:r>
              <a:rPr lang="en-GB" dirty="0" smtClean="0"/>
              <a:t>” </a:t>
            </a:r>
          </a:p>
          <a:p>
            <a:pPr algn="ctr">
              <a:lnSpc>
                <a:spcPct val="100000"/>
              </a:lnSpc>
            </a:pPr>
            <a:r>
              <a:rPr lang="en-GB" sz="3900" smtClean="0"/>
              <a:t>Bill Gates</a:t>
            </a:r>
            <a:endParaRPr lang="en-GB" sz="3900" dirty="0" smtClean="0"/>
          </a:p>
        </p:txBody>
      </p:sp>
    </p:spTree>
    <p:extLst>
      <p:ext uri="{BB962C8B-B14F-4D97-AF65-F5344CB8AC3E}">
        <p14:creationId xmlns:p14="http://schemas.microsoft.com/office/powerpoint/2010/main" val="117950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85000" lnSpcReduction="10000"/>
          </a:bodyPr>
          <a:lstStyle/>
          <a:p>
            <a:pPr marL="0" indent="0">
              <a:buNone/>
            </a:pPr>
            <a:r>
              <a:rPr lang="en-US" sz="3638" dirty="0" smtClean="0"/>
              <a:t>Different ways the internet can be used professionally are:</a:t>
            </a:r>
          </a:p>
          <a:p>
            <a:pPr marL="0" indent="0">
              <a:buNone/>
            </a:pPr>
            <a:endParaRPr lang="en-US" sz="3638" dirty="0"/>
          </a:p>
          <a:p>
            <a:pPr>
              <a:buFontTx/>
              <a:buChar char="-"/>
            </a:pPr>
            <a:r>
              <a:rPr lang="en-US" sz="3638" b="1" dirty="0" smtClean="0"/>
              <a:t>Starting an ecommerce business </a:t>
            </a:r>
            <a:r>
              <a:rPr lang="en-US" sz="3638" dirty="0" smtClean="0"/>
              <a:t>– this means selling products/services exclusively online</a:t>
            </a:r>
          </a:p>
          <a:p>
            <a:pPr>
              <a:buFontTx/>
              <a:buChar char="-"/>
            </a:pPr>
            <a:r>
              <a:rPr lang="en-US" sz="3638" b="1" dirty="0" smtClean="0"/>
              <a:t>Use of social media/YouTube </a:t>
            </a:r>
            <a:r>
              <a:rPr lang="en-US" sz="3638" dirty="0" smtClean="0"/>
              <a:t>– money can be made through advertisements on these platforms.</a:t>
            </a:r>
          </a:p>
          <a:p>
            <a:pPr>
              <a:buFontTx/>
              <a:buChar char="-"/>
            </a:pPr>
            <a:r>
              <a:rPr lang="en-US" sz="3638" b="1" dirty="0" smtClean="0"/>
              <a:t>Use of professional network sites</a:t>
            </a:r>
            <a:r>
              <a:rPr lang="en-US" sz="3638" dirty="0" smtClean="0"/>
              <a:t> – uploading CV’s and profiles for employers to find you</a:t>
            </a:r>
            <a:endParaRPr lang="en-US" sz="3638" b="1" dirty="0" smtClean="0"/>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can the Internet be used professionally</a:t>
            </a:r>
            <a:endParaRPr sz="2426" spc="27" dirty="0"/>
          </a:p>
        </p:txBody>
      </p:sp>
      <p:pic>
        <p:nvPicPr>
          <p:cNvPr id="3" name="Picture 2"/>
          <p:cNvPicPr>
            <a:picLocks noChangeAspect="1"/>
          </p:cNvPicPr>
          <p:nvPr/>
        </p:nvPicPr>
        <p:blipFill>
          <a:blip r:embed="rId4"/>
          <a:stretch>
            <a:fillRect/>
          </a:stretch>
        </p:blipFill>
        <p:spPr>
          <a:xfrm>
            <a:off x="7805687" y="1407173"/>
            <a:ext cx="2962275" cy="1543050"/>
          </a:xfrm>
          <a:prstGeom prst="rect">
            <a:avLst/>
          </a:prstGeom>
        </p:spPr>
      </p:pic>
      <p:pic>
        <p:nvPicPr>
          <p:cNvPr id="9" name="Picture 8"/>
          <p:cNvPicPr>
            <a:picLocks noChangeAspect="1"/>
          </p:cNvPicPr>
          <p:nvPr/>
        </p:nvPicPr>
        <p:blipFill>
          <a:blip r:embed="rId5"/>
          <a:stretch>
            <a:fillRect/>
          </a:stretch>
        </p:blipFill>
        <p:spPr>
          <a:xfrm>
            <a:off x="8458100" y="2950223"/>
            <a:ext cx="3028950" cy="1514475"/>
          </a:xfrm>
          <a:prstGeom prst="rect">
            <a:avLst/>
          </a:prstGeom>
        </p:spPr>
      </p:pic>
      <p:pic>
        <p:nvPicPr>
          <p:cNvPr id="11" name="Picture 10"/>
          <p:cNvPicPr>
            <a:picLocks noChangeAspect="1"/>
          </p:cNvPicPr>
          <p:nvPr/>
        </p:nvPicPr>
        <p:blipFill>
          <a:blip r:embed="rId6"/>
          <a:stretch>
            <a:fillRect/>
          </a:stretch>
        </p:blipFill>
        <p:spPr>
          <a:xfrm>
            <a:off x="7805687" y="4464698"/>
            <a:ext cx="2619375" cy="1743075"/>
          </a:xfrm>
          <a:prstGeom prst="rect">
            <a:avLst/>
          </a:prstGeom>
        </p:spPr>
      </p:pic>
    </p:spTree>
    <p:extLst>
      <p:ext uri="{BB962C8B-B14F-4D97-AF65-F5344CB8AC3E}">
        <p14:creationId xmlns:p14="http://schemas.microsoft.com/office/powerpoint/2010/main" val="145452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Ecommerce businesses</a:t>
            </a:r>
            <a:endParaRPr sz="2426" spc="27" dirty="0"/>
          </a:p>
        </p:txBody>
      </p:sp>
      <p:pic>
        <p:nvPicPr>
          <p:cNvPr id="3" name="Picture 2"/>
          <p:cNvPicPr>
            <a:picLocks noChangeAspect="1"/>
          </p:cNvPicPr>
          <p:nvPr/>
        </p:nvPicPr>
        <p:blipFill>
          <a:blip r:embed="rId4"/>
          <a:stretch>
            <a:fillRect/>
          </a:stretch>
        </p:blipFill>
        <p:spPr>
          <a:xfrm>
            <a:off x="7805687" y="1465071"/>
            <a:ext cx="3682303" cy="4797968"/>
          </a:xfrm>
          <a:prstGeom prst="rect">
            <a:avLst/>
          </a:prstGeom>
        </p:spPr>
      </p:pic>
      <p:sp>
        <p:nvSpPr>
          <p:cNvPr id="11" name="Content Placeholder 2"/>
          <p:cNvSpPr txBox="1">
            <a:spLocks/>
          </p:cNvSpPr>
          <p:nvPr/>
        </p:nvSpPr>
        <p:spPr>
          <a:xfrm>
            <a:off x="822990" y="1414397"/>
            <a:ext cx="6416009" cy="5204117"/>
          </a:xfrm>
          <a:prstGeom prst="rect">
            <a:avLst/>
          </a:prstGeom>
        </p:spPr>
        <p:txBody>
          <a:bodyPr vert="horz" lIns="91440" tIns="45720" rIns="91440" bIns="45720" rtlCol="0">
            <a:normAutofit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The biggest example of an ecommerce business is Amazon.</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However there are many smaller businesses that are also ecommerce business’.</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Websites that promote people using the internet to sell goods and services are Etsy and </a:t>
            </a:r>
            <a:r>
              <a:rPr lang="en-US" sz="3638" dirty="0" err="1" smtClean="0"/>
              <a:t>Ebay</a:t>
            </a: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39024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Ecommerce businesses</a:t>
            </a:r>
            <a:endParaRPr sz="2426" spc="27" dirty="0"/>
          </a:p>
        </p:txBody>
      </p:sp>
      <p:pic>
        <p:nvPicPr>
          <p:cNvPr id="3" name="Picture 2"/>
          <p:cNvPicPr>
            <a:picLocks noChangeAspect="1"/>
          </p:cNvPicPr>
          <p:nvPr/>
        </p:nvPicPr>
        <p:blipFill>
          <a:blip r:embed="rId4"/>
          <a:stretch>
            <a:fillRect/>
          </a:stretch>
        </p:blipFill>
        <p:spPr>
          <a:xfrm>
            <a:off x="7805687" y="1465071"/>
            <a:ext cx="3682303" cy="4797968"/>
          </a:xfrm>
          <a:prstGeom prst="rect">
            <a:avLst/>
          </a:prstGeom>
        </p:spPr>
      </p:pic>
      <p:sp>
        <p:nvSpPr>
          <p:cNvPr id="11" name="Content Placeholder 2"/>
          <p:cNvSpPr txBox="1">
            <a:spLocks/>
          </p:cNvSpPr>
          <p:nvPr/>
        </p:nvSpPr>
        <p:spPr>
          <a:xfrm>
            <a:off x="822990" y="1414397"/>
            <a:ext cx="6416009" cy="5204117"/>
          </a:xfrm>
          <a:prstGeom prst="rect">
            <a:avLst/>
          </a:prstGeom>
        </p:spPr>
        <p:txBody>
          <a:bodyPr vert="horz" lIns="91440" tIns="45720" rIns="91440" bIns="45720" rtlCol="0">
            <a:normAutofit fontScale="85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Etsy and </a:t>
            </a:r>
            <a:r>
              <a:rPr lang="en-US" sz="3638" dirty="0" err="1" smtClean="0"/>
              <a:t>Ebay</a:t>
            </a:r>
            <a:r>
              <a:rPr lang="en-US" sz="3638" dirty="0" smtClean="0"/>
              <a:t> allow people to create their own “shop”</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If a person is particularly creative they can make their own arts and craft shops on Etsy to sell products for all types of celebrations and special occasions.</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err="1" smtClean="0"/>
              <a:t>Ebay</a:t>
            </a:r>
            <a:r>
              <a:rPr lang="en-US" sz="3638" dirty="0" smtClean="0"/>
              <a:t> is better for selling new and used goods. All types of items can be found on </a:t>
            </a:r>
            <a:r>
              <a:rPr lang="en-US" sz="3638" dirty="0" err="1" smtClean="0"/>
              <a:t>ebay</a:t>
            </a:r>
            <a:r>
              <a:rPr lang="en-US" sz="3638" dirty="0" smtClean="0"/>
              <a:t>. These can either be sold for a set amount or to the highest bidder</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156348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“Would you rather set up a shop on </a:t>
            </a:r>
            <a:r>
              <a:rPr lang="en-US" sz="4000" dirty="0" err="1" smtClean="0"/>
              <a:t>Ebay</a:t>
            </a:r>
            <a:r>
              <a:rPr lang="en-US" sz="4000" dirty="0" smtClean="0"/>
              <a:t> or Etsy? Why?”</a:t>
            </a:r>
          </a:p>
          <a:p>
            <a:pPr marL="0" indent="0">
              <a:buNone/>
            </a:pP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How to use the internet professionally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85457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a:t>
            </a:r>
            <a:r>
              <a:rPr lang="en-US" sz="4000" b="1" dirty="0"/>
              <a:t>Would you rather set up a shop on </a:t>
            </a:r>
            <a:r>
              <a:rPr lang="en-US" sz="4000" b="1" dirty="0" err="1"/>
              <a:t>Ebay</a:t>
            </a:r>
            <a:r>
              <a:rPr lang="en-US" sz="4000" b="1" dirty="0"/>
              <a:t> or Etsy? Why?”</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a:t>How to use the internet professionally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87667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a:t>
            </a:r>
            <a:endParaRPr sz="2426" spc="27" dirty="0"/>
          </a:p>
        </p:txBody>
      </p:sp>
      <p:pic>
        <p:nvPicPr>
          <p:cNvPr id="3" name="Picture 2"/>
          <p:cNvPicPr>
            <a:picLocks noChangeAspect="1"/>
          </p:cNvPicPr>
          <p:nvPr/>
        </p:nvPicPr>
        <p:blipFill>
          <a:blip r:embed="rId4"/>
          <a:stretch>
            <a:fillRect/>
          </a:stretch>
        </p:blipFill>
        <p:spPr>
          <a:xfrm>
            <a:off x="7805687" y="1465071"/>
            <a:ext cx="3682303" cy="4797968"/>
          </a:xfrm>
          <a:prstGeom prst="rect">
            <a:avLst/>
          </a:prstGeom>
        </p:spPr>
      </p:pic>
      <p:sp>
        <p:nvSpPr>
          <p:cNvPr id="11" name="Content Placeholder 2"/>
          <p:cNvSpPr txBox="1">
            <a:spLocks/>
          </p:cNvSpPr>
          <p:nvPr/>
        </p:nvSpPr>
        <p:spPr>
          <a:xfrm>
            <a:off x="822990" y="1414397"/>
            <a:ext cx="6416009" cy="5204117"/>
          </a:xfrm>
          <a:prstGeom prst="rect">
            <a:avLst/>
          </a:prstGeom>
        </p:spPr>
        <p:txBody>
          <a:bodyPr vert="horz" lIns="91440" tIns="45720" rIns="91440" bIns="45720" rtlCol="0">
            <a:normAutofit fontScale="92500" lnSpcReduction="1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Social media can also be an excellent business tool. </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Social media can be used to:</a:t>
            </a:r>
          </a:p>
          <a:p>
            <a:pPr>
              <a:buFontTx/>
              <a:buChar char="-"/>
            </a:pPr>
            <a:r>
              <a:rPr lang="en-US" sz="3638" dirty="0" smtClean="0"/>
              <a:t>Advertise products </a:t>
            </a:r>
          </a:p>
          <a:p>
            <a:pPr>
              <a:buFontTx/>
              <a:buChar char="-"/>
            </a:pPr>
            <a:r>
              <a:rPr lang="en-US" sz="3638" dirty="0" smtClean="0"/>
              <a:t>Sell product directly</a:t>
            </a:r>
          </a:p>
          <a:p>
            <a:pPr marL="0" indent="0">
              <a:buNone/>
            </a:pPr>
            <a:endParaRPr lang="en-US" sz="3638" dirty="0"/>
          </a:p>
          <a:p>
            <a:pPr marL="0" indent="0">
              <a:buNone/>
            </a:pPr>
            <a:r>
              <a:rPr lang="en-US" sz="3638" dirty="0" smtClean="0"/>
              <a:t>People also are paid to promote products via their content. This is known as being an “influencer”</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212870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“Have you ever seen a product being sold or advertised on social media? What was it and how was it advertised?”</a:t>
            </a:r>
          </a:p>
          <a:p>
            <a:pPr marL="0" indent="0">
              <a:buNone/>
            </a:pP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How to use the internet professionally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59614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00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“Have you ever seen a product being sold or advertised on social media? What was it and how was it advertised?”</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a:t>How to use the internet professionally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71306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Professional Networking Sites</a:t>
            </a:r>
            <a:endParaRPr sz="2426" spc="27" dirty="0"/>
          </a:p>
        </p:txBody>
      </p:sp>
      <p:pic>
        <p:nvPicPr>
          <p:cNvPr id="3" name="Picture 2"/>
          <p:cNvPicPr>
            <a:picLocks noChangeAspect="1"/>
          </p:cNvPicPr>
          <p:nvPr/>
        </p:nvPicPr>
        <p:blipFill>
          <a:blip r:embed="rId4"/>
          <a:stretch>
            <a:fillRect/>
          </a:stretch>
        </p:blipFill>
        <p:spPr>
          <a:xfrm>
            <a:off x="7805687" y="1465071"/>
            <a:ext cx="3682303" cy="4797968"/>
          </a:xfrm>
          <a:prstGeom prst="rect">
            <a:avLst/>
          </a:prstGeom>
        </p:spPr>
      </p:pic>
      <p:sp>
        <p:nvSpPr>
          <p:cNvPr id="11" name="Content Placeholder 2"/>
          <p:cNvSpPr txBox="1">
            <a:spLocks/>
          </p:cNvSpPr>
          <p:nvPr/>
        </p:nvSpPr>
        <p:spPr>
          <a:xfrm>
            <a:off x="822990" y="1414397"/>
            <a:ext cx="6416009" cy="52041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The internet is not just for businesses but also for people to find jobs.</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The vast majority of job vacancies are advertised online and only accept online applications.</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1134258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Professional Networking Sites</a:t>
            </a:r>
            <a:endParaRPr sz="2426" spc="27" dirty="0"/>
          </a:p>
        </p:txBody>
      </p:sp>
      <p:pic>
        <p:nvPicPr>
          <p:cNvPr id="3" name="Picture 2"/>
          <p:cNvPicPr>
            <a:picLocks noChangeAspect="1"/>
          </p:cNvPicPr>
          <p:nvPr/>
        </p:nvPicPr>
        <p:blipFill>
          <a:blip r:embed="rId4"/>
          <a:stretch>
            <a:fillRect/>
          </a:stretch>
        </p:blipFill>
        <p:spPr>
          <a:xfrm>
            <a:off x="7805687" y="1465071"/>
            <a:ext cx="3682303" cy="4797968"/>
          </a:xfrm>
          <a:prstGeom prst="rect">
            <a:avLst/>
          </a:prstGeom>
        </p:spPr>
      </p:pic>
      <p:sp>
        <p:nvSpPr>
          <p:cNvPr id="11" name="Content Placeholder 2"/>
          <p:cNvSpPr txBox="1">
            <a:spLocks/>
          </p:cNvSpPr>
          <p:nvPr/>
        </p:nvSpPr>
        <p:spPr>
          <a:xfrm>
            <a:off x="822990" y="1414397"/>
            <a:ext cx="6416009" cy="52041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These websites can also provide networking opportunities.</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These websites allow people to make a professional profile to share their career achievements, read about the business sector that interests them most and gain insights to the industry</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2874012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17792" y="428186"/>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endParaRPr lang="en-GB" dirty="0">
              <a:solidFill>
                <a:srgbClr val="FF0000"/>
              </a:solidFill>
            </a:endParaRPr>
          </a:p>
          <a:p>
            <a:r>
              <a:rPr lang="en-GB" dirty="0">
                <a:solidFill>
                  <a:srgbClr val="FF0000"/>
                </a:solidFill>
              </a:rPr>
              <a:t>Remember to log in and complete your set tasks. </a:t>
            </a:r>
          </a:p>
        </p:txBody>
      </p:sp>
      <p:sp>
        <p:nvSpPr>
          <p:cNvPr id="7" name="Subtitle 2"/>
          <p:cNvSpPr txBox="1">
            <a:spLocks/>
          </p:cNvSpPr>
          <p:nvPr/>
        </p:nvSpPr>
        <p:spPr>
          <a:xfrm>
            <a:off x="217792" y="2548601"/>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1398781"/>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1503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Professional Networking Sites</a:t>
            </a:r>
            <a:endParaRPr sz="2426" spc="27" dirty="0"/>
          </a:p>
        </p:txBody>
      </p:sp>
      <p:pic>
        <p:nvPicPr>
          <p:cNvPr id="3" name="Picture 2"/>
          <p:cNvPicPr>
            <a:picLocks noChangeAspect="1"/>
          </p:cNvPicPr>
          <p:nvPr/>
        </p:nvPicPr>
        <p:blipFill>
          <a:blip r:embed="rId4"/>
          <a:stretch>
            <a:fillRect/>
          </a:stretch>
        </p:blipFill>
        <p:spPr>
          <a:xfrm>
            <a:off x="7805687" y="1465071"/>
            <a:ext cx="3682303" cy="4797968"/>
          </a:xfrm>
          <a:prstGeom prst="rect">
            <a:avLst/>
          </a:prstGeom>
        </p:spPr>
      </p:pic>
      <p:sp>
        <p:nvSpPr>
          <p:cNvPr id="11" name="Content Placeholder 2"/>
          <p:cNvSpPr txBox="1">
            <a:spLocks/>
          </p:cNvSpPr>
          <p:nvPr/>
        </p:nvSpPr>
        <p:spPr>
          <a:xfrm>
            <a:off x="822990" y="1414397"/>
            <a:ext cx="6416009" cy="5204117"/>
          </a:xfrm>
          <a:prstGeom prst="rect">
            <a:avLst/>
          </a:prstGeom>
        </p:spPr>
        <p:txBody>
          <a:bodyPr vert="horz" lIns="91440" tIns="45720" rIns="91440" bIns="45720" rtlCol="0">
            <a:normAutofit fontScale="925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This allows employers to use these networking websites to find potential candidates for current vacancies or up-coming vacancies.</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There are also examples of employers offering people jobs purely based on their profiles without the person having to apply or interviewing.</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3653244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do you think would go on a professional online profile?”</a:t>
            </a:r>
          </a:p>
          <a:p>
            <a:pPr marL="0" indent="0">
              <a:buNone/>
            </a:pP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How to use the internet professionally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021844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do you think would go on a professional online profile</a:t>
            </a:r>
            <a:r>
              <a:rPr lang="en-US" sz="4000" b="1" dirty="0" smtClean="0"/>
              <a:t>?”</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a:t>How to use the internet professionally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71582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Reflection</a:t>
            </a:r>
            <a:endParaRPr sz="2426" spc="27" dirty="0"/>
          </a:p>
        </p:txBody>
      </p:sp>
      <p:pic>
        <p:nvPicPr>
          <p:cNvPr id="3" name="Picture 2"/>
          <p:cNvPicPr>
            <a:picLocks noChangeAspect="1"/>
          </p:cNvPicPr>
          <p:nvPr/>
        </p:nvPicPr>
        <p:blipFill>
          <a:blip r:embed="rId4"/>
          <a:stretch>
            <a:fillRect/>
          </a:stretch>
        </p:blipFill>
        <p:spPr>
          <a:xfrm>
            <a:off x="7805687" y="1465071"/>
            <a:ext cx="3682303" cy="4797968"/>
          </a:xfrm>
          <a:prstGeom prst="rect">
            <a:avLst/>
          </a:prstGeom>
        </p:spPr>
      </p:pic>
      <p:sp>
        <p:nvSpPr>
          <p:cNvPr id="11" name="Content Placeholder 2"/>
          <p:cNvSpPr txBox="1">
            <a:spLocks/>
          </p:cNvSpPr>
          <p:nvPr/>
        </p:nvSpPr>
        <p:spPr>
          <a:xfrm>
            <a:off x="822990" y="1414397"/>
            <a:ext cx="6416009" cy="5204117"/>
          </a:xfrm>
          <a:prstGeom prst="rect">
            <a:avLst/>
          </a:prstGeom>
        </p:spPr>
        <p:txBody>
          <a:bodyPr vert="horz" lIns="91440" tIns="45720" rIns="91440" bIns="45720" rtlCol="0">
            <a:normAutofit/>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When using the internet think about how people, profiles and businesses are using this to make money or potentially find a job.</a:t>
            </a:r>
          </a:p>
          <a:p>
            <a:pPr marL="0" indent="0">
              <a:buFont typeface="Arial" panose="020B0604020202020204" pitchFamily="34" charset="0"/>
              <a:buNone/>
            </a:pPr>
            <a:endParaRPr lang="en-US" sz="3638" dirty="0"/>
          </a:p>
          <a:p>
            <a:pPr marL="0" indent="0">
              <a:buFont typeface="Arial" panose="020B0604020202020204" pitchFamily="34" charset="0"/>
              <a:buNone/>
            </a:pPr>
            <a:r>
              <a:rPr lang="en-US" sz="3638" dirty="0" smtClean="0"/>
              <a:t>When considering your future career steps, consider how you can best use the internet.</a:t>
            </a:r>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smtClean="0"/>
          </a:p>
          <a:p>
            <a:pPr marL="0" indent="0">
              <a:buFont typeface="Arial" panose="020B0604020202020204" pitchFamily="34" charset="0"/>
              <a:buNone/>
            </a:pPr>
            <a:endParaRPr lang="en-US" sz="3638" dirty="0"/>
          </a:p>
        </p:txBody>
      </p:sp>
    </p:spTree>
    <p:extLst>
      <p:ext uri="{BB962C8B-B14F-4D97-AF65-F5344CB8AC3E}">
        <p14:creationId xmlns:p14="http://schemas.microsoft.com/office/powerpoint/2010/main" val="220133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00104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107516"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online footprint mean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is your data used online?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Does social media</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affect mental health</a:t>
            </a: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to manage screen time?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accent2"/>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can the internet be used professionally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online dangers?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305473" y="2872473"/>
            <a:ext cx="6774910" cy="3809390"/>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How the internet can be used professionally</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r>
              <a:rPr lang="en-US" sz="1940" b="1" dirty="0" smtClean="0">
                <a:solidFill>
                  <a:prstClr val="black"/>
                </a:solidFill>
                <a:latin typeface="Comic Sans MS"/>
              </a:rPr>
              <a:t>:</a:t>
            </a:r>
          </a:p>
          <a:p>
            <a:pPr defTabSz="554499">
              <a:lnSpc>
                <a:spcPct val="110000"/>
              </a:lnSpc>
              <a:spcBef>
                <a:spcPts val="607"/>
              </a:spcBef>
              <a:buFontTx/>
              <a:buChar char="-"/>
              <a:defRPr/>
            </a:pPr>
            <a:r>
              <a:rPr lang="en-US" sz="1940" b="1" dirty="0" smtClean="0">
                <a:solidFill>
                  <a:prstClr val="black"/>
                </a:solidFill>
                <a:latin typeface="Comic Sans MS"/>
              </a:rPr>
              <a:t>Different ways the internet can be used to run a business or find employment</a:t>
            </a:r>
          </a:p>
          <a:p>
            <a:pPr marL="0" indent="0" defTabSz="554499">
              <a:lnSpc>
                <a:spcPct val="110000"/>
              </a:lnSpc>
              <a:spcBef>
                <a:spcPts val="607"/>
              </a:spcBef>
              <a:buNone/>
              <a:defRPr/>
            </a:pP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71744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77500" lnSpcReduction="20000"/>
          </a:bodyPr>
          <a:lstStyle/>
          <a:p>
            <a:pPr marL="0" indent="0">
              <a:buNone/>
            </a:pPr>
            <a:r>
              <a:rPr lang="en-US" sz="3638" dirty="0" smtClean="0"/>
              <a:t>The internet is a great way to either run a business or find employment.</a:t>
            </a:r>
          </a:p>
          <a:p>
            <a:pPr marL="0" indent="0">
              <a:buNone/>
            </a:pPr>
            <a:endParaRPr lang="en-US" sz="3638" dirty="0"/>
          </a:p>
          <a:p>
            <a:pPr marL="0" indent="0">
              <a:buNone/>
            </a:pPr>
            <a:r>
              <a:rPr lang="en-US" sz="3638" dirty="0" smtClean="0"/>
              <a:t>It is estimated that over 30% of all retail sales are made online.</a:t>
            </a:r>
          </a:p>
          <a:p>
            <a:pPr marL="0" indent="0">
              <a:buNone/>
            </a:pPr>
            <a:endParaRPr lang="en-US" sz="3638" dirty="0"/>
          </a:p>
          <a:p>
            <a:pPr marL="0" indent="0">
              <a:buNone/>
            </a:pPr>
            <a:r>
              <a:rPr lang="en-US" sz="3638" dirty="0" smtClean="0"/>
              <a:t>This could explain why there are over 770,000 online retail businesses in the UK.</a:t>
            </a:r>
          </a:p>
          <a:p>
            <a:pPr marL="0" indent="0">
              <a:buNone/>
            </a:pPr>
            <a:endParaRPr lang="en-US" sz="3638" dirty="0"/>
          </a:p>
          <a:p>
            <a:pPr marL="0" indent="0">
              <a:buNone/>
            </a:pPr>
            <a:r>
              <a:rPr lang="en-US" sz="3638" dirty="0" smtClean="0"/>
              <a:t>Applying for jobs through handing in a CV or paper application is very rare. The vast majority of jobs are found online and applications submitted online.</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How can the Internet be used professionally</a:t>
            </a:r>
            <a:endParaRPr sz="2426" spc="27" dirty="0"/>
          </a:p>
        </p:txBody>
      </p:sp>
      <p:pic>
        <p:nvPicPr>
          <p:cNvPr id="3" name="Picture 2"/>
          <p:cNvPicPr>
            <a:picLocks noChangeAspect="1"/>
          </p:cNvPicPr>
          <p:nvPr/>
        </p:nvPicPr>
        <p:blipFill>
          <a:blip r:embed="rId4"/>
          <a:stretch>
            <a:fillRect/>
          </a:stretch>
        </p:blipFill>
        <p:spPr>
          <a:xfrm>
            <a:off x="7805687" y="1407173"/>
            <a:ext cx="2962275" cy="1543050"/>
          </a:xfrm>
          <a:prstGeom prst="rect">
            <a:avLst/>
          </a:prstGeom>
        </p:spPr>
      </p:pic>
      <p:pic>
        <p:nvPicPr>
          <p:cNvPr id="9" name="Picture 8"/>
          <p:cNvPicPr>
            <a:picLocks noChangeAspect="1"/>
          </p:cNvPicPr>
          <p:nvPr/>
        </p:nvPicPr>
        <p:blipFill>
          <a:blip r:embed="rId5"/>
          <a:stretch>
            <a:fillRect/>
          </a:stretch>
        </p:blipFill>
        <p:spPr>
          <a:xfrm>
            <a:off x="8458100" y="2950223"/>
            <a:ext cx="3028950" cy="1514475"/>
          </a:xfrm>
          <a:prstGeom prst="rect">
            <a:avLst/>
          </a:prstGeom>
        </p:spPr>
      </p:pic>
      <p:pic>
        <p:nvPicPr>
          <p:cNvPr id="11" name="Picture 10"/>
          <p:cNvPicPr>
            <a:picLocks noChangeAspect="1"/>
          </p:cNvPicPr>
          <p:nvPr/>
        </p:nvPicPr>
        <p:blipFill>
          <a:blip r:embed="rId6"/>
          <a:stretch>
            <a:fillRect/>
          </a:stretch>
        </p:blipFill>
        <p:spPr>
          <a:xfrm>
            <a:off x="7805687" y="4464698"/>
            <a:ext cx="2619375" cy="1743075"/>
          </a:xfrm>
          <a:prstGeom prst="rect">
            <a:avLst/>
          </a:prstGeom>
        </p:spPr>
      </p:pic>
    </p:spTree>
    <p:extLst>
      <p:ext uri="{BB962C8B-B14F-4D97-AF65-F5344CB8AC3E}">
        <p14:creationId xmlns:p14="http://schemas.microsoft.com/office/powerpoint/2010/main" val="311834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85000" lnSpcReduction="20000"/>
          </a:bodyPr>
          <a:lstStyle/>
          <a:p>
            <a:pPr marL="0" indent="0">
              <a:buNone/>
            </a:pPr>
            <a:r>
              <a:rPr lang="en-US" sz="3638" dirty="0"/>
              <a:t>This links to the Golden Thread of </a:t>
            </a:r>
            <a:r>
              <a:rPr lang="en-US" sz="3638" b="1" dirty="0"/>
              <a:t>“Secure your Wellbeing”</a:t>
            </a:r>
          </a:p>
          <a:p>
            <a:pPr marL="0" indent="0">
              <a:buNone/>
            </a:pPr>
            <a:endParaRPr lang="en-US" sz="3638" b="1" dirty="0"/>
          </a:p>
          <a:p>
            <a:pPr marL="0" indent="0">
              <a:buNone/>
            </a:pPr>
            <a:r>
              <a:rPr lang="en-US" sz="3638" dirty="0" smtClean="0"/>
              <a:t>The job and business market is very competitive due to the number of competitors. This can negatively impact people’s mental wellbeing as it will feel like they are constantly being rejected. Understanding how the internet can be used professionally can help find the right job or business for you in the future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6336" y="2738986"/>
            <a:ext cx="4718713" cy="1804572"/>
          </a:xfrm>
          <a:prstGeom prst="rect">
            <a:avLst/>
          </a:prstGeom>
        </p:spPr>
      </p:pic>
    </p:spTree>
    <p:extLst>
      <p:ext uri="{BB962C8B-B14F-4D97-AF65-F5344CB8AC3E}">
        <p14:creationId xmlns:p14="http://schemas.microsoft.com/office/powerpoint/2010/main" val="388407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a:solidFill>
                  <a:srgbClr val="323232"/>
                </a:solidFill>
                <a:latin typeface="Calibri" panose="020F0502020204030204"/>
              </a:rPr>
              <a:t>Article </a:t>
            </a:r>
            <a:r>
              <a:rPr lang="en-US" sz="3200" b="1" dirty="0" smtClean="0">
                <a:solidFill>
                  <a:srgbClr val="323232"/>
                </a:solidFill>
                <a:latin typeface="Calibri" panose="020F0502020204030204"/>
              </a:rPr>
              <a:t>17 </a:t>
            </a:r>
            <a:r>
              <a:rPr lang="en-US" sz="3200" dirty="0">
                <a:solidFill>
                  <a:srgbClr val="323232"/>
                </a:solidFill>
                <a:latin typeface="Calibri" panose="020F0502020204030204"/>
              </a:rPr>
              <a:t>of the UN Rights of a Child state that </a:t>
            </a:r>
            <a:r>
              <a:rPr lang="en-US" sz="3200" dirty="0" smtClean="0">
                <a:solidFill>
                  <a:srgbClr val="323232"/>
                </a:solidFill>
                <a:latin typeface="Calibri" panose="020F0502020204030204"/>
              </a:rPr>
              <a:t>children have the right to information from different sources including the internet. Understanding how to use the internet professionally can help future job opportunities</a:t>
            </a:r>
            <a:endParaRPr lang="en-US" sz="3200" b="1" dirty="0">
              <a:solidFill>
                <a:srgbClr val="323232"/>
              </a:solidFill>
              <a:latin typeface="Calibri" panose="020F0502020204030204"/>
            </a:endParaRPr>
          </a:p>
        </p:txBody>
      </p:sp>
      <p:pic>
        <p:nvPicPr>
          <p:cNvPr id="3" name="Picture 2"/>
          <p:cNvPicPr>
            <a:picLocks noChangeAspect="1"/>
          </p:cNvPicPr>
          <p:nvPr/>
        </p:nvPicPr>
        <p:blipFill>
          <a:blip r:embed="rId4"/>
          <a:stretch>
            <a:fillRect/>
          </a:stretch>
        </p:blipFill>
        <p:spPr>
          <a:xfrm>
            <a:off x="8661554" y="3611042"/>
            <a:ext cx="2395221" cy="3204874"/>
          </a:xfrm>
          <a:prstGeom prst="rect">
            <a:avLst/>
          </a:prstGeom>
        </p:spPr>
      </p:pic>
    </p:spTree>
    <p:extLst>
      <p:ext uri="{BB962C8B-B14F-4D97-AF65-F5344CB8AC3E}">
        <p14:creationId xmlns:p14="http://schemas.microsoft.com/office/powerpoint/2010/main" val="124825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ways do you think the internet can be used professionally?”</a:t>
            </a:r>
          </a:p>
          <a:p>
            <a:pPr marL="0" indent="0">
              <a:buNone/>
            </a:pP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How to use the internet professionally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8752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ways do you think the internet can be used professionally?”</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a:t>How to use the internet professionally</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44132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TotalTime>
  <Words>1323</Words>
  <Application>Microsoft Office PowerPoint</Application>
  <PresentationFormat>Widescreen</PresentationFormat>
  <Paragraphs>227</Paragraphs>
  <Slides>23</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Aptos</vt:lpstr>
      <vt:lpstr>Arial</vt:lpstr>
      <vt:lpstr>Calibri</vt:lpstr>
      <vt:lpstr>Calibri Light</vt:lpstr>
      <vt:lpstr>Comic Sans MS</vt:lpstr>
      <vt:lpstr>Lato</vt:lpstr>
      <vt:lpstr>LondrinaSolid-Black</vt:lpstr>
      <vt:lpstr>Segoe UI</vt:lpstr>
      <vt:lpstr>Verdana</vt:lpstr>
      <vt:lpstr>Office Theme</vt:lpstr>
      <vt:lpstr>1_Office Theme</vt:lpstr>
      <vt:lpstr>PowerPoint Presentation</vt:lpstr>
      <vt:lpstr>PowerPoint Presentation</vt:lpstr>
      <vt:lpstr>PowerPoint Presentation</vt:lpstr>
      <vt:lpstr>PowerPoint Presentation</vt:lpstr>
      <vt:lpstr>How can the Internet be used professionally</vt:lpstr>
      <vt:lpstr>Why are we learning about this?</vt:lpstr>
      <vt:lpstr>Why are we learning about this?</vt:lpstr>
      <vt:lpstr>How to use the internet professionally</vt:lpstr>
      <vt:lpstr>How to use the internet professionally</vt:lpstr>
      <vt:lpstr>How can the Internet be used professionally</vt:lpstr>
      <vt:lpstr>Ecommerce businesses</vt:lpstr>
      <vt:lpstr>Ecommerce businesses</vt:lpstr>
      <vt:lpstr>How to use the internet professionally</vt:lpstr>
      <vt:lpstr>How to use the internet professionally</vt:lpstr>
      <vt:lpstr>Social Media</vt:lpstr>
      <vt:lpstr>How to use the internet professionally</vt:lpstr>
      <vt:lpstr>How to use the internet professionally</vt:lpstr>
      <vt:lpstr>Professional Networking Sites</vt:lpstr>
      <vt:lpstr>Professional Networking Sites</vt:lpstr>
      <vt:lpstr>Professional Networking Sites</vt:lpstr>
      <vt:lpstr>How to use the internet professionally</vt:lpstr>
      <vt:lpstr>How to use the internet professionally</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122</cp:revision>
  <dcterms:created xsi:type="dcterms:W3CDTF">2024-08-15T13:31:51Z</dcterms:created>
  <dcterms:modified xsi:type="dcterms:W3CDTF">2025-04-14T11:48:31Z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