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20" r:id="rId2"/>
  </p:sldMasterIdLst>
  <p:notesMasterIdLst>
    <p:notesMasterId r:id="rId23"/>
  </p:notesMasterIdLst>
  <p:sldIdLst>
    <p:sldId id="445" r:id="rId3"/>
    <p:sldId id="467" r:id="rId4"/>
    <p:sldId id="458" r:id="rId5"/>
    <p:sldId id="465" r:id="rId6"/>
    <p:sldId id="466" r:id="rId7"/>
    <p:sldId id="448" r:id="rId8"/>
    <p:sldId id="438" r:id="rId9"/>
    <p:sldId id="439" r:id="rId10"/>
    <p:sldId id="449" r:id="rId11"/>
    <p:sldId id="459" r:id="rId12"/>
    <p:sldId id="460" r:id="rId13"/>
    <p:sldId id="461" r:id="rId14"/>
    <p:sldId id="462" r:id="rId15"/>
    <p:sldId id="450" r:id="rId16"/>
    <p:sldId id="451" r:id="rId17"/>
    <p:sldId id="452" r:id="rId18"/>
    <p:sldId id="436" r:id="rId19"/>
    <p:sldId id="463" r:id="rId20"/>
    <p:sldId id="464" r:id="rId21"/>
    <p:sldId id="45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1MOTnV4iqQTLokUfDAT1qw==" hashData="zQHXg0uVJMX6LNe9MRsABYzAGXoNH2EZCNytV13sIvN/62yXwU5NGtQqzDjCc408V8O0DjECxB7WRbLnTtHMB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01127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Form tutors</a:t>
            </a:r>
            <a:r>
              <a:rPr lang="en-GB" baseline="0" dirty="0" smtClean="0"/>
              <a:t> please keep all collected food items with you in your rooms until Friday 7</a:t>
            </a:r>
            <a:r>
              <a:rPr lang="en-GB" baseline="30000" dirty="0" smtClean="0"/>
              <a:t>th</a:t>
            </a:r>
            <a:r>
              <a:rPr lang="en-GB" baseline="0" dirty="0" smtClean="0"/>
              <a:t> when our Pupil Leaders will come and take these all from you during form/period 1.</a:t>
            </a:r>
          </a:p>
          <a:p>
            <a:r>
              <a:rPr lang="en-GB" baseline="0" dirty="0" smtClean="0"/>
              <a:t>And if you could make sure the secure tracker is being filled also if students bring donations in under Charity contribution. </a:t>
            </a:r>
            <a:endParaRPr lang="en-GB" dirty="0"/>
          </a:p>
        </p:txBody>
      </p:sp>
      <p:sp>
        <p:nvSpPr>
          <p:cNvPr id="4" name="Slide Number Placeholder 3"/>
          <p:cNvSpPr>
            <a:spLocks noGrp="1"/>
          </p:cNvSpPr>
          <p:nvPr>
            <p:ph type="sldNum" sz="quarter" idx="10"/>
          </p:nvPr>
        </p:nvSpPr>
        <p:spPr/>
        <p:txBody>
          <a:bodyPr/>
          <a:lstStyle/>
          <a:p>
            <a:fld id="{4365BBF9-9241-4845-9C73-F005F2D21A53}" type="slidenum">
              <a:rPr lang="en-GB" smtClean="0"/>
              <a:t>4</a:t>
            </a:fld>
            <a:endParaRPr lang="en-GB"/>
          </a:p>
        </p:txBody>
      </p:sp>
    </p:spTree>
    <p:extLst>
      <p:ext uri="{BB962C8B-B14F-4D97-AF65-F5344CB8AC3E}">
        <p14:creationId xmlns:p14="http://schemas.microsoft.com/office/powerpoint/2010/main" val="37110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Form tutors</a:t>
            </a:r>
            <a:r>
              <a:rPr lang="en-GB" baseline="0" dirty="0" smtClean="0"/>
              <a:t> please keep all collected food items with you in your rooms until Friday 7</a:t>
            </a:r>
            <a:r>
              <a:rPr lang="en-GB" baseline="30000" dirty="0" smtClean="0"/>
              <a:t>th</a:t>
            </a:r>
            <a:r>
              <a:rPr lang="en-GB" baseline="0" dirty="0" smtClean="0"/>
              <a:t> when our Pupil Leaders will come and take these all from you during form/period 1.</a:t>
            </a:r>
          </a:p>
          <a:p>
            <a:r>
              <a:rPr lang="en-GB" baseline="0" dirty="0" smtClean="0"/>
              <a:t>And if you could make sure the secure tracker is being filled also if students bring donations in under Charity contribution. </a:t>
            </a:r>
            <a:endParaRPr lang="en-GB" dirty="0"/>
          </a:p>
        </p:txBody>
      </p:sp>
      <p:sp>
        <p:nvSpPr>
          <p:cNvPr id="4" name="Slide Number Placeholder 3"/>
          <p:cNvSpPr>
            <a:spLocks noGrp="1"/>
          </p:cNvSpPr>
          <p:nvPr>
            <p:ph type="sldNum" sz="quarter" idx="10"/>
          </p:nvPr>
        </p:nvSpPr>
        <p:spPr/>
        <p:txBody>
          <a:bodyPr/>
          <a:lstStyle/>
          <a:p>
            <a:fld id="{4365BBF9-9241-4845-9C73-F005F2D21A53}" type="slidenum">
              <a:rPr lang="en-GB" smtClean="0"/>
              <a:t>5</a:t>
            </a:fld>
            <a:endParaRPr lang="en-GB"/>
          </a:p>
        </p:txBody>
      </p:sp>
    </p:spTree>
    <p:extLst>
      <p:ext uri="{BB962C8B-B14F-4D97-AF65-F5344CB8AC3E}">
        <p14:creationId xmlns:p14="http://schemas.microsoft.com/office/powerpoint/2010/main" val="141535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427628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80" y="722980"/>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defTabSz="914315">
              <a:defRPr/>
            </a:pPr>
            <a:fld id="{9BD23B10-5F6E-4C31-BD4A-EB0C393B227D}" type="datetimeFigureOut">
              <a:rPr lang="en-GB" smtClean="0">
                <a:solidFill>
                  <a:prstClr val="black">
                    <a:tint val="75000"/>
                  </a:prstClr>
                </a:solidFill>
                <a:latin typeface="Segoe UI" panose="020B0502040204020203" pitchFamily="34" charset="0"/>
                <a:cs typeface="Segoe UI" panose="020B0502040204020203" pitchFamily="34" charset="0"/>
              </a:rPr>
              <a:pPr defTabSz="914315">
                <a:defRPr/>
              </a:pPr>
              <a:t>14/04/2025</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defTabSz="914315">
              <a:defRPr/>
            </a:pPr>
            <a:endParaRPr lang="en-GB">
              <a:solidFill>
                <a:prstClr val="black">
                  <a:tint val="75000"/>
                </a:prstClr>
              </a:solidFill>
              <a:latin typeface="Segoe UI" panose="020B0502040204020203" pitchFamily="34" charset="0"/>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defTabSz="914315">
              <a:defRPr/>
            </a:pPr>
            <a:fld id="{FC676166-4FC4-466E-B78C-00BED8E29C44}" type="slidenum">
              <a:rPr lang="en-GB" smtClean="0">
                <a:solidFill>
                  <a:prstClr val="black">
                    <a:tint val="75000"/>
                  </a:prstClr>
                </a:solidFill>
                <a:latin typeface="Segoe UI" panose="020B0502040204020203" pitchFamily="34" charset="0"/>
                <a:cs typeface="Segoe UI" panose="020B0502040204020203" pitchFamily="34" charset="0"/>
              </a:rPr>
              <a:pPr defTabSz="914315">
                <a:defRPr/>
              </a:pPr>
              <a:t>‹#›</a:t>
            </a:fld>
            <a:endParaRPr lang="en-GB">
              <a:solidFill>
                <a:prstClr val="black">
                  <a:tint val="75000"/>
                </a:prstClr>
              </a:solidFill>
              <a:latin typeface="Segoe UI" panose="020B0502040204020203" pitchFamily="34" charset="0"/>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4"/>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91"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648273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7686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814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9193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501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047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7225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56252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524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291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9930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67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NUL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18" r:id="rId12"/>
    <p:sldLayoutId id="2147483732" r:id="rId13"/>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C973306-CFAA-4992-8E1D-10A93E6F401B}"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3DA42FC-ADCF-433D-8CA3-B0E2FE90EE7D}"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4005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15.xml"/><Relationship Id="rId7" Type="http://schemas.openxmlformats.org/officeDocument/2006/relationships/image" Target="../media/image1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1.png"/><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fontScale="92500" lnSpcReduction="20000"/>
          </a:bodyPr>
          <a:lstStyle/>
          <a:p>
            <a:pPr algn="ctr">
              <a:lnSpc>
                <a:spcPct val="100000"/>
              </a:lnSpc>
            </a:pPr>
            <a:r>
              <a:rPr lang="en-US" b="1" u="sng" dirty="0" smtClean="0"/>
              <a:t>Thought of the Day</a:t>
            </a:r>
            <a:endParaRPr lang="en-US" b="1" u="sng" dirty="0"/>
          </a:p>
          <a:p>
            <a:pPr algn="ctr">
              <a:lnSpc>
                <a:spcPct val="100000"/>
              </a:lnSpc>
            </a:pPr>
            <a:r>
              <a:rPr lang="en-GB" dirty="0" smtClean="0"/>
              <a:t>“</a:t>
            </a:r>
            <a:r>
              <a:rPr lang="en-US" dirty="0"/>
              <a:t>There is a lot of pressure on young people to look perfect on social media, but it’s important to remember that not everything online is real</a:t>
            </a:r>
            <a:r>
              <a:rPr lang="en-US" dirty="0" smtClean="0"/>
              <a:t>.</a:t>
            </a:r>
            <a:r>
              <a:rPr lang="en-GB" dirty="0" smtClean="0"/>
              <a:t>” </a:t>
            </a:r>
          </a:p>
          <a:p>
            <a:pPr algn="ctr">
              <a:lnSpc>
                <a:spcPct val="100000"/>
              </a:lnSpc>
            </a:pPr>
            <a:r>
              <a:rPr lang="en-GB" sz="3900" dirty="0" err="1" smtClean="0"/>
              <a:t>Jameela</a:t>
            </a:r>
            <a:r>
              <a:rPr lang="en-GB" sz="3900" dirty="0" smtClean="0"/>
              <a:t> Jamil</a:t>
            </a:r>
          </a:p>
        </p:txBody>
      </p:sp>
    </p:spTree>
    <p:extLst>
      <p:ext uri="{BB962C8B-B14F-4D97-AF65-F5344CB8AC3E}">
        <p14:creationId xmlns:p14="http://schemas.microsoft.com/office/powerpoint/2010/main" val="11795077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fontScale="92500"/>
          </a:bodyPr>
          <a:lstStyle/>
          <a:p>
            <a:pPr marL="0" indent="0">
              <a:buNone/>
            </a:pPr>
            <a:r>
              <a:rPr lang="en-US" sz="3638" dirty="0" smtClean="0"/>
              <a:t>The same research found that teenagers who reported spending the most time on social media rated their mental health as </a:t>
            </a:r>
            <a:r>
              <a:rPr lang="en-US" sz="3638" b="1" dirty="0" smtClean="0"/>
              <a:t>poor </a:t>
            </a:r>
            <a:r>
              <a:rPr lang="en-US" sz="3638" dirty="0" smtClean="0"/>
              <a:t>or </a:t>
            </a:r>
            <a:r>
              <a:rPr lang="en-US" sz="3638" b="1" dirty="0" smtClean="0"/>
              <a:t>very poor.</a:t>
            </a:r>
          </a:p>
          <a:p>
            <a:pPr marL="0" indent="0">
              <a:buNone/>
            </a:pPr>
            <a:endParaRPr lang="en-US" sz="3638" b="1" dirty="0"/>
          </a:p>
          <a:p>
            <a:pPr marL="0" indent="0">
              <a:buNone/>
            </a:pPr>
            <a:r>
              <a:rPr lang="en-US" sz="3638" dirty="0" smtClean="0"/>
              <a:t>Worryingly, the research also showed that these young people were more likely to have thoughts about suicide and self harm.</a:t>
            </a:r>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Use</a:t>
            </a:r>
            <a:endParaRPr sz="2426" spc="27" dirty="0"/>
          </a:p>
        </p:txBody>
      </p:sp>
      <p:pic>
        <p:nvPicPr>
          <p:cNvPr id="3" name="Picture 2"/>
          <p:cNvPicPr>
            <a:picLocks noChangeAspect="1"/>
          </p:cNvPicPr>
          <p:nvPr/>
        </p:nvPicPr>
        <p:blipFill>
          <a:blip r:embed="rId4"/>
          <a:stretch>
            <a:fillRect/>
          </a:stretch>
        </p:blipFill>
        <p:spPr>
          <a:xfrm>
            <a:off x="7609516" y="1261997"/>
            <a:ext cx="3517697" cy="5096698"/>
          </a:xfrm>
          <a:prstGeom prst="rect">
            <a:avLst/>
          </a:prstGeom>
        </p:spPr>
      </p:pic>
    </p:spTree>
    <p:extLst>
      <p:ext uri="{BB962C8B-B14F-4D97-AF65-F5344CB8AC3E}">
        <p14:creationId xmlns:p14="http://schemas.microsoft.com/office/powerpoint/2010/main" val="4195718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fontScale="92500" lnSpcReduction="10000"/>
          </a:bodyPr>
          <a:lstStyle/>
          <a:p>
            <a:pPr marL="0" indent="0">
              <a:buNone/>
            </a:pPr>
            <a:r>
              <a:rPr lang="en-US" sz="3638" dirty="0" smtClean="0"/>
              <a:t>Reasons why social media can be bad for mental health are:</a:t>
            </a:r>
          </a:p>
          <a:p>
            <a:pPr marL="0" indent="0">
              <a:buNone/>
            </a:pPr>
            <a:endParaRPr lang="en-US" sz="3638" dirty="0"/>
          </a:p>
          <a:p>
            <a:pPr marL="0" indent="0">
              <a:buNone/>
            </a:pPr>
            <a:r>
              <a:rPr lang="en-US" sz="3638" dirty="0" smtClean="0"/>
              <a:t>1. People generally post content that does not always show their true lifestyle. Content is </a:t>
            </a:r>
            <a:r>
              <a:rPr lang="en-US" sz="3638" dirty="0" err="1" smtClean="0"/>
              <a:t>idealised</a:t>
            </a:r>
            <a:r>
              <a:rPr lang="en-US" sz="3638" dirty="0" smtClean="0"/>
              <a:t>, filtered and edited to make it look better than it often is. This can lead to people making comparisons to their lifestyle which create low self esteem.</a:t>
            </a:r>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Use</a:t>
            </a:r>
            <a:endParaRPr sz="2426" spc="27" dirty="0"/>
          </a:p>
        </p:txBody>
      </p:sp>
      <p:pic>
        <p:nvPicPr>
          <p:cNvPr id="3" name="Picture 2"/>
          <p:cNvPicPr>
            <a:picLocks noChangeAspect="1"/>
          </p:cNvPicPr>
          <p:nvPr/>
        </p:nvPicPr>
        <p:blipFill>
          <a:blip r:embed="rId4"/>
          <a:stretch>
            <a:fillRect/>
          </a:stretch>
        </p:blipFill>
        <p:spPr>
          <a:xfrm>
            <a:off x="7609516" y="1261997"/>
            <a:ext cx="3517697" cy="5096698"/>
          </a:xfrm>
          <a:prstGeom prst="rect">
            <a:avLst/>
          </a:prstGeom>
        </p:spPr>
      </p:pic>
    </p:spTree>
    <p:extLst>
      <p:ext uri="{BB962C8B-B14F-4D97-AF65-F5344CB8AC3E}">
        <p14:creationId xmlns:p14="http://schemas.microsoft.com/office/powerpoint/2010/main" val="1415289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fontScale="85000" lnSpcReduction="20000"/>
          </a:bodyPr>
          <a:lstStyle/>
          <a:p>
            <a:pPr marL="0" indent="0">
              <a:buNone/>
            </a:pPr>
            <a:r>
              <a:rPr lang="en-US" sz="3638" dirty="0" smtClean="0"/>
              <a:t>Reasons why social media can be bad for mental health are:</a:t>
            </a:r>
          </a:p>
          <a:p>
            <a:pPr marL="0" indent="0">
              <a:buNone/>
            </a:pPr>
            <a:endParaRPr lang="en-US" sz="3638" dirty="0"/>
          </a:p>
          <a:p>
            <a:pPr marL="0" indent="0">
              <a:buNone/>
            </a:pPr>
            <a:r>
              <a:rPr lang="en-US" sz="3638" dirty="0" smtClean="0"/>
              <a:t>2. Social media is often a place for online bullying to occur. This can be either leaving hurtful/threatening comments, or impersonating people online through fake profiles. It is widely </a:t>
            </a:r>
            <a:r>
              <a:rPr lang="en-US" sz="3638" dirty="0" err="1" smtClean="0"/>
              <a:t>recognised</a:t>
            </a:r>
            <a:r>
              <a:rPr lang="en-US" sz="3638" dirty="0" smtClean="0"/>
              <a:t> that people are more willing to be unpleasant behind a screen than in real life. This can lead to the victim having poor mental health due to being bullied online</a:t>
            </a:r>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Use</a:t>
            </a:r>
            <a:endParaRPr sz="2426" spc="27" dirty="0"/>
          </a:p>
        </p:txBody>
      </p:sp>
      <p:pic>
        <p:nvPicPr>
          <p:cNvPr id="3" name="Picture 2"/>
          <p:cNvPicPr>
            <a:picLocks noChangeAspect="1"/>
          </p:cNvPicPr>
          <p:nvPr/>
        </p:nvPicPr>
        <p:blipFill>
          <a:blip r:embed="rId4"/>
          <a:stretch>
            <a:fillRect/>
          </a:stretch>
        </p:blipFill>
        <p:spPr>
          <a:xfrm>
            <a:off x="7609516" y="1261997"/>
            <a:ext cx="3517697" cy="5096698"/>
          </a:xfrm>
          <a:prstGeom prst="rect">
            <a:avLst/>
          </a:prstGeom>
        </p:spPr>
      </p:pic>
    </p:spTree>
    <p:extLst>
      <p:ext uri="{BB962C8B-B14F-4D97-AF65-F5344CB8AC3E}">
        <p14:creationId xmlns:p14="http://schemas.microsoft.com/office/powerpoint/2010/main" val="1260961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fontScale="77500" lnSpcReduction="20000"/>
          </a:bodyPr>
          <a:lstStyle/>
          <a:p>
            <a:pPr marL="0" indent="0">
              <a:buNone/>
            </a:pPr>
            <a:r>
              <a:rPr lang="en-US" sz="3638" dirty="0" smtClean="0"/>
              <a:t>Reasons why social media can be bad for mental health are:</a:t>
            </a:r>
          </a:p>
          <a:p>
            <a:pPr marL="0" indent="0">
              <a:buNone/>
            </a:pPr>
            <a:endParaRPr lang="en-US" sz="3638" dirty="0"/>
          </a:p>
          <a:p>
            <a:pPr marL="0" indent="0">
              <a:buNone/>
            </a:pPr>
            <a:r>
              <a:rPr lang="en-US" sz="3638" dirty="0" smtClean="0"/>
              <a:t>3. Social media can present a distorted view of the world. Influencers want as many views as possible to get paid more. This can lead to them exaggerating stories to make them more extreme and shocking. This often makes their version of the news false. However, unless their followers check the information they will not know this. This can lead to mental health becoming poor if fake news stories are particularly distressing</a:t>
            </a:r>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Use</a:t>
            </a:r>
            <a:endParaRPr sz="2426" spc="27" dirty="0"/>
          </a:p>
        </p:txBody>
      </p:sp>
      <p:pic>
        <p:nvPicPr>
          <p:cNvPr id="3" name="Picture 2"/>
          <p:cNvPicPr>
            <a:picLocks noChangeAspect="1"/>
          </p:cNvPicPr>
          <p:nvPr/>
        </p:nvPicPr>
        <p:blipFill>
          <a:blip r:embed="rId4"/>
          <a:stretch>
            <a:fillRect/>
          </a:stretch>
        </p:blipFill>
        <p:spPr>
          <a:xfrm>
            <a:off x="7609516" y="1261997"/>
            <a:ext cx="3517697" cy="5096698"/>
          </a:xfrm>
          <a:prstGeom prst="rect">
            <a:avLst/>
          </a:prstGeom>
        </p:spPr>
      </p:pic>
    </p:spTree>
    <p:extLst>
      <p:ext uri="{BB962C8B-B14F-4D97-AF65-F5344CB8AC3E}">
        <p14:creationId xmlns:p14="http://schemas.microsoft.com/office/powerpoint/2010/main" val="1325559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a:bodyPr>
          <a:lstStyle/>
          <a:p>
            <a:pPr marL="0" indent="0">
              <a:buNone/>
            </a:pPr>
            <a:r>
              <a:rPr lang="en-US" sz="3638" dirty="0"/>
              <a:t>This links to the Golden Thread of </a:t>
            </a:r>
            <a:r>
              <a:rPr lang="en-US" sz="3638" b="1" dirty="0"/>
              <a:t>“Secure your Wellbeing”</a:t>
            </a:r>
          </a:p>
          <a:p>
            <a:pPr marL="0" indent="0">
              <a:buNone/>
            </a:pPr>
            <a:endParaRPr lang="en-US" sz="3638" b="1" dirty="0"/>
          </a:p>
          <a:p>
            <a:pPr marL="0" indent="0">
              <a:buNone/>
            </a:pPr>
            <a:r>
              <a:rPr lang="en-US" sz="3638" dirty="0" smtClean="0"/>
              <a:t>Social media is part of young people’s daily life. It is important to know that social media can be a cause of poor mental health, so you can take action to limit use to maintain good mental health</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3" name="Picture 2"/>
          <p:cNvPicPr>
            <a:picLocks noChangeAspect="1"/>
          </p:cNvPicPr>
          <p:nvPr/>
        </p:nvPicPr>
        <p:blipFill>
          <a:blip r:embed="rId4"/>
          <a:stretch>
            <a:fillRect/>
          </a:stretch>
        </p:blipFill>
        <p:spPr>
          <a:xfrm>
            <a:off x="7036336" y="2738986"/>
            <a:ext cx="4718713" cy="1804572"/>
          </a:xfrm>
          <a:prstGeom prst="rect">
            <a:avLst/>
          </a:prstGeom>
        </p:spPr>
      </p:pic>
    </p:spTree>
    <p:extLst>
      <p:ext uri="{BB962C8B-B14F-4D97-AF65-F5344CB8AC3E}">
        <p14:creationId xmlns:p14="http://schemas.microsoft.com/office/powerpoint/2010/main" val="3884076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r>
              <a:rPr lang="en-US" sz="4000" b="1" kern="0" dirty="0">
                <a:solidFill>
                  <a:srgbClr val="323232"/>
                </a:solidFill>
                <a:latin typeface="Calibri" panose="020F0502020204030204"/>
              </a:rPr>
              <a:t>Rule of Law</a:t>
            </a:r>
            <a:r>
              <a:rPr lang="en-US" sz="4000" kern="0" dirty="0">
                <a:solidFill>
                  <a:srgbClr val="323232"/>
                </a:solidFill>
                <a:latin typeface="Calibri" panose="020F0502020204030204"/>
              </a:rPr>
              <a:t> is a British Value that means everyone is expected to follow the laws. There are laws around </a:t>
            </a:r>
            <a:r>
              <a:rPr lang="en-US" sz="4000" kern="0" dirty="0" smtClean="0">
                <a:solidFill>
                  <a:srgbClr val="323232"/>
                </a:solidFill>
                <a:latin typeface="Calibri" panose="020F0502020204030204"/>
              </a:rPr>
              <a:t>what age young people can use social media. These laws are designed to protect young people</a:t>
            </a:r>
            <a:endParaRPr lang="en-US" sz="4000" kern="0" dirty="0">
              <a:solidFill>
                <a:srgbClr val="323232"/>
              </a:solidFill>
              <a:latin typeface="Calibri" panose="020F0502020204030204"/>
            </a:endParaRPr>
          </a:p>
        </p:txBody>
      </p:sp>
    </p:spTree>
    <p:extLst>
      <p:ext uri="{BB962C8B-B14F-4D97-AF65-F5344CB8AC3E}">
        <p14:creationId xmlns:p14="http://schemas.microsoft.com/office/powerpoint/2010/main" val="4257745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a:solidFill>
                  <a:srgbClr val="323232"/>
                </a:solidFill>
                <a:latin typeface="Calibri" panose="020F0502020204030204"/>
              </a:rPr>
              <a:t>Article 3 </a:t>
            </a:r>
            <a:r>
              <a:rPr lang="en-US" sz="3200" dirty="0">
                <a:solidFill>
                  <a:srgbClr val="323232"/>
                </a:solidFill>
                <a:latin typeface="Calibri" panose="020F0502020204030204"/>
              </a:rPr>
              <a:t>of the UN Rights of a Child state that governments and all adults should do what is best for children. Although this may mean that children disagree with the decisions, the government have laws around what age social media can be used. </a:t>
            </a:r>
            <a:endParaRPr lang="en-US" sz="3200" b="1" dirty="0">
              <a:solidFill>
                <a:srgbClr val="323232"/>
              </a:solidFill>
              <a:latin typeface="Calibri" panose="020F0502020204030204"/>
            </a:endParaRPr>
          </a:p>
        </p:txBody>
      </p:sp>
      <p:pic>
        <p:nvPicPr>
          <p:cNvPr id="2" name="Picture 1"/>
          <p:cNvPicPr>
            <a:picLocks noChangeAspect="1"/>
          </p:cNvPicPr>
          <p:nvPr/>
        </p:nvPicPr>
        <p:blipFill>
          <a:blip r:embed="rId4"/>
          <a:stretch>
            <a:fillRect/>
          </a:stretch>
        </p:blipFill>
        <p:spPr>
          <a:xfrm>
            <a:off x="8903945" y="3699588"/>
            <a:ext cx="2264798" cy="3052554"/>
          </a:xfrm>
          <a:prstGeom prst="rect">
            <a:avLst/>
          </a:prstGeom>
        </p:spPr>
      </p:pic>
    </p:spTree>
    <p:extLst>
      <p:ext uri="{BB962C8B-B14F-4D97-AF65-F5344CB8AC3E}">
        <p14:creationId xmlns:p14="http://schemas.microsoft.com/office/powerpoint/2010/main" val="124825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204117"/>
          </a:xfrm>
        </p:spPr>
        <p:txBody>
          <a:bodyPr>
            <a:normAutofit lnSpcReduction="10000"/>
          </a:bodyPr>
          <a:lstStyle/>
          <a:p>
            <a:pPr marL="0" indent="0">
              <a:buNone/>
            </a:pPr>
            <a:r>
              <a:rPr lang="en-US" sz="3638" dirty="0" smtClean="0"/>
              <a:t>In 2024, Australia announced that children under 16 years old will be banned from using social media.</a:t>
            </a:r>
          </a:p>
          <a:p>
            <a:pPr marL="0" indent="0">
              <a:buNone/>
            </a:pPr>
            <a:endParaRPr lang="en-US" sz="3638" dirty="0"/>
          </a:p>
          <a:p>
            <a:pPr marL="0" indent="0">
              <a:buNone/>
            </a:pPr>
            <a:r>
              <a:rPr lang="en-US" sz="3638" dirty="0" smtClean="0"/>
              <a:t>The Australian Prime Minister has said this action is needed in order to protect young people from the “harms” of social media</a:t>
            </a:r>
            <a:endParaRPr lang="en-US" sz="4000"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ban</a:t>
            </a:r>
            <a:endParaRPr sz="2426" spc="27" dirty="0"/>
          </a:p>
        </p:txBody>
      </p:sp>
      <p:pic>
        <p:nvPicPr>
          <p:cNvPr id="2" name="Picture 1"/>
          <p:cNvPicPr>
            <a:picLocks noChangeAspect="1"/>
          </p:cNvPicPr>
          <p:nvPr/>
        </p:nvPicPr>
        <p:blipFill>
          <a:blip r:embed="rId4"/>
          <a:stretch>
            <a:fillRect/>
          </a:stretch>
        </p:blipFill>
        <p:spPr>
          <a:xfrm>
            <a:off x="8234890" y="1261997"/>
            <a:ext cx="2266950" cy="2019300"/>
          </a:xfrm>
          <a:prstGeom prst="rect">
            <a:avLst/>
          </a:prstGeom>
        </p:spPr>
      </p:pic>
      <p:pic>
        <p:nvPicPr>
          <p:cNvPr id="3" name="Picture 2"/>
          <p:cNvPicPr>
            <a:picLocks noChangeAspect="1"/>
          </p:cNvPicPr>
          <p:nvPr/>
        </p:nvPicPr>
        <p:blipFill>
          <a:blip r:embed="rId5"/>
          <a:stretch>
            <a:fillRect/>
          </a:stretch>
        </p:blipFill>
        <p:spPr>
          <a:xfrm>
            <a:off x="8754674" y="3281297"/>
            <a:ext cx="3000375" cy="1524000"/>
          </a:xfrm>
          <a:prstGeom prst="rect">
            <a:avLst/>
          </a:prstGeom>
        </p:spPr>
      </p:pic>
      <p:pic>
        <p:nvPicPr>
          <p:cNvPr id="4" name="Picture 3"/>
          <p:cNvPicPr>
            <a:picLocks noChangeAspect="1"/>
          </p:cNvPicPr>
          <p:nvPr/>
        </p:nvPicPr>
        <p:blipFill>
          <a:blip r:embed="rId6"/>
          <a:stretch>
            <a:fillRect/>
          </a:stretch>
        </p:blipFill>
        <p:spPr>
          <a:xfrm>
            <a:off x="8246388" y="4805297"/>
            <a:ext cx="2952750" cy="1552575"/>
          </a:xfrm>
          <a:prstGeom prst="rect">
            <a:avLst/>
          </a:prstGeom>
        </p:spPr>
      </p:pic>
    </p:spTree>
    <p:extLst>
      <p:ext uri="{BB962C8B-B14F-4D97-AF65-F5344CB8AC3E}">
        <p14:creationId xmlns:p14="http://schemas.microsoft.com/office/powerpoint/2010/main" val="33680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“Do you agree or disagree with Australia’s decision to ban under 16’s from social media? Why?”</a:t>
            </a:r>
          </a:p>
          <a:p>
            <a:pPr marL="0" indent="0">
              <a:buNone/>
            </a:pPr>
            <a:endParaRPr lang="en-US" sz="4000" dirty="0"/>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Social Media Use</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931782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a:t>“Do you agree or disagree with Australia’s decision to ban under 16’s from social media? Why?”</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Social Media Use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523919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217792" y="428186"/>
            <a:ext cx="7769128" cy="2386594"/>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endParaRPr lang="en-GB" dirty="0">
              <a:solidFill>
                <a:srgbClr val="FF0000"/>
              </a:solidFill>
            </a:endParaRPr>
          </a:p>
          <a:p>
            <a:r>
              <a:rPr lang="en-GB" dirty="0">
                <a:solidFill>
                  <a:srgbClr val="FF0000"/>
                </a:solidFill>
              </a:rPr>
              <a:t>Remember to log in and complete your set tasks. </a:t>
            </a:r>
          </a:p>
        </p:txBody>
      </p:sp>
      <p:sp>
        <p:nvSpPr>
          <p:cNvPr id="7" name="Subtitle 2"/>
          <p:cNvSpPr txBox="1">
            <a:spLocks/>
          </p:cNvSpPr>
          <p:nvPr/>
        </p:nvSpPr>
        <p:spPr>
          <a:xfrm>
            <a:off x="217792" y="2548601"/>
            <a:ext cx="6855114" cy="165506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521" y="542641"/>
            <a:ext cx="2212471" cy="1354405"/>
          </a:xfrm>
          <a:prstGeom prst="rect">
            <a:avLst/>
          </a:prstGeom>
        </p:spPr>
      </p:pic>
      <p:pic>
        <p:nvPicPr>
          <p:cNvPr id="2" name="Picture 1"/>
          <p:cNvPicPr>
            <a:picLocks noChangeAspect="1"/>
          </p:cNvPicPr>
          <p:nvPr/>
        </p:nvPicPr>
        <p:blipFill rotWithShape="1">
          <a:blip r:embed="rId4"/>
          <a:srcRect l="26769" t="41600" r="41731" b="55600"/>
          <a:stretch/>
        </p:blipFill>
        <p:spPr>
          <a:xfrm>
            <a:off x="1643058" y="5344184"/>
            <a:ext cx="10266643" cy="513332"/>
          </a:xfrm>
          <a:prstGeom prst="rect">
            <a:avLst/>
          </a:prstGeom>
        </p:spPr>
      </p:pic>
      <p:sp>
        <p:nvSpPr>
          <p:cNvPr id="3" name="TextBox 2"/>
          <p:cNvSpPr txBox="1"/>
          <p:nvPr/>
        </p:nvSpPr>
        <p:spPr>
          <a:xfrm>
            <a:off x="7582415" y="2572300"/>
            <a:ext cx="2924577" cy="1398781"/>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06" y="3729120"/>
            <a:ext cx="1466916" cy="1484114"/>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089628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a:t>Support</a:t>
            </a:r>
          </a:p>
        </p:txBody>
      </p:sp>
      <p:sp>
        <p:nvSpPr>
          <p:cNvPr id="26" name="Content Placeholder 2"/>
          <p:cNvSpPr txBox="1">
            <a:spLocks/>
          </p:cNvSpPr>
          <p:nvPr/>
        </p:nvSpPr>
        <p:spPr>
          <a:xfrm>
            <a:off x="479264" y="1514351"/>
            <a:ext cx="11275785" cy="896305"/>
          </a:xfrm>
          <a:prstGeom prst="rect">
            <a:avLst/>
          </a:prstGeom>
        </p:spPr>
        <p:txBody>
          <a:bodyPr vert="horz" lIns="55449" tIns="27725" rIns="55449" bIns="27725"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defTabSz="914358">
              <a:spcBef>
                <a:spcPts val="1000"/>
              </a:spcBef>
              <a:buNone/>
            </a:pPr>
            <a:r>
              <a:rPr lang="en-US" sz="4366" dirty="0"/>
              <a:t>If you ever need support </a:t>
            </a:r>
            <a:r>
              <a:rPr lang="en-US" sz="4366" dirty="0" smtClean="0"/>
              <a:t>about social media use for yourself, a friend or family member you can find it here:</a:t>
            </a:r>
            <a:endParaRPr lang="en-US" sz="4366" dirty="0"/>
          </a:p>
        </p:txBody>
      </p:sp>
      <p:pic>
        <p:nvPicPr>
          <p:cNvPr id="27" name="Picture 26"/>
          <p:cNvPicPr>
            <a:picLocks noChangeAspect="1"/>
          </p:cNvPicPr>
          <p:nvPr/>
        </p:nvPicPr>
        <p:blipFill>
          <a:blip r:embed="rId4"/>
          <a:stretch>
            <a:fillRect/>
          </a:stretch>
        </p:blipFill>
        <p:spPr>
          <a:xfrm>
            <a:off x="479264" y="2799109"/>
            <a:ext cx="4804620" cy="3222017"/>
          </a:xfrm>
          <a:prstGeom prst="rect">
            <a:avLst/>
          </a:prstGeom>
        </p:spPr>
      </p:pic>
      <p:pic>
        <p:nvPicPr>
          <p:cNvPr id="28" name="Picture 27"/>
          <p:cNvPicPr>
            <a:picLocks noChangeAspect="1"/>
          </p:cNvPicPr>
          <p:nvPr/>
        </p:nvPicPr>
        <p:blipFill>
          <a:blip r:embed="rId5"/>
          <a:stretch>
            <a:fillRect/>
          </a:stretch>
        </p:blipFill>
        <p:spPr>
          <a:xfrm>
            <a:off x="5560769" y="2601762"/>
            <a:ext cx="2161767" cy="1438558"/>
          </a:xfrm>
          <a:prstGeom prst="rect">
            <a:avLst/>
          </a:prstGeom>
        </p:spPr>
      </p:pic>
      <p:pic>
        <p:nvPicPr>
          <p:cNvPr id="29" name="Picture 28"/>
          <p:cNvPicPr>
            <a:picLocks noChangeAspect="1"/>
          </p:cNvPicPr>
          <p:nvPr/>
        </p:nvPicPr>
        <p:blipFill>
          <a:blip r:embed="rId6"/>
          <a:stretch>
            <a:fillRect/>
          </a:stretch>
        </p:blipFill>
        <p:spPr>
          <a:xfrm>
            <a:off x="5569395" y="4551315"/>
            <a:ext cx="2011239" cy="2011239"/>
          </a:xfrm>
          <a:prstGeom prst="rect">
            <a:avLst/>
          </a:prstGeom>
        </p:spPr>
      </p:pic>
      <p:sp>
        <p:nvSpPr>
          <p:cNvPr id="30" name="TextBox 29"/>
          <p:cNvSpPr txBox="1"/>
          <p:nvPr/>
        </p:nvSpPr>
        <p:spPr>
          <a:xfrm>
            <a:off x="8069311" y="2562422"/>
            <a:ext cx="2043935" cy="1883593"/>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Childline.org.uk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Call – 08001111</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Email or chat online for support</a:t>
            </a:r>
            <a:endParaRPr lang="en-GB" sz="1940" dirty="0">
              <a:solidFill>
                <a:srgbClr val="2A2C65"/>
              </a:solidFill>
              <a:latin typeface="Calibri" panose="020F0502020204030204" pitchFamily="34" charset="0"/>
              <a:cs typeface="Calibri" panose="020F0502020204030204" pitchFamily="34" charset="0"/>
            </a:endParaRPr>
          </a:p>
        </p:txBody>
      </p:sp>
      <p:sp>
        <p:nvSpPr>
          <p:cNvPr id="31" name="TextBox 30"/>
          <p:cNvSpPr txBox="1"/>
          <p:nvPr/>
        </p:nvSpPr>
        <p:spPr>
          <a:xfrm>
            <a:off x="7805687" y="4644666"/>
            <a:ext cx="3949362" cy="2182136"/>
          </a:xfrm>
          <a:prstGeom prst="rect">
            <a:avLst/>
          </a:prstGeom>
          <a:noFill/>
        </p:spPr>
        <p:txBody>
          <a:bodyPr wrap="square" rtlCol="0">
            <a:spAutoFit/>
          </a:bodyPr>
          <a:lstStyle/>
          <a:p>
            <a:pPr defTabSz="277246"/>
            <a:r>
              <a:rPr lang="en-US" sz="1940" dirty="0">
                <a:solidFill>
                  <a:srgbClr val="2A2C65"/>
                </a:solidFill>
                <a:latin typeface="Calibri" panose="020F0502020204030204" pitchFamily="34" charset="0"/>
                <a:cs typeface="Calibri" panose="020F0502020204030204" pitchFamily="34" charset="0"/>
              </a:rPr>
              <a:t>Themix.org.uk</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You can email or have one-to-chat online.</a:t>
            </a:r>
          </a:p>
          <a:p>
            <a:pPr defTabSz="277246"/>
            <a:endParaRPr lang="en-US" sz="1940" dirty="0">
              <a:solidFill>
                <a:srgbClr val="2A2C65"/>
              </a:solidFill>
              <a:latin typeface="Calibri" panose="020F0502020204030204" pitchFamily="34" charset="0"/>
              <a:cs typeface="Calibri" panose="020F0502020204030204" pitchFamily="34" charset="0"/>
            </a:endParaRPr>
          </a:p>
          <a:p>
            <a:pPr defTabSz="277246"/>
            <a:r>
              <a:rPr lang="en-US" sz="1940" dirty="0">
                <a:solidFill>
                  <a:srgbClr val="2A2C65"/>
                </a:solidFill>
                <a:latin typeface="Calibri" panose="020F0502020204030204" pitchFamily="34" charset="0"/>
                <a:cs typeface="Calibri" panose="020F0502020204030204" pitchFamily="34" charset="0"/>
              </a:rPr>
              <a:t>There is also a crisis messenger which is available 24/7</a:t>
            </a:r>
            <a:endParaRPr lang="en-GB" sz="1940" dirty="0">
              <a:solidFill>
                <a:srgbClr val="2A2C6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8062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7" descr="Equipment for sale _Page_2">
            <a:extLst>
              <a:ext uri="{FF2B5EF4-FFF2-40B4-BE49-F238E27FC236}">
                <a16:creationId xmlns:a16="http://schemas.microsoft.com/office/drawing/2014/main" id="{4547BDF5-A547-4AC5-B9EB-83E496193A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34500" t="2696" r="34099" b="82884"/>
          <a:stretch>
            <a:fillRect/>
          </a:stretch>
        </p:blipFill>
        <p:spPr bwMode="auto">
          <a:xfrm>
            <a:off x="10804900" y="1863149"/>
            <a:ext cx="1083447" cy="80138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0" name="Picture 6" descr="Equipment for sale _Page_1">
            <a:extLst>
              <a:ext uri="{FF2B5EF4-FFF2-40B4-BE49-F238E27FC236}">
                <a16:creationId xmlns:a16="http://schemas.microsoft.com/office/drawing/2014/main" id="{E0ACBE95-C8F8-4AE5-975B-C6C61B40E7C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0316" r="15645" b="35473"/>
          <a:stretch/>
        </p:blipFill>
        <p:spPr bwMode="auto">
          <a:xfrm>
            <a:off x="8469686" y="1941244"/>
            <a:ext cx="2105986" cy="115781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32" name="Picture 6" descr="Equipment for sale _Page_1">
            <a:extLst>
              <a:ext uri="{FF2B5EF4-FFF2-40B4-BE49-F238E27FC236}">
                <a16:creationId xmlns:a16="http://schemas.microsoft.com/office/drawing/2014/main" id="{8837DC3C-22D2-4E14-BC52-8EDBA5695FE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95" t="63545" r="30610" b="15608"/>
          <a:stretch/>
        </p:blipFill>
        <p:spPr bwMode="auto">
          <a:xfrm>
            <a:off x="9955713" y="2447197"/>
            <a:ext cx="1093011" cy="99694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5" name="Picture 24" descr="Background pattern&#10;&#10;Description automatically generated">
            <a:extLst>
              <a:ext uri="{FF2B5EF4-FFF2-40B4-BE49-F238E27FC236}">
                <a16:creationId xmlns:a16="http://schemas.microsoft.com/office/drawing/2014/main" id="{EC7156D7-6116-432F-A855-464F7654D83A}"/>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2096" y="1210467"/>
            <a:ext cx="5647533" cy="5647533"/>
          </a:xfrm>
          <a:prstGeom prst="rect">
            <a:avLst/>
          </a:prstGeom>
        </p:spPr>
      </p:pic>
      <p:sp>
        <p:nvSpPr>
          <p:cNvPr id="4" name="Control 4"/>
          <p:cNvSpPr>
            <a:spLocks noChangeArrowheads="1" noChangeShapeType="1"/>
          </p:cNvSpPr>
          <p:nvPr/>
        </p:nvSpPr>
        <p:spPr bwMode="auto">
          <a:xfrm>
            <a:off x="-226504" y="3698897"/>
            <a:ext cx="5994400" cy="2160204"/>
          </a:xfrm>
          <a:prstGeom prst="rect">
            <a:avLst/>
          </a:prstGeom>
          <a:noFill/>
          <a:ln>
            <a:noFill/>
          </a:ln>
          <a:effectLst/>
          <a:extLst>
            <a:ext uri="{91240B29-F687-4F45-9708-019B960494DF}">
              <a14:hiddenLine xmlns:a14="http://schemas.microsoft.com/office/drawing/2010/main" w="25400" algn="ctr">
                <a:no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a:t>
            </a:r>
          </a:p>
        </p:txBody>
      </p:sp>
      <p:sp>
        <p:nvSpPr>
          <p:cNvPr id="5" name="Text Box 5"/>
          <p:cNvSpPr txBox="1">
            <a:spLocks noChangeArrowheads="1"/>
          </p:cNvSpPr>
          <p:nvPr/>
        </p:nvSpPr>
        <p:spPr bwMode="auto">
          <a:xfrm>
            <a:off x="240070" y="941234"/>
            <a:ext cx="5659833" cy="63283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Replacement equipment for your learning wallet can be purchased at the following locations/times:</a:t>
            </a:r>
          </a:p>
        </p:txBody>
      </p:sp>
      <p:sp>
        <p:nvSpPr>
          <p:cNvPr id="20" name="Text Box 5">
            <a:extLst>
              <a:ext uri="{FF2B5EF4-FFF2-40B4-BE49-F238E27FC236}">
                <a16:creationId xmlns:a16="http://schemas.microsoft.com/office/drawing/2014/main" id="{A53F7710-F081-4C60-8230-214C86A026C4}"/>
              </a:ext>
            </a:extLst>
          </p:cNvPr>
          <p:cNvSpPr txBox="1">
            <a:spLocks noChangeArrowheads="1"/>
          </p:cNvSpPr>
          <p:nvPr/>
        </p:nvSpPr>
        <p:spPr bwMode="auto">
          <a:xfrm>
            <a:off x="6424105" y="937911"/>
            <a:ext cx="5437420" cy="18907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for </a:t>
            </a:r>
            <a:r>
              <a:rPr kumimoji="0" lang="en-GB" altLang="en-US" sz="1600" b="1" i="0" u="sng" strike="noStrike" kern="1200" cap="none" spc="0" normalizeH="0" baseline="0" noProof="0" dirty="0">
                <a:ln>
                  <a:noFill/>
                </a:ln>
                <a:solidFill>
                  <a:prstClr val="black"/>
                </a:solidFill>
                <a:effectLst/>
                <a:uLnTx/>
                <a:uFillTx/>
                <a:latin typeface="Calibri" panose="020F0502020204030204" pitchFamily="34" charset="0"/>
                <a:ea typeface="+mn-ea"/>
                <a:cs typeface="+mn-cs"/>
              </a:rPr>
              <a:t>10p each</a:t>
            </a: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 (cash only) from West Canteen, East Canteen, the Library,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LRC (next to W214):</a:t>
            </a:r>
          </a:p>
        </p:txBody>
      </p:sp>
      <p:pic>
        <p:nvPicPr>
          <p:cNvPr id="1033" name="Picture 9" descr="CA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5944" y="6247306"/>
            <a:ext cx="1827213" cy="3905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1034" name="Picture 10" descr="Sec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9140" y="6244131"/>
            <a:ext cx="2655887" cy="3937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cxnSp>
        <p:nvCxnSpPr>
          <p:cNvPr id="3" name="Straight Connector 2">
            <a:extLst>
              <a:ext uri="{FF2B5EF4-FFF2-40B4-BE49-F238E27FC236}">
                <a16:creationId xmlns:a16="http://schemas.microsoft.com/office/drawing/2014/main" id="{52DE424C-A8DF-4E31-8B11-64DFBC4F3497}"/>
              </a:ext>
            </a:extLst>
          </p:cNvPr>
          <p:cNvCxnSpPr>
            <a:cxnSpLocks/>
          </p:cNvCxnSpPr>
          <p:nvPr/>
        </p:nvCxnSpPr>
        <p:spPr>
          <a:xfrm>
            <a:off x="6096000" y="640933"/>
            <a:ext cx="0" cy="540164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8A5EB2A-FC66-45A8-A795-2640F0FFD2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0070" y="312325"/>
            <a:ext cx="2486301" cy="380404"/>
          </a:xfrm>
          <a:prstGeom prst="rect">
            <a:avLst/>
          </a:prstGeom>
        </p:spPr>
      </p:pic>
      <p:sp>
        <p:nvSpPr>
          <p:cNvPr id="14" name="Rectangle 13">
            <a:extLst>
              <a:ext uri="{FF2B5EF4-FFF2-40B4-BE49-F238E27FC236}">
                <a16:creationId xmlns:a16="http://schemas.microsoft.com/office/drawing/2014/main" id="{A3D8D4DA-99E6-4DFF-8EC4-836A988D3CAE}"/>
              </a:ext>
            </a:extLst>
          </p:cNvPr>
          <p:cNvSpPr/>
          <p:nvPr/>
        </p:nvSpPr>
        <p:spPr>
          <a:xfrm>
            <a:off x="0" y="0"/>
            <a:ext cx="12192000" cy="93781"/>
          </a:xfrm>
          <a:prstGeom prst="rect">
            <a:avLst/>
          </a:prstGeom>
          <a:solidFill>
            <a:srgbClr val="C02727"/>
          </a:solidFill>
          <a:ln>
            <a:solidFill>
              <a:srgbClr val="C027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8" name="Table 17">
            <a:extLst>
              <a:ext uri="{FF2B5EF4-FFF2-40B4-BE49-F238E27FC236}">
                <a16:creationId xmlns:a16="http://schemas.microsoft.com/office/drawing/2014/main" id="{F08ACAB6-840A-429C-81D3-E4B3A63CFF8F}"/>
              </a:ext>
            </a:extLst>
          </p:cNvPr>
          <p:cNvGraphicFramePr>
            <a:graphicFrameLocks noGrp="1"/>
          </p:cNvGraphicFramePr>
          <p:nvPr>
            <p:extLst/>
          </p:nvPr>
        </p:nvGraphicFramePr>
        <p:xfrm>
          <a:off x="490140" y="1827105"/>
          <a:ext cx="5201050" cy="3743583"/>
        </p:xfrm>
        <a:graphic>
          <a:graphicData uri="http://schemas.openxmlformats.org/drawingml/2006/table">
            <a:tbl>
              <a:tblPr firstRow="1" bandRow="1">
                <a:tableStyleId>{5C22544A-7EE6-4342-B048-85BDC9FD1C3A}</a:tableStyleId>
              </a:tblPr>
              <a:tblGrid>
                <a:gridCol w="1040210">
                  <a:extLst>
                    <a:ext uri="{9D8B030D-6E8A-4147-A177-3AD203B41FA5}">
                      <a16:colId xmlns:a16="http://schemas.microsoft.com/office/drawing/2014/main" val="3484098122"/>
                    </a:ext>
                  </a:extLst>
                </a:gridCol>
                <a:gridCol w="1040210">
                  <a:extLst>
                    <a:ext uri="{9D8B030D-6E8A-4147-A177-3AD203B41FA5}">
                      <a16:colId xmlns:a16="http://schemas.microsoft.com/office/drawing/2014/main" val="94406851"/>
                    </a:ext>
                  </a:extLst>
                </a:gridCol>
                <a:gridCol w="1040210">
                  <a:extLst>
                    <a:ext uri="{9D8B030D-6E8A-4147-A177-3AD203B41FA5}">
                      <a16:colId xmlns:a16="http://schemas.microsoft.com/office/drawing/2014/main" val="3789054177"/>
                    </a:ext>
                  </a:extLst>
                </a:gridCol>
                <a:gridCol w="1040210">
                  <a:extLst>
                    <a:ext uri="{9D8B030D-6E8A-4147-A177-3AD203B41FA5}">
                      <a16:colId xmlns:a16="http://schemas.microsoft.com/office/drawing/2014/main" val="3385057007"/>
                    </a:ext>
                  </a:extLst>
                </a:gridCol>
                <a:gridCol w="1040210">
                  <a:extLst>
                    <a:ext uri="{9D8B030D-6E8A-4147-A177-3AD203B41FA5}">
                      <a16:colId xmlns:a16="http://schemas.microsoft.com/office/drawing/2014/main" val="1821976195"/>
                    </a:ext>
                  </a:extLst>
                </a:gridCol>
              </a:tblGrid>
              <a:tr h="268863">
                <a:tc>
                  <a:txBody>
                    <a:bodyPr/>
                    <a:lstStyle/>
                    <a:p>
                      <a:pPr algn="ctr"/>
                      <a:r>
                        <a:rPr lang="en-GB" sz="1100" dirty="0">
                          <a:latin typeface="Calibri" panose="020F0502020204030204" pitchFamily="34" charset="0"/>
                          <a:cs typeface="Calibri" panose="020F0502020204030204" pitchFamily="34" charset="0"/>
                        </a:rPr>
                        <a:t>Day</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West</a:t>
                      </a:r>
                      <a:r>
                        <a:rPr lang="en-GB" sz="1100" baseline="0" dirty="0">
                          <a:latin typeface="Calibri" panose="020F0502020204030204" pitchFamily="34" charset="0"/>
                          <a:cs typeface="Calibri" panose="020F0502020204030204" pitchFamily="34" charset="0"/>
                        </a:rPr>
                        <a: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baseline="0" dirty="0">
                          <a:latin typeface="Calibri" panose="020F0502020204030204" pitchFamily="34" charset="0"/>
                          <a:cs typeface="Calibri" panose="020F0502020204030204" pitchFamily="34" charset="0"/>
                        </a:rPr>
                        <a:t>East Canteen</a:t>
                      </a:r>
                      <a:endParaRPr lang="en-GB" sz="1100" dirty="0">
                        <a:latin typeface="Calibri" panose="020F0502020204030204" pitchFamily="34" charset="0"/>
                        <a:cs typeface="Calibri" panose="020F0502020204030204" pitchFamily="34" charset="0"/>
                      </a:endParaRP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 or LRC</a:t>
                      </a:r>
                    </a:p>
                  </a:txBody>
                  <a:tcPr anchor="ctr">
                    <a:solidFill>
                      <a:srgbClr val="C02727"/>
                    </a:solidFill>
                  </a:tcPr>
                </a:tc>
                <a:tc>
                  <a:txBody>
                    <a:bodyPr/>
                    <a:lstStyle/>
                    <a:p>
                      <a:pPr algn="ctr"/>
                      <a:r>
                        <a:rPr lang="en-GB" sz="1100" dirty="0">
                          <a:latin typeface="Calibri" panose="020F0502020204030204" pitchFamily="34" charset="0"/>
                          <a:cs typeface="Calibri" panose="020F0502020204030204" pitchFamily="34" charset="0"/>
                        </a:rPr>
                        <a:t>Library</a:t>
                      </a:r>
                    </a:p>
                  </a:txBody>
                  <a:tcPr anchor="ctr">
                    <a:solidFill>
                      <a:srgbClr val="C02727"/>
                    </a:solidFill>
                  </a:tcPr>
                </a:tc>
                <a:extLst>
                  <a:ext uri="{0D108BD9-81ED-4DB2-BD59-A6C34878D82A}">
                    <a16:rowId xmlns:a16="http://schemas.microsoft.com/office/drawing/2014/main" val="1347746171"/>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Monday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10:10– </a:t>
                      </a:r>
                      <a:r>
                        <a:rPr lang="en-GB" sz="1100" dirty="0" smtClean="0">
                          <a:solidFill>
                            <a:srgbClr val="142A33"/>
                          </a:solidFill>
                          <a:latin typeface="Calibri" panose="020F0502020204030204" pitchFamily="34" charset="0"/>
                          <a:cs typeface="Calibri" panose="020F0502020204030204" pitchFamily="34" charset="0"/>
                        </a:rPr>
                        <a:t>10:30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11:10</a:t>
                      </a:r>
                      <a:r>
                        <a:rPr lang="en-GB" sz="1100" baseline="0" dirty="0" smtClean="0">
                          <a:solidFill>
                            <a:srgbClr val="142A33"/>
                          </a:solidFill>
                          <a:latin typeface="Calibri" panose="020F0502020204030204" pitchFamily="34" charset="0"/>
                          <a:cs typeface="Calibri" panose="020F0502020204030204" pitchFamily="34" charset="0"/>
                        </a:rPr>
                        <a:t>–11:30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12:40–13:00</a:t>
                      </a:r>
                      <a:endParaRPr lang="en-GB" sz="1100" dirty="0">
                        <a:solidFill>
                          <a:srgbClr val="142A33"/>
                        </a:solidFill>
                        <a:latin typeface="Calibri" panose="020F0502020204030204" pitchFamily="34" charset="0"/>
                        <a:cs typeface="Calibri" panose="020F0502020204030204" pitchFamily="34" charset="0"/>
                      </a:endParaRPr>
                    </a:p>
                    <a:p>
                      <a:pPr algn="ctr"/>
                      <a:r>
                        <a:rPr lang="en-GB" sz="1100" dirty="0" smtClean="0">
                          <a:solidFill>
                            <a:srgbClr val="142A33"/>
                          </a:solidFill>
                          <a:latin typeface="Calibri" panose="020F0502020204030204" pitchFamily="34" charset="0"/>
                          <a:cs typeface="Calibri" panose="020F0502020204030204" pitchFamily="34" charset="0"/>
                        </a:rPr>
                        <a:t>13:40–14:00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16:10</a:t>
                      </a:r>
                      <a:r>
                        <a:rPr lang="en-GB" sz="1100" baseline="0" dirty="0">
                          <a:solidFill>
                            <a:srgbClr val="142A33"/>
                          </a:solidFill>
                          <a:latin typeface="Calibri" panose="020F0502020204030204" pitchFamily="34" charset="0"/>
                          <a:cs typeface="Calibri" panose="020F0502020204030204" pitchFamily="34" charset="0"/>
                        </a:rPr>
                        <a:t>–16:30</a:t>
                      </a:r>
                      <a:endParaRPr lang="en-GB" sz="1100" dirty="0">
                        <a:solidFill>
                          <a:srgbClr val="142A33"/>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3087789653"/>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Tuesday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15:10–15:30</a:t>
                      </a:r>
                    </a:p>
                  </a:txBody>
                  <a:tcPr anchor="ctr"/>
                </a:tc>
                <a:extLst>
                  <a:ext uri="{0D108BD9-81ED-4DB2-BD59-A6C34878D82A}">
                    <a16:rowId xmlns:a16="http://schemas.microsoft.com/office/drawing/2014/main" val="92518781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Wednesday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2488480627"/>
                  </a:ext>
                </a:extLst>
              </a:tr>
              <a:tr h="338247">
                <a:tc>
                  <a:txBody>
                    <a:bodyPr/>
                    <a:lstStyle/>
                    <a:p>
                      <a:pPr algn="ctr"/>
                      <a:r>
                        <a:rPr lang="en-GB" sz="1100" dirty="0">
                          <a:solidFill>
                            <a:srgbClr val="142A33"/>
                          </a:solidFill>
                          <a:latin typeface="Calibri" panose="020F0502020204030204" pitchFamily="34" charset="0"/>
                          <a:cs typeface="Calibri" panose="020F0502020204030204" pitchFamily="34" charset="0"/>
                        </a:rPr>
                        <a:t>Thursday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10:10– 10:30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11:10–11:30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12:40–13:00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13:40–14:00</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rPr>
                        <a:t>15:10–15:30</a:t>
                      </a:r>
                    </a:p>
                  </a:txBody>
                  <a:tcPr anchor="ctr"/>
                </a:tc>
                <a:extLst>
                  <a:ext uri="{0D108BD9-81ED-4DB2-BD59-A6C34878D82A}">
                    <a16:rowId xmlns:a16="http://schemas.microsoft.com/office/drawing/2014/main" val="4286124507"/>
                  </a:ext>
                </a:extLst>
              </a:tr>
              <a:tr h="268863">
                <a:tc>
                  <a:txBody>
                    <a:bodyPr/>
                    <a:lstStyle/>
                    <a:p>
                      <a:pPr algn="ctr"/>
                      <a:r>
                        <a:rPr lang="en-GB" sz="1100" dirty="0">
                          <a:solidFill>
                            <a:srgbClr val="142A33"/>
                          </a:solidFill>
                          <a:latin typeface="Calibri" panose="020F0502020204030204" pitchFamily="34" charset="0"/>
                          <a:cs typeface="Calibri" panose="020F0502020204030204" pitchFamily="34" charset="0"/>
                        </a:rPr>
                        <a:t>Friday</a:t>
                      </a: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08:00–08:35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marL="0" marR="0" lvl="0" indent="0" algn="ctr" defTabSz="1507846"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srgbClr val="142A33"/>
                          </a:solidFill>
                          <a:effectLst/>
                          <a:uLnTx/>
                          <a:uFillTx/>
                          <a:latin typeface="Calibri" panose="020F0502020204030204" pitchFamily="34" charset="0"/>
                          <a:ea typeface="+mn-ea"/>
                          <a:cs typeface="Calibri" panose="020F0502020204030204" pitchFamily="34" charset="0"/>
                        </a:rPr>
                        <a:t>08:30–08:35</a:t>
                      </a:r>
                      <a:endParaRPr kumimoji="0" lang="en-GB" sz="1100" b="0" i="0" u="none" strike="noStrike" kern="1200" cap="none" spc="0" normalizeH="0" baseline="0" noProof="0" dirty="0">
                        <a:ln>
                          <a:noFill/>
                        </a:ln>
                        <a:solidFill>
                          <a:srgbClr val="142A33"/>
                        </a:solidFill>
                        <a:effectLst/>
                        <a:uLnTx/>
                        <a:uFillTx/>
                        <a:latin typeface="Calibri" panose="020F0502020204030204" pitchFamily="34" charset="0"/>
                        <a:ea typeface="+mn-ea"/>
                        <a:cs typeface="Calibri" panose="020F0502020204030204" pitchFamily="34" charset="0"/>
                      </a:endParaRPr>
                    </a:p>
                  </a:txBody>
                  <a:tcPr anchor="ctr"/>
                </a:tc>
                <a:tc>
                  <a:txBody>
                    <a:bodyPr/>
                    <a:lstStyle/>
                    <a:p>
                      <a:pPr algn="ctr"/>
                      <a:r>
                        <a:rPr lang="en-GB" sz="1100" dirty="0" smtClean="0">
                          <a:solidFill>
                            <a:srgbClr val="142A33"/>
                          </a:solidFill>
                          <a:latin typeface="Calibri" panose="020F0502020204030204" pitchFamily="34" charset="0"/>
                          <a:cs typeface="Calibri" panose="020F0502020204030204" pitchFamily="34" charset="0"/>
                        </a:rPr>
                        <a:t>11:10–11:30</a:t>
                      </a:r>
                      <a:endParaRPr lang="en-GB" sz="1100" baseline="0" dirty="0">
                        <a:solidFill>
                          <a:srgbClr val="142A33"/>
                        </a:solidFill>
                        <a:latin typeface="Calibri" panose="020F0502020204030204" pitchFamily="34" charset="0"/>
                        <a:cs typeface="Calibri" panose="020F0502020204030204" pitchFamily="34" charset="0"/>
                      </a:endParaRPr>
                    </a:p>
                    <a:p>
                      <a:pPr algn="ctr"/>
                      <a:r>
                        <a:rPr lang="en-GB" sz="1100" baseline="0" smtClean="0">
                          <a:solidFill>
                            <a:srgbClr val="142A33"/>
                          </a:solidFill>
                          <a:latin typeface="Calibri" panose="020F0502020204030204" pitchFamily="34" charset="0"/>
                          <a:cs typeface="Calibri" panose="020F0502020204030204" pitchFamily="34" charset="0"/>
                        </a:rPr>
                        <a:t>12:40–12:30</a:t>
                      </a:r>
                      <a:endParaRPr lang="en-GB" sz="1100" dirty="0">
                        <a:solidFill>
                          <a:srgbClr val="142A33"/>
                        </a:solidFill>
                        <a:latin typeface="Calibri" panose="020F0502020204030204" pitchFamily="34" charset="0"/>
                        <a:cs typeface="Calibri" panose="020F0502020204030204" pitchFamily="34" charset="0"/>
                      </a:endParaRPr>
                    </a:p>
                  </a:txBody>
                  <a:tcPr anchor="ctr"/>
                </a:tc>
                <a:tc>
                  <a:txBody>
                    <a:bodyPr/>
                    <a:lstStyle/>
                    <a:p>
                      <a:pPr algn="ctr"/>
                      <a:r>
                        <a:rPr lang="en-GB" sz="1100" dirty="0">
                          <a:solidFill>
                            <a:srgbClr val="142A33"/>
                          </a:solidFill>
                          <a:latin typeface="Calibri" panose="020F0502020204030204" pitchFamily="34" charset="0"/>
                          <a:cs typeface="Calibri" panose="020F0502020204030204" pitchFamily="34" charset="0"/>
                        </a:rPr>
                        <a:t>13:40–14:00</a:t>
                      </a:r>
                    </a:p>
                  </a:txBody>
                  <a:tcPr anchor="ctr"/>
                </a:tc>
                <a:extLst>
                  <a:ext uri="{0D108BD9-81ED-4DB2-BD59-A6C34878D82A}">
                    <a16:rowId xmlns:a16="http://schemas.microsoft.com/office/drawing/2014/main" val="2413085152"/>
                  </a:ext>
                </a:extLst>
              </a:tr>
            </a:tbl>
          </a:graphicData>
        </a:graphic>
      </p:graphicFrame>
      <p:pic>
        <p:nvPicPr>
          <p:cNvPr id="31" name="Picture 6" descr="Equipment for sale _Page_1">
            <a:extLst>
              <a:ext uri="{FF2B5EF4-FFF2-40B4-BE49-F238E27FC236}">
                <a16:creationId xmlns:a16="http://schemas.microsoft.com/office/drawing/2014/main" id="{134DA244-0F8D-4F68-805F-221B944BB7A1}"/>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234" t="22981" r="37757" b="59180"/>
          <a:stretch/>
        </p:blipFill>
        <p:spPr bwMode="auto">
          <a:xfrm rot="2691819">
            <a:off x="7932045" y="2522488"/>
            <a:ext cx="870389" cy="99950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2" name="Picture 6" descr="Equipment for sale _Page_1">
            <a:extLst>
              <a:ext uri="{FF2B5EF4-FFF2-40B4-BE49-F238E27FC236}">
                <a16:creationId xmlns:a16="http://schemas.microsoft.com/office/drawing/2014/main" id="{03B07411-6DF9-4341-8417-77BD37B0F99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61" t="4715" r="15645" b="77098"/>
          <a:stretch/>
        </p:blipFill>
        <p:spPr bwMode="auto">
          <a:xfrm>
            <a:off x="6240815" y="1882603"/>
            <a:ext cx="2467280" cy="10189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aphicFrame>
        <p:nvGraphicFramePr>
          <p:cNvPr id="34" name="Table 33">
            <a:extLst>
              <a:ext uri="{FF2B5EF4-FFF2-40B4-BE49-F238E27FC236}">
                <a16:creationId xmlns:a16="http://schemas.microsoft.com/office/drawing/2014/main" id="{8D1F10A1-8E03-4918-BED0-1144B5AD1C0F}"/>
              </a:ext>
            </a:extLst>
          </p:cNvPr>
          <p:cNvGraphicFramePr>
            <a:graphicFrameLocks noGrp="1"/>
          </p:cNvGraphicFramePr>
          <p:nvPr>
            <p:extLst/>
          </p:nvPr>
        </p:nvGraphicFramePr>
        <p:xfrm>
          <a:off x="8974130" y="5547687"/>
          <a:ext cx="2887397" cy="335280"/>
        </p:xfrm>
        <a:graphic>
          <a:graphicData uri="http://schemas.openxmlformats.org/drawingml/2006/table">
            <a:tbl>
              <a:tblPr firstRow="1" bandRow="1">
                <a:tableStyleId>{5C22544A-7EE6-4342-B048-85BDC9FD1C3A}</a:tableStyleId>
              </a:tblPr>
              <a:tblGrid>
                <a:gridCol w="2887397">
                  <a:extLst>
                    <a:ext uri="{9D8B030D-6E8A-4147-A177-3AD203B41FA5}">
                      <a16:colId xmlns:a16="http://schemas.microsoft.com/office/drawing/2014/main" val="2392273897"/>
                    </a:ext>
                  </a:extLst>
                </a:gridCol>
              </a:tblGrid>
              <a:tr h="178121">
                <a:tc>
                  <a: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normalizeH="0" baseline="0" dirty="0">
                          <a:ln>
                            <a:noFill/>
                          </a:ln>
                          <a:solidFill>
                            <a:schemeClr val="tx1"/>
                          </a:solidFill>
                          <a:effectLst/>
                          <a:latin typeface="Calibri" panose="020F0502020204030204" pitchFamily="34" charset="0"/>
                          <a:ea typeface="+mn-ea"/>
                          <a:cs typeface="+mn-cs"/>
                        </a:rPr>
                        <a:t>£15.00</a:t>
                      </a:r>
                      <a:endParaRPr kumimoji="0" lang="en-GB" sz="1600" b="1" i="0" u="none" strike="noStrike" kern="1200" cap="none" normalizeH="0" baseline="0" dirty="0">
                        <a:ln>
                          <a:noFill/>
                        </a:ln>
                        <a:solidFill>
                          <a:schemeClr val="tx1"/>
                        </a:solidFill>
                        <a:effectLst/>
                        <a:latin typeface="Calibri" panose="020F0502020204030204" pitchFamily="34" charset="0"/>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302039"/>
                  </a:ext>
                </a:extLst>
              </a:tr>
            </a:tbl>
          </a:graphicData>
        </a:graphic>
      </p:graphicFrame>
      <p:sp>
        <p:nvSpPr>
          <p:cNvPr id="36" name="TextBox 35">
            <a:extLst>
              <a:ext uri="{FF2B5EF4-FFF2-40B4-BE49-F238E27FC236}">
                <a16:creationId xmlns:a16="http://schemas.microsoft.com/office/drawing/2014/main" id="{ACC4F06B-EEBF-450B-B7DD-CCF2197225B2}"/>
              </a:ext>
            </a:extLst>
          </p:cNvPr>
          <p:cNvSpPr txBox="1"/>
          <p:nvPr/>
        </p:nvSpPr>
        <p:spPr>
          <a:xfrm>
            <a:off x="6817708" y="5554756"/>
            <a:ext cx="2635334" cy="338554"/>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£1.70</a:t>
            </a:r>
          </a:p>
        </p:txBody>
      </p:sp>
      <p:sp>
        <p:nvSpPr>
          <p:cNvPr id="38" name="TextBox 37">
            <a:extLst>
              <a:ext uri="{FF2B5EF4-FFF2-40B4-BE49-F238E27FC236}">
                <a16:creationId xmlns:a16="http://schemas.microsoft.com/office/drawing/2014/main" id="{3C6ED1E8-FC63-425D-BB44-8AF979190E32}"/>
              </a:ext>
            </a:extLst>
          </p:cNvPr>
          <p:cNvSpPr txBox="1"/>
          <p:nvPr/>
        </p:nvSpPr>
        <p:spPr>
          <a:xfrm>
            <a:off x="6500811" y="3447311"/>
            <a:ext cx="5360709" cy="58477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The following items can be purchased from West Office using money on your ParentPay:</a:t>
            </a:r>
            <a:endParaRPr kumimoji="0" lang="en-US" alt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1026" name="Picture 2" descr="A3 Tuff Bag Assorted">
            <a:extLst>
              <a:ext uri="{FF2B5EF4-FFF2-40B4-BE49-F238E27FC236}">
                <a16:creationId xmlns:a16="http://schemas.microsoft.com/office/drawing/2014/main" id="{B5B2D3A7-3FA3-4C6A-AF6E-96EE13EC895D}"/>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02" t="2286" r="2979" b="3210"/>
          <a:stretch/>
        </p:blipFill>
        <p:spPr bwMode="auto">
          <a:xfrm>
            <a:off x="7334798" y="4279940"/>
            <a:ext cx="1601154" cy="118562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1" descr="fx-85GT-728x512px">
            <a:extLst>
              <a:ext uri="{FF2B5EF4-FFF2-40B4-BE49-F238E27FC236}">
                <a16:creationId xmlns:a16="http://schemas.microsoft.com/office/drawing/2014/main" id="{4EF5A8A5-DE86-4634-A253-C8193B28990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31754" r="32710"/>
          <a:stretch>
            <a:fillRect/>
          </a:stretch>
        </p:blipFill>
        <p:spPr bwMode="auto">
          <a:xfrm>
            <a:off x="10059738" y="4201397"/>
            <a:ext cx="716179" cy="134449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40010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rotWithShape="1">
          <a:blip r:embed="rId5">
            <a:alphaModFix amt="10000"/>
            <a:extLst>
              <a:ext uri="{28A0092B-C50C-407E-A947-70E740481C1C}">
                <a14:useLocalDpi xmlns:a14="http://schemas.microsoft.com/office/drawing/2010/main" val="0"/>
              </a:ext>
            </a:extLst>
          </a:blip>
          <a:srcRect r="13937" b="9511"/>
          <a:stretch/>
        </p:blipFill>
        <p:spPr>
          <a:xfrm>
            <a:off x="7331563" y="1747616"/>
            <a:ext cx="4860437" cy="5110384"/>
          </a:xfrm>
          <a:prstGeom prst="rect">
            <a:avLst/>
          </a:prstGeom>
        </p:spPr>
      </p:pic>
      <p:sp>
        <p:nvSpPr>
          <p:cNvPr id="6" name="Content Placeholder 2"/>
          <p:cNvSpPr>
            <a:spLocks noGrp="1"/>
          </p:cNvSpPr>
          <p:nvPr>
            <p:ph idx="1"/>
          </p:nvPr>
        </p:nvSpPr>
        <p:spPr>
          <a:xfrm>
            <a:off x="1686535" y="1211019"/>
            <a:ext cx="10432454" cy="5114022"/>
          </a:xfrm>
        </p:spPr>
        <p:txBody>
          <a:bodyPr>
            <a:normAutofit fontScale="62500" lnSpcReduction="20000"/>
          </a:bodyPr>
          <a:lstStyle/>
          <a:p>
            <a:pPr marL="0" indent="0" algn="ctr">
              <a:buNone/>
            </a:pPr>
            <a:r>
              <a:rPr lang="en-GB" sz="4000" i="1" dirty="0"/>
              <a:t>During March, many Muslims will be observing Ramadan by fasting</a:t>
            </a:r>
            <a:r>
              <a:rPr lang="en-GB" sz="4000" i="1" dirty="0" smtClean="0"/>
              <a:t>.</a:t>
            </a:r>
          </a:p>
          <a:p>
            <a:pPr marL="0" indent="0" algn="ctr">
              <a:buNone/>
            </a:pPr>
            <a:endParaRPr lang="en-GB" sz="4000" dirty="0"/>
          </a:p>
          <a:p>
            <a:pPr marL="0" indent="0" algn="ctr">
              <a:buNone/>
            </a:pPr>
            <a:r>
              <a:rPr lang="en-GB" sz="4000" dirty="0"/>
              <a:t>As a school, we aim to come together to share food and support those who may have limited resources to break their fast</a:t>
            </a:r>
            <a:r>
              <a:rPr lang="en-GB" sz="4000" dirty="0" smtClean="0"/>
              <a:t>.</a:t>
            </a:r>
          </a:p>
          <a:p>
            <a:pPr algn="ctr"/>
            <a:endParaRPr lang="en-GB" sz="4000" dirty="0"/>
          </a:p>
          <a:p>
            <a:pPr marL="0" indent="0" algn="ctr">
              <a:buNone/>
            </a:pPr>
            <a:r>
              <a:rPr lang="en-GB" sz="4000" dirty="0" smtClean="0"/>
              <a:t>So for a whole week</a:t>
            </a:r>
            <a:r>
              <a:rPr lang="en-GB" sz="4000" b="1" i="1" dirty="0" smtClean="0"/>
              <a:t> (from Monday </a:t>
            </a:r>
            <a:r>
              <a:rPr lang="en-GB" sz="4000" b="1" i="1" dirty="0"/>
              <a:t>3rd March </a:t>
            </a:r>
            <a:r>
              <a:rPr lang="en-GB" sz="4000" b="1" i="1" dirty="0" smtClean="0"/>
              <a:t>2025 until Friday </a:t>
            </a:r>
            <a:r>
              <a:rPr lang="en-GB" sz="4000" b="1" i="1" dirty="0"/>
              <a:t>7th </a:t>
            </a:r>
            <a:r>
              <a:rPr lang="en-GB" sz="4000" b="1" i="1" dirty="0" smtClean="0"/>
              <a:t>March)</a:t>
            </a:r>
            <a:r>
              <a:rPr lang="en-GB" sz="4000" dirty="0" smtClean="0"/>
              <a:t>, all students </a:t>
            </a:r>
            <a:r>
              <a:rPr lang="en-GB" sz="4000" dirty="0"/>
              <a:t>will have the opportunity to bring food </a:t>
            </a:r>
            <a:r>
              <a:rPr lang="en-GB" sz="4000" dirty="0" smtClean="0"/>
              <a:t>items from home in </a:t>
            </a:r>
            <a:r>
              <a:rPr lang="en-GB" sz="4000" dirty="0"/>
              <a:t>to </a:t>
            </a:r>
            <a:r>
              <a:rPr lang="en-GB" sz="4000" dirty="0" smtClean="0"/>
              <a:t>school to </a:t>
            </a:r>
            <a:r>
              <a:rPr lang="en-GB" sz="4000" b="1" dirty="0" smtClean="0"/>
              <a:t>donate to their form tutor.</a:t>
            </a:r>
            <a:endParaRPr lang="en-GB" sz="4000" b="1" dirty="0"/>
          </a:p>
          <a:p>
            <a:pPr marL="0" indent="0" algn="ctr">
              <a:buNone/>
            </a:pPr>
            <a:endParaRPr lang="en-GB" sz="4000" dirty="0" smtClean="0"/>
          </a:p>
          <a:p>
            <a:pPr marL="0" indent="0" algn="ctr">
              <a:buNone/>
            </a:pPr>
            <a:r>
              <a:rPr lang="en-GB" sz="4000" dirty="0" smtClean="0"/>
              <a:t>On Friday </a:t>
            </a:r>
            <a:r>
              <a:rPr lang="en-GB" sz="4000" dirty="0"/>
              <a:t>our </a:t>
            </a:r>
            <a:r>
              <a:rPr lang="en-GB" sz="4000" b="1" dirty="0" smtClean="0"/>
              <a:t>Pupil </a:t>
            </a:r>
            <a:r>
              <a:rPr lang="en-GB" sz="4000" b="1" dirty="0"/>
              <a:t>L</a:t>
            </a:r>
            <a:r>
              <a:rPr lang="en-GB" sz="4000" b="1" dirty="0" smtClean="0"/>
              <a:t>eaders</a:t>
            </a:r>
            <a:r>
              <a:rPr lang="en-GB" sz="4000" dirty="0" smtClean="0"/>
              <a:t> </a:t>
            </a:r>
            <a:r>
              <a:rPr lang="en-GB" sz="4000" dirty="0"/>
              <a:t>will collect all donations, which will be recorded on the </a:t>
            </a:r>
            <a:r>
              <a:rPr lang="en-GB" sz="4000" b="1" dirty="0"/>
              <a:t>Secure </a:t>
            </a:r>
            <a:r>
              <a:rPr lang="en-GB" sz="4000" b="1" dirty="0" smtClean="0"/>
              <a:t>Tracker</a:t>
            </a:r>
            <a:r>
              <a:rPr lang="en-GB" sz="4000" dirty="0" smtClean="0"/>
              <a:t>, and there will be a prize for the </a:t>
            </a:r>
            <a:r>
              <a:rPr lang="en-GB" sz="4000" b="1" dirty="0" smtClean="0"/>
              <a:t>best form</a:t>
            </a:r>
            <a:r>
              <a:rPr lang="en-GB" sz="4000" dirty="0" smtClean="0"/>
              <a:t>!</a:t>
            </a:r>
            <a:endParaRPr lang="en-GB" sz="4000" dirty="0"/>
          </a:p>
          <a:p>
            <a:pPr marL="0" indent="0" algn="ctr">
              <a:buNone/>
            </a:pPr>
            <a:endParaRPr lang="en-GB" sz="4000" dirty="0" smtClean="0"/>
          </a:p>
          <a:p>
            <a:pPr marL="0" indent="0" algn="ctr">
              <a:buNone/>
            </a:pPr>
            <a:r>
              <a:rPr lang="en-GB" sz="4000" i="1" dirty="0" smtClean="0"/>
              <a:t>Thank </a:t>
            </a:r>
            <a:r>
              <a:rPr lang="en-GB" sz="4000" i="1" dirty="0"/>
              <a:t>you for your kindness and generosity in supporting our </a:t>
            </a:r>
            <a:r>
              <a:rPr lang="en-GB" sz="4000" i="1" dirty="0" smtClean="0"/>
              <a:t>community</a:t>
            </a:r>
            <a:endParaRPr lang="en-GB" sz="4000" i="1" dirty="0"/>
          </a:p>
          <a:p>
            <a:pPr marL="0" indent="0" algn="ctr">
              <a:buNone/>
            </a:pPr>
            <a:r>
              <a:rPr lang="en-US" sz="4000" i="1" dirty="0" err="1" smtClean="0"/>
              <a:t>Mrs</a:t>
            </a:r>
            <a:r>
              <a:rPr lang="en-US" sz="4000" i="1" dirty="0" smtClean="0"/>
              <a:t> Sajed and Miss Reid</a:t>
            </a:r>
          </a:p>
        </p:txBody>
      </p:sp>
      <p:sp>
        <p:nvSpPr>
          <p:cNvPr id="34" name="object 22">
            <a:extLst>
              <a:ext uri="{FF2B5EF4-FFF2-40B4-BE49-F238E27FC236}">
                <a16:creationId xmlns:a16="http://schemas.microsoft.com/office/drawing/2014/main" id="{D5FE940C-2C04-754D-9DB6-F0FED3E467E0}"/>
              </a:ext>
            </a:extLst>
          </p:cNvPr>
          <p:cNvSpPr/>
          <p:nvPr/>
        </p:nvSpPr>
        <p:spPr>
          <a:xfrm>
            <a:off x="689693" y="820229"/>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6949" y="199362"/>
            <a:ext cx="1838459" cy="281284"/>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38832" y="-15246"/>
            <a:ext cx="9220147" cy="838384"/>
          </a:xfrm>
          <a:prstGeom prst="rect">
            <a:avLst/>
          </a:prstGeom>
          <a:noFill/>
          <a:ln>
            <a:noFill/>
          </a:ln>
        </p:spPr>
        <p:style>
          <a:lnRef idx="0">
            <a:scrgbClr r="0" g="0" b="0"/>
          </a:lnRef>
          <a:fillRef idx="0">
            <a:scrgbClr r="0" g="0" b="0"/>
          </a:fillRef>
          <a:effectRef idx="0">
            <a:scrgbClr r="0" g="0" b="0"/>
          </a:effectRef>
          <a:fontRef idx="minor">
            <a:schemeClr val="accent4"/>
          </a:fontRef>
        </p:style>
        <p:txBody>
          <a:bodyPr vert="horz" wrap="square" lIns="0" tIns="7316" rIns="0" bIns="0" rtlCol="0" anchor="ctr">
            <a:spAutoFit/>
          </a:bodyPr>
          <a:lstStyle/>
          <a:p>
            <a:pPr algn="ctr"/>
            <a:r>
              <a:rPr lang="en-GB" b="1" dirty="0" smtClean="0">
                <a:solidFill>
                  <a:schemeClr val="tx1"/>
                </a:solidFill>
                <a:latin typeface="+mn-lt"/>
              </a:rPr>
              <a:t>Food Bank Collection for </a:t>
            </a:r>
            <a:r>
              <a:rPr lang="en-GB" sz="6000" b="1" dirty="0" smtClean="0">
                <a:solidFill>
                  <a:srgbClr val="00B0F0"/>
                </a:solidFill>
                <a:latin typeface="Bahnschrift Light Condensed" panose="020B0502040204020203" pitchFamily="34" charset="0"/>
              </a:rPr>
              <a:t>Ramadan</a:t>
            </a:r>
            <a:endParaRPr lang="en-GB" sz="4800" b="1" dirty="0" smtClean="0">
              <a:solidFill>
                <a:srgbClr val="00B0F0"/>
              </a:solidFill>
              <a:latin typeface="Bahnschrift Light Condensed" panose="020B0502040204020203" pitchFamily="34" charset="0"/>
            </a:endParaRPr>
          </a:p>
        </p:txBody>
      </p:sp>
      <p:sp>
        <p:nvSpPr>
          <p:cNvPr id="2" name="Rectangle 1"/>
          <p:cNvSpPr/>
          <p:nvPr/>
        </p:nvSpPr>
        <p:spPr>
          <a:xfrm>
            <a:off x="77954" y="991824"/>
            <a:ext cx="1317092" cy="34778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GB" sz="2000" b="1" dirty="0">
                <a:solidFill>
                  <a:srgbClr val="0070C0"/>
                </a:solidFill>
                <a:latin typeface="Bahnschrift Light Condensed" panose="020B0502040204020203" pitchFamily="34" charset="0"/>
              </a:rPr>
              <a:t>"Do not withhold good from those to whom it is due, when it is in your power to act." – Proverbs 3:27</a:t>
            </a:r>
          </a:p>
        </p:txBody>
      </p:sp>
      <p:sp>
        <p:nvSpPr>
          <p:cNvPr id="3" name="Rectangle 2"/>
          <p:cNvSpPr/>
          <p:nvPr/>
        </p:nvSpPr>
        <p:spPr>
          <a:xfrm>
            <a:off x="2986595" y="6325041"/>
            <a:ext cx="9168900" cy="40011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en-GB" sz="2000" b="1" dirty="0">
                <a:solidFill>
                  <a:schemeClr val="accent4">
                    <a:lumMod val="75000"/>
                  </a:schemeClr>
                </a:solidFill>
                <a:latin typeface="Bahnschrift Light Condensed" panose="020B0502040204020203" pitchFamily="34" charset="0"/>
              </a:rPr>
              <a:t>"The believer’s shade on the Day of Resurrection will be his charity." – Prophet Muhammad (</a:t>
            </a:r>
            <a:r>
              <a:rPr lang="en-GB" sz="2000" b="1" dirty="0" err="1">
                <a:solidFill>
                  <a:schemeClr val="accent4">
                    <a:lumMod val="75000"/>
                  </a:schemeClr>
                </a:solidFill>
                <a:latin typeface="Bahnschrift Light Condensed" panose="020B0502040204020203" pitchFamily="34" charset="0"/>
              </a:rPr>
              <a:t>Tirmidhi</a:t>
            </a:r>
            <a:r>
              <a:rPr lang="en-GB" sz="2000" b="1" dirty="0">
                <a:solidFill>
                  <a:schemeClr val="accent4">
                    <a:lumMod val="75000"/>
                  </a:schemeClr>
                </a:solidFill>
                <a:latin typeface="Bahnschrift Light Condensed" panose="020B0502040204020203" pitchFamily="34" charset="0"/>
              </a:rPr>
              <a:t> 604)</a:t>
            </a:r>
          </a:p>
        </p:txBody>
      </p:sp>
      <p:pic>
        <p:nvPicPr>
          <p:cNvPr id="15" name="Picture 14"/>
          <p:cNvPicPr>
            <a:picLocks noChangeAspect="1"/>
          </p:cNvPicPr>
          <p:nvPr/>
        </p:nvPicPr>
        <p:blipFill>
          <a:blip r:embed="rId7"/>
          <a:stretch>
            <a:fillRect/>
          </a:stretch>
        </p:blipFill>
        <p:spPr>
          <a:xfrm>
            <a:off x="-166539" y="4520694"/>
            <a:ext cx="2433307" cy="2278691"/>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096446" y="687024"/>
            <a:ext cx="609600" cy="609600"/>
          </a:xfrm>
          <a:prstGeom prst="rect">
            <a:avLst/>
          </a:prstGeom>
        </p:spPr>
      </p:pic>
    </p:spTree>
    <p:extLst>
      <p:ext uri="{BB962C8B-B14F-4D97-AF65-F5344CB8AC3E}">
        <p14:creationId xmlns:p14="http://schemas.microsoft.com/office/powerpoint/2010/main" val="102388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07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rotWithShape="1">
          <a:blip r:embed="rId3">
            <a:alphaModFix amt="10000"/>
            <a:extLst>
              <a:ext uri="{28A0092B-C50C-407E-A947-70E740481C1C}">
                <a14:useLocalDpi xmlns:a14="http://schemas.microsoft.com/office/drawing/2010/main" val="0"/>
              </a:ext>
            </a:extLst>
          </a:blip>
          <a:srcRect r="13937" b="9511"/>
          <a:stretch/>
        </p:blipFill>
        <p:spPr>
          <a:xfrm>
            <a:off x="7331563" y="1747616"/>
            <a:ext cx="4860437" cy="5110384"/>
          </a:xfrm>
          <a:prstGeom prst="rect">
            <a:avLst/>
          </a:prstGeom>
        </p:spPr>
      </p:pic>
      <p:sp>
        <p:nvSpPr>
          <p:cNvPr id="6" name="Content Placeholder 2"/>
          <p:cNvSpPr>
            <a:spLocks noGrp="1"/>
          </p:cNvSpPr>
          <p:nvPr>
            <p:ph idx="1"/>
          </p:nvPr>
        </p:nvSpPr>
        <p:spPr>
          <a:xfrm>
            <a:off x="1786759" y="1211019"/>
            <a:ext cx="10332230" cy="5114022"/>
          </a:xfrm>
        </p:spPr>
        <p:txBody>
          <a:bodyPr>
            <a:normAutofit lnSpcReduction="10000"/>
          </a:bodyPr>
          <a:lstStyle/>
          <a:p>
            <a:pPr marL="0" indent="0" algn="ctr">
              <a:buNone/>
            </a:pPr>
            <a:r>
              <a:rPr lang="en-GB" sz="2500" i="1" dirty="0" smtClean="0"/>
              <a:t>What items could you bring to donate?</a:t>
            </a:r>
          </a:p>
          <a:p>
            <a:pPr marL="0" indent="0" algn="ctr">
              <a:buNone/>
            </a:pPr>
            <a:endParaRPr lang="en-GB" sz="2500" b="1" i="1" dirty="0"/>
          </a:p>
          <a:p>
            <a:r>
              <a:rPr lang="en-GB" sz="2500" b="1" i="1" dirty="0"/>
              <a:t>D</a:t>
            </a:r>
            <a:r>
              <a:rPr lang="en-GB" sz="2500" b="1" i="1" dirty="0" smtClean="0"/>
              <a:t>ried food such as rice and pasta</a:t>
            </a:r>
          </a:p>
          <a:p>
            <a:r>
              <a:rPr lang="en-GB" sz="2500" b="1" i="1" dirty="0" smtClean="0"/>
              <a:t>Tinned food such as beans, soup, and canned vegetables </a:t>
            </a:r>
          </a:p>
          <a:p>
            <a:r>
              <a:rPr lang="en-GB" sz="2500" b="1" i="1" dirty="0" smtClean="0"/>
              <a:t>Tinned desserts such as custard, rice pudding</a:t>
            </a:r>
          </a:p>
          <a:p>
            <a:r>
              <a:rPr lang="en-GB" sz="2500" b="1" i="1" dirty="0" smtClean="0"/>
              <a:t>Boxes of cereal</a:t>
            </a:r>
          </a:p>
          <a:p>
            <a:r>
              <a:rPr lang="en-GB" sz="2500" b="1" i="1" dirty="0" smtClean="0"/>
              <a:t>Packet food such as noodles, ramen</a:t>
            </a:r>
          </a:p>
          <a:p>
            <a:r>
              <a:rPr lang="en-GB" sz="2500" b="1" i="1" dirty="0" smtClean="0"/>
              <a:t>Bottles of squash </a:t>
            </a:r>
          </a:p>
          <a:p>
            <a:pPr marL="0" indent="0">
              <a:buNone/>
            </a:pPr>
            <a:endParaRPr lang="en-GB" sz="2500" b="1" i="1" dirty="0"/>
          </a:p>
          <a:p>
            <a:pPr marL="0" indent="0">
              <a:buNone/>
            </a:pPr>
            <a:endParaRPr lang="en-GB" sz="2500" b="1" i="1" dirty="0" smtClean="0"/>
          </a:p>
          <a:p>
            <a:pPr marL="0" indent="0">
              <a:buNone/>
            </a:pPr>
            <a:r>
              <a:rPr lang="en-GB" sz="2500" i="1" dirty="0" smtClean="0"/>
              <a:t>Please do not bring fresh fruit or vegetables, or </a:t>
            </a:r>
            <a:r>
              <a:rPr lang="en-GB" sz="2500" i="1" smtClean="0"/>
              <a:t>frozen food, </a:t>
            </a:r>
            <a:r>
              <a:rPr lang="en-GB" sz="2500" i="1" dirty="0" smtClean="0"/>
              <a:t>as these will spoil.</a:t>
            </a:r>
            <a:endParaRPr lang="en-US" sz="2500" i="1" dirty="0" smtClean="0"/>
          </a:p>
        </p:txBody>
      </p:sp>
      <p:sp>
        <p:nvSpPr>
          <p:cNvPr id="34" name="object 22">
            <a:extLst>
              <a:ext uri="{FF2B5EF4-FFF2-40B4-BE49-F238E27FC236}">
                <a16:creationId xmlns:a16="http://schemas.microsoft.com/office/drawing/2014/main" id="{D5FE940C-2C04-754D-9DB6-F0FED3E467E0}"/>
              </a:ext>
            </a:extLst>
          </p:cNvPr>
          <p:cNvSpPr/>
          <p:nvPr/>
        </p:nvSpPr>
        <p:spPr>
          <a:xfrm>
            <a:off x="689693" y="820229"/>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6949" y="199362"/>
            <a:ext cx="1838459" cy="281284"/>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138832" y="-15246"/>
            <a:ext cx="9220147" cy="838384"/>
          </a:xfrm>
          <a:prstGeom prst="rect">
            <a:avLst/>
          </a:prstGeom>
          <a:noFill/>
          <a:ln>
            <a:noFill/>
          </a:ln>
        </p:spPr>
        <p:style>
          <a:lnRef idx="0">
            <a:scrgbClr r="0" g="0" b="0"/>
          </a:lnRef>
          <a:fillRef idx="0">
            <a:scrgbClr r="0" g="0" b="0"/>
          </a:fillRef>
          <a:effectRef idx="0">
            <a:scrgbClr r="0" g="0" b="0"/>
          </a:effectRef>
          <a:fontRef idx="minor">
            <a:schemeClr val="accent4"/>
          </a:fontRef>
        </p:style>
        <p:txBody>
          <a:bodyPr vert="horz" wrap="square" lIns="0" tIns="7316" rIns="0" bIns="0" rtlCol="0" anchor="ctr">
            <a:spAutoFit/>
          </a:bodyPr>
          <a:lstStyle/>
          <a:p>
            <a:pPr algn="ctr"/>
            <a:r>
              <a:rPr lang="en-GB" b="1" dirty="0" smtClean="0">
                <a:solidFill>
                  <a:schemeClr val="tx1"/>
                </a:solidFill>
                <a:latin typeface="+mn-lt"/>
              </a:rPr>
              <a:t>Food Bank Collection for </a:t>
            </a:r>
            <a:r>
              <a:rPr lang="en-GB" sz="6000" b="1" dirty="0" smtClean="0">
                <a:solidFill>
                  <a:srgbClr val="00B0F0"/>
                </a:solidFill>
                <a:latin typeface="Bahnschrift Light Condensed" panose="020B0502040204020203" pitchFamily="34" charset="0"/>
              </a:rPr>
              <a:t>Ramadan</a:t>
            </a:r>
            <a:endParaRPr lang="en-GB" sz="4800" b="1" dirty="0" smtClean="0">
              <a:solidFill>
                <a:srgbClr val="00B0F0"/>
              </a:solidFill>
              <a:latin typeface="Bahnschrift Light Condensed" panose="020B0502040204020203" pitchFamily="34" charset="0"/>
            </a:endParaRPr>
          </a:p>
        </p:txBody>
      </p:sp>
      <p:sp>
        <p:nvSpPr>
          <p:cNvPr id="2" name="Rectangle 1"/>
          <p:cNvSpPr/>
          <p:nvPr/>
        </p:nvSpPr>
        <p:spPr>
          <a:xfrm>
            <a:off x="77954" y="991824"/>
            <a:ext cx="1317092" cy="3477875"/>
          </a:xfrm>
          <a:prstGeom prst="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GB" sz="2000" b="1" dirty="0">
                <a:solidFill>
                  <a:srgbClr val="0070C0"/>
                </a:solidFill>
                <a:latin typeface="Bahnschrift Light Condensed" panose="020B0502040204020203" pitchFamily="34" charset="0"/>
              </a:rPr>
              <a:t>"Do not withhold good from those to whom it is due, when it is in your power to act." – Proverbs 3:27</a:t>
            </a:r>
          </a:p>
        </p:txBody>
      </p:sp>
      <p:sp>
        <p:nvSpPr>
          <p:cNvPr id="3" name="Rectangle 2"/>
          <p:cNvSpPr/>
          <p:nvPr/>
        </p:nvSpPr>
        <p:spPr>
          <a:xfrm>
            <a:off x="3023100" y="6258857"/>
            <a:ext cx="9168900" cy="400110"/>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a:spAutoFit/>
          </a:bodyPr>
          <a:lstStyle/>
          <a:p>
            <a:pPr algn="r"/>
            <a:r>
              <a:rPr lang="en-GB" sz="2000" b="1" dirty="0">
                <a:solidFill>
                  <a:schemeClr val="accent4">
                    <a:lumMod val="75000"/>
                  </a:schemeClr>
                </a:solidFill>
                <a:latin typeface="Bahnschrift Light Condensed" panose="020B0502040204020203" pitchFamily="34" charset="0"/>
              </a:rPr>
              <a:t>"The believer’s shade on the Day of Resurrection will be his charity." – Prophet Muhammad (</a:t>
            </a:r>
            <a:r>
              <a:rPr lang="en-GB" sz="2000" b="1" dirty="0" err="1">
                <a:solidFill>
                  <a:schemeClr val="accent4">
                    <a:lumMod val="75000"/>
                  </a:schemeClr>
                </a:solidFill>
                <a:latin typeface="Bahnschrift Light Condensed" panose="020B0502040204020203" pitchFamily="34" charset="0"/>
              </a:rPr>
              <a:t>Tirmidhi</a:t>
            </a:r>
            <a:r>
              <a:rPr lang="en-GB" sz="2000" b="1" dirty="0">
                <a:solidFill>
                  <a:schemeClr val="accent4">
                    <a:lumMod val="75000"/>
                  </a:schemeClr>
                </a:solidFill>
                <a:latin typeface="Bahnschrift Light Condensed" panose="020B0502040204020203" pitchFamily="34" charset="0"/>
              </a:rPr>
              <a:t> 604)</a:t>
            </a:r>
          </a:p>
        </p:txBody>
      </p:sp>
      <p:pic>
        <p:nvPicPr>
          <p:cNvPr id="15" name="Picture 14"/>
          <p:cNvPicPr>
            <a:picLocks noChangeAspect="1"/>
          </p:cNvPicPr>
          <p:nvPr/>
        </p:nvPicPr>
        <p:blipFill>
          <a:blip r:embed="rId5"/>
          <a:stretch>
            <a:fillRect/>
          </a:stretch>
        </p:blipFill>
        <p:spPr>
          <a:xfrm>
            <a:off x="-166539" y="4520694"/>
            <a:ext cx="2433307" cy="2278691"/>
          </a:xfrm>
          <a:prstGeom prst="rect">
            <a:avLst/>
          </a:prstGeom>
        </p:spPr>
      </p:pic>
    </p:spTree>
    <p:extLst>
      <p:ext uri="{BB962C8B-B14F-4D97-AF65-F5344CB8AC3E}">
        <p14:creationId xmlns:p14="http://schemas.microsoft.com/office/powerpoint/2010/main" val="1194101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anim calcmode="lin" valueType="num">
                                      <p:cBhvr additive="base">
                                        <p:cTn id="1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 calcmode="lin" valueType="num">
                                      <p:cBhvr additive="base">
                                        <p:cTn id="1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anim calcmode="lin" valueType="num">
                                      <p:cBhvr additive="base">
                                        <p:cTn id="2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anim calcmode="lin" valueType="num">
                                      <p:cBhvr additive="base">
                                        <p:cTn id="27"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 calcmode="lin" valueType="num">
                                      <p:cBhvr additive="base">
                                        <p:cTn id="3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107516"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a:t>
            </a:r>
            <a:r>
              <a:rPr kumimoji="0" lang="en-GB" sz="4000" b="0" i="0" u="sng"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Wellbeing: </a:t>
            </a: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online footprint mean</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is your data used online?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chemeClr val="accent2"/>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Does social media</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affect mental health</a:t>
            </a: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a:t>
            </a:r>
            <a:r>
              <a:rPr kumimoji="0" lang="en-US" sz="1400" b="0" i="0" u="none" strike="noStrike" kern="1200" cap="none" spc="0" normalizeH="0" noProof="0" dirty="0" smtClean="0">
                <a:ln>
                  <a:noFill/>
                </a:ln>
                <a:solidFill>
                  <a:prstClr val="black"/>
                </a:solidFill>
                <a:effectLst/>
                <a:uLnTx/>
                <a:uFillTx/>
                <a:latin typeface="Comic Sans MS" panose="030F0702030302020204" pitchFamily="66" charset="0"/>
                <a:ea typeface="+mn-ea"/>
                <a:cs typeface="+mn-cs"/>
              </a:rPr>
              <a:t> to manage screen time?</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can the internet be used professionally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are online dangers?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305473" y="2872473"/>
            <a:ext cx="6774910" cy="3809390"/>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Does social media affect mental health?</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How long do young people spend on social media?</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science says about the impact of social media on young people</a:t>
            </a:r>
          </a:p>
          <a:p>
            <a:pPr marL="138623" indent="-138623" defTabSz="554499">
              <a:lnSpc>
                <a:spcPct val="110000"/>
              </a:lnSpc>
              <a:spcBef>
                <a:spcPts val="607"/>
              </a:spcBef>
              <a:buFontTx/>
              <a:buChar char="-"/>
              <a:defRPr/>
            </a:pPr>
            <a:r>
              <a:rPr lang="en-US" sz="1940" b="1" dirty="0" smtClean="0">
                <a:solidFill>
                  <a:prstClr val="black"/>
                </a:solidFill>
                <a:latin typeface="Comic Sans MS"/>
              </a:rPr>
              <a:t>Debate around Australia banning social media for U16’s</a:t>
            </a:r>
            <a:endParaRPr lang="en-US" sz="1940" b="1" dirty="0">
              <a:solidFill>
                <a:prstClr val="black"/>
              </a:solidFill>
              <a:latin typeface="Comic Sans M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271744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20000"/>
          </a:bodyPr>
          <a:lstStyle/>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“How many hours do you think you spend looking at social media each day?”</a:t>
            </a:r>
          </a:p>
          <a:p>
            <a:pPr marL="0" indent="0">
              <a:buNone/>
            </a:pPr>
            <a:endParaRPr lang="en-US" sz="4000" dirty="0"/>
          </a:p>
          <a:p>
            <a:pPr marL="0" indent="0">
              <a:buNone/>
            </a:pPr>
            <a:r>
              <a:rPr lang="en-US" sz="4000" dirty="0" smtClean="0"/>
              <a:t>Social media includes Instagram, Snapchat, YouTube </a:t>
            </a:r>
            <a:r>
              <a:rPr lang="en-US" sz="4000" dirty="0" err="1" smtClean="0"/>
              <a:t>etc</a:t>
            </a:r>
            <a:endParaRPr lang="en-US" sz="4000" dirty="0" smtClean="0"/>
          </a:p>
          <a:p>
            <a:pPr marL="0" indent="0">
              <a:buNone/>
            </a:pP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Social Media Use</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3787521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smtClean="0"/>
          </a:p>
          <a:p>
            <a:pPr marL="0" indent="0">
              <a:buNone/>
            </a:pPr>
            <a:r>
              <a:rPr lang="en-US" sz="4000" b="1" dirty="0" smtClean="0"/>
              <a:t>“</a:t>
            </a:r>
            <a:r>
              <a:rPr lang="en-US" sz="4000" b="1" dirty="0"/>
              <a:t>How many hours do you think you spend looking at social media each day</a:t>
            </a:r>
            <a:r>
              <a:rPr lang="en-US" sz="4000" b="1" dirty="0" smtClean="0"/>
              <a:t>?”</a:t>
            </a:r>
          </a:p>
          <a:p>
            <a:pPr marL="0" indent="0">
              <a:buNone/>
            </a:pPr>
            <a:endParaRPr lang="en-US" sz="4000" dirty="0" smtClean="0"/>
          </a:p>
          <a:p>
            <a:pPr marL="0" indent="0">
              <a:buNone/>
            </a:pPr>
            <a:r>
              <a:rPr lang="en-US" sz="4000" dirty="0" smtClean="0"/>
              <a:t>Remember to use the sentence starters to add, build or challenge what your partner has said.</a:t>
            </a:r>
          </a:p>
          <a:p>
            <a:pPr marL="0" indent="0">
              <a:buNone/>
            </a:pPr>
            <a:endParaRPr lang="en-US" sz="4000" dirty="0" smtClean="0"/>
          </a:p>
          <a:p>
            <a:pPr marL="0" indent="0">
              <a:buNone/>
            </a:pPr>
            <a:r>
              <a:rPr lang="en-US" sz="4000" dirty="0" smtClean="0"/>
              <a:t>Be ready to share your discussion with the class</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GB" sz="2426" spc="27" dirty="0" smtClean="0"/>
              <a:t>Social Media Use</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441320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416009" cy="5204117"/>
          </a:xfrm>
        </p:spPr>
        <p:txBody>
          <a:bodyPr>
            <a:normAutofit/>
          </a:bodyPr>
          <a:lstStyle/>
          <a:p>
            <a:pPr marL="0" indent="0">
              <a:buNone/>
            </a:pPr>
            <a:r>
              <a:rPr lang="en-US" sz="3638" dirty="0" smtClean="0"/>
              <a:t>Research completed in 2023 found that teenagers spend on average 4.8 hours on social media everyday.</a:t>
            </a:r>
          </a:p>
          <a:p>
            <a:pPr marL="0" indent="0">
              <a:buNone/>
            </a:pPr>
            <a:endParaRPr lang="en-US" sz="3638" dirty="0"/>
          </a:p>
          <a:p>
            <a:pPr marL="0" indent="0">
              <a:buNone/>
            </a:pPr>
            <a:r>
              <a:rPr lang="en-US" sz="3638" dirty="0" smtClean="0"/>
              <a:t>37% of respondents said they spend 5 hours or more on social media every day</a:t>
            </a:r>
          </a:p>
          <a:p>
            <a:pPr marL="0" indent="0">
              <a:buNone/>
            </a:pPr>
            <a:endParaRPr lang="en-US" sz="3638" dirty="0"/>
          </a:p>
          <a:p>
            <a:pPr marL="0" indent="0">
              <a:buNone/>
            </a:pPr>
            <a:endParaRPr lang="en-US" sz="3638" dirty="0" smtClean="0"/>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Social Media Use</a:t>
            </a:r>
            <a:endParaRPr sz="2426" spc="27" dirty="0"/>
          </a:p>
        </p:txBody>
      </p:sp>
      <p:pic>
        <p:nvPicPr>
          <p:cNvPr id="3" name="Picture 2"/>
          <p:cNvPicPr>
            <a:picLocks noChangeAspect="1"/>
          </p:cNvPicPr>
          <p:nvPr/>
        </p:nvPicPr>
        <p:blipFill>
          <a:blip r:embed="rId4"/>
          <a:stretch>
            <a:fillRect/>
          </a:stretch>
        </p:blipFill>
        <p:spPr>
          <a:xfrm>
            <a:off x="7609516" y="1261997"/>
            <a:ext cx="3517697" cy="5096698"/>
          </a:xfrm>
          <a:prstGeom prst="rect">
            <a:avLst/>
          </a:prstGeom>
        </p:spPr>
      </p:pic>
    </p:spTree>
    <p:extLst>
      <p:ext uri="{BB962C8B-B14F-4D97-AF65-F5344CB8AC3E}">
        <p14:creationId xmlns:p14="http://schemas.microsoft.com/office/powerpoint/2010/main" val="3118343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959</TotalTime>
  <Words>1551</Words>
  <Application>Microsoft Office PowerPoint</Application>
  <PresentationFormat>Widescreen</PresentationFormat>
  <Paragraphs>201</Paragraphs>
  <Slides>20</Slides>
  <Notes>3</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20</vt:i4>
      </vt:variant>
    </vt:vector>
  </HeadingPairs>
  <TitlesOfParts>
    <vt:vector size="32" baseType="lpstr">
      <vt:lpstr>Aptos</vt:lpstr>
      <vt:lpstr>Arial</vt:lpstr>
      <vt:lpstr>Bahnschrift Light Condensed</vt:lpstr>
      <vt:lpstr>Calibri</vt:lpstr>
      <vt:lpstr>Calibri Light</vt:lpstr>
      <vt:lpstr>Comic Sans MS</vt:lpstr>
      <vt:lpstr>Lato</vt:lpstr>
      <vt:lpstr>LondrinaSolid-Black</vt:lpstr>
      <vt:lpstr>Segoe UI</vt:lpstr>
      <vt:lpstr>Verdana</vt:lpstr>
      <vt:lpstr>Office Theme</vt:lpstr>
      <vt:lpstr>1_Office Theme</vt:lpstr>
      <vt:lpstr>PowerPoint Presentation</vt:lpstr>
      <vt:lpstr>PowerPoint Presentation</vt:lpstr>
      <vt:lpstr>PowerPoint Presentation</vt:lpstr>
      <vt:lpstr>Food Bank Collection for Ramadan</vt:lpstr>
      <vt:lpstr>Food Bank Collection for Ramadan</vt:lpstr>
      <vt:lpstr>PowerPoint Presentation</vt:lpstr>
      <vt:lpstr>Social Media Use</vt:lpstr>
      <vt:lpstr>Social Media Use</vt:lpstr>
      <vt:lpstr>Social Media Use</vt:lpstr>
      <vt:lpstr>Social Media Use</vt:lpstr>
      <vt:lpstr>Social Media Use</vt:lpstr>
      <vt:lpstr>Social Media Use</vt:lpstr>
      <vt:lpstr>Social Media Use</vt:lpstr>
      <vt:lpstr>Why are we learning about this?</vt:lpstr>
      <vt:lpstr>Why are we learning about this?</vt:lpstr>
      <vt:lpstr>Why are we learning about this?</vt:lpstr>
      <vt:lpstr>Social media ban</vt:lpstr>
      <vt:lpstr>Social Media Use</vt:lpstr>
      <vt:lpstr>Social Media Use</vt:lpstr>
      <vt:lpstr>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110</cp:revision>
  <dcterms:created xsi:type="dcterms:W3CDTF">2024-08-15T13:31:51Z</dcterms:created>
  <dcterms:modified xsi:type="dcterms:W3CDTF">2025-04-14T11:47:21Z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