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Lst>
  <p:notesMasterIdLst>
    <p:notesMasterId r:id="rId21"/>
  </p:notesMasterIdLst>
  <p:sldIdLst>
    <p:sldId id="445" r:id="rId3"/>
    <p:sldId id="457" r:id="rId4"/>
    <p:sldId id="458" r:id="rId5"/>
    <p:sldId id="448" r:id="rId6"/>
    <p:sldId id="449" r:id="rId7"/>
    <p:sldId id="454" r:id="rId8"/>
    <p:sldId id="450" r:id="rId9"/>
    <p:sldId id="451" r:id="rId10"/>
    <p:sldId id="452" r:id="rId11"/>
    <p:sldId id="436" r:id="rId12"/>
    <p:sldId id="437" r:id="rId13"/>
    <p:sldId id="438" r:id="rId14"/>
    <p:sldId id="439" r:id="rId15"/>
    <p:sldId id="440" r:id="rId16"/>
    <p:sldId id="443" r:id="rId17"/>
    <p:sldId id="455" r:id="rId18"/>
    <p:sldId id="456" r:id="rId19"/>
    <p:sldId id="45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lG3vF5Engz2hEcPnmrFCg==" hashData="RV5pIcDoWW31hnkY4r30PEkLTPgmig/bGXfy1Uf5tAlBeRf6G/TOO/dz/KLPwLpkb2nFIsM2Gk9EkyOC/UOGR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145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42762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860579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686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14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19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501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047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625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524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291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93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67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NUL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8" r:id="rId12"/>
    <p:sldLayoutId id="2147483719" r:id="rId13"/>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40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lnSpcReduction="10000"/>
          </a:bodyPr>
          <a:lstStyle/>
          <a:p>
            <a:pPr algn="ctr">
              <a:lnSpc>
                <a:spcPct val="100000"/>
              </a:lnSpc>
            </a:pPr>
            <a:r>
              <a:rPr lang="en-US" b="1" u="sng" dirty="0" smtClean="0"/>
              <a:t>Thought of the Day</a:t>
            </a:r>
            <a:endParaRPr lang="en-US" b="1" u="sng" dirty="0"/>
          </a:p>
          <a:p>
            <a:pPr algn="ctr">
              <a:lnSpc>
                <a:spcPct val="100000"/>
              </a:lnSpc>
            </a:pPr>
            <a:r>
              <a:rPr lang="en-GB" dirty="0" smtClean="0"/>
              <a:t>“</a:t>
            </a:r>
            <a:r>
              <a:rPr lang="en-US" dirty="0" smtClean="0"/>
              <a:t>You should have control over your own data. You have a right to privacy – it’s that simple</a:t>
            </a:r>
            <a:r>
              <a:rPr lang="en-GB" dirty="0" smtClean="0"/>
              <a:t>” </a:t>
            </a:r>
          </a:p>
          <a:p>
            <a:pPr algn="ctr">
              <a:lnSpc>
                <a:spcPct val="100000"/>
              </a:lnSpc>
            </a:pPr>
            <a:r>
              <a:rPr lang="en-GB" sz="3900" dirty="0" smtClean="0"/>
              <a:t>Tim Cook, CEO of Apple</a:t>
            </a:r>
          </a:p>
        </p:txBody>
      </p:sp>
    </p:spTree>
    <p:extLst>
      <p:ext uri="{BB962C8B-B14F-4D97-AF65-F5344CB8AC3E}">
        <p14:creationId xmlns:p14="http://schemas.microsoft.com/office/powerpoint/2010/main" val="117950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204117"/>
          </a:xfrm>
        </p:spPr>
        <p:txBody>
          <a:bodyPr>
            <a:normAutofit fontScale="70000" lnSpcReduction="20000"/>
          </a:bodyPr>
          <a:lstStyle/>
          <a:p>
            <a:pPr marL="0" indent="0">
              <a:buNone/>
            </a:pPr>
            <a:r>
              <a:rPr lang="en-US" sz="3638" dirty="0" smtClean="0"/>
              <a:t>Companies collect data in various ways:</a:t>
            </a:r>
          </a:p>
          <a:p>
            <a:pPr marL="0" indent="0">
              <a:buNone/>
            </a:pPr>
            <a:endParaRPr lang="en-US" sz="3638" dirty="0"/>
          </a:p>
          <a:p>
            <a:pPr marL="742950" indent="-742950">
              <a:buAutoNum type="arabicPeriod"/>
            </a:pPr>
            <a:r>
              <a:rPr lang="en-US" sz="4000" b="1" dirty="0" smtClean="0"/>
              <a:t>Cookies</a:t>
            </a:r>
            <a:r>
              <a:rPr lang="en-US" sz="4000" dirty="0" smtClean="0"/>
              <a:t> – these allow website to track user </a:t>
            </a:r>
            <a:r>
              <a:rPr lang="en-US" sz="4000" dirty="0" err="1" smtClean="0"/>
              <a:t>behaviour</a:t>
            </a:r>
            <a:r>
              <a:rPr lang="en-US" sz="4000" dirty="0" smtClean="0"/>
              <a:t> to </a:t>
            </a:r>
            <a:r>
              <a:rPr lang="en-US" sz="4000" dirty="0" err="1" smtClean="0"/>
              <a:t>personalise</a:t>
            </a:r>
            <a:r>
              <a:rPr lang="en-US" sz="4000" dirty="0" smtClean="0"/>
              <a:t> content</a:t>
            </a:r>
          </a:p>
          <a:p>
            <a:pPr marL="742950" indent="-742950">
              <a:buAutoNum type="arabicPeriod"/>
            </a:pPr>
            <a:r>
              <a:rPr lang="en-US" sz="4000" b="1" dirty="0" smtClean="0"/>
              <a:t>Sign-up forms </a:t>
            </a:r>
            <a:r>
              <a:rPr lang="en-US" sz="4000" dirty="0" smtClean="0"/>
              <a:t>– this “free” service collects user details</a:t>
            </a:r>
          </a:p>
          <a:p>
            <a:pPr marL="742950" indent="-742950">
              <a:buAutoNum type="arabicPeriod"/>
            </a:pPr>
            <a:r>
              <a:rPr lang="en-US" sz="4000" b="1" dirty="0" smtClean="0"/>
              <a:t>Permissions</a:t>
            </a:r>
            <a:r>
              <a:rPr lang="en-US" sz="4000" dirty="0" smtClean="0"/>
              <a:t> – some apps request permission to access other apps when open. Many times this is unnecessary</a:t>
            </a:r>
          </a:p>
          <a:p>
            <a:pPr marL="742950" indent="-742950">
              <a:buAutoNum type="arabicPeriod"/>
            </a:pPr>
            <a:r>
              <a:rPr lang="en-US" sz="4000" b="1" dirty="0" smtClean="0"/>
              <a:t>Third Party Tracking </a:t>
            </a:r>
            <a:r>
              <a:rPr lang="en-US" sz="4000" dirty="0" smtClean="0"/>
              <a:t>– data brokers sell user information for advertising</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companies collect data</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3368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204117"/>
          </a:xfrm>
        </p:spPr>
        <p:txBody>
          <a:bodyPr>
            <a:normAutofit fontScale="92500"/>
          </a:bodyPr>
          <a:lstStyle/>
          <a:p>
            <a:pPr marL="0" indent="0">
              <a:buNone/>
            </a:pPr>
            <a:r>
              <a:rPr lang="en-US" sz="3638" dirty="0" smtClean="0"/>
              <a:t>With this data companies can:</a:t>
            </a:r>
          </a:p>
          <a:p>
            <a:pPr marL="0" indent="0">
              <a:buNone/>
            </a:pPr>
            <a:endParaRPr lang="en-US" sz="3638" dirty="0"/>
          </a:p>
          <a:p>
            <a:pPr marL="742950" indent="-742950">
              <a:buAutoNum type="arabicPeriod"/>
            </a:pPr>
            <a:r>
              <a:rPr lang="en-US" sz="3638" dirty="0" smtClean="0"/>
              <a:t>Target their advertising – an example of this is searching “</a:t>
            </a:r>
            <a:r>
              <a:rPr lang="en-US" sz="3638" dirty="0" err="1" smtClean="0"/>
              <a:t>nike</a:t>
            </a:r>
            <a:r>
              <a:rPr lang="en-US" sz="3638" dirty="0" smtClean="0"/>
              <a:t> trainers” and then seeing Nike ads everywhere</a:t>
            </a:r>
          </a:p>
          <a:p>
            <a:pPr marL="742950" indent="-742950">
              <a:buAutoNum type="arabicPeriod"/>
            </a:pPr>
            <a:r>
              <a:rPr lang="en-US" sz="3638" dirty="0" smtClean="0"/>
              <a:t>Content recommendation – apps such similar pages or content to what people have been looking at</a:t>
            </a:r>
          </a:p>
          <a:p>
            <a:pPr marL="0" indent="0">
              <a:buNone/>
            </a:pP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 companies do with my data</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418134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“Should companies be allowed to collect personal data to provide targeted advertising and content?” </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Personal Data online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8752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“Should companies be allowed to collect personal data to provide targeted advertising and content?” </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Personal Data Online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44132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86536" y="1129496"/>
            <a:ext cx="5874008" cy="5827601"/>
          </a:xfrm>
        </p:spPr>
        <p:txBody>
          <a:bodyPr>
            <a:normAutofit fontScale="85000" lnSpcReduction="20000"/>
          </a:bodyPr>
          <a:lstStyle/>
          <a:p>
            <a:pPr marL="0" indent="0">
              <a:buNone/>
            </a:pPr>
            <a:r>
              <a:rPr lang="en-US" sz="3638" dirty="0" smtClean="0"/>
              <a:t>To protect your personal data make sure:</a:t>
            </a:r>
          </a:p>
          <a:p>
            <a:pPr marL="0" indent="0">
              <a:buNone/>
            </a:pPr>
            <a:endParaRPr lang="en-US" sz="3638" dirty="0"/>
          </a:p>
          <a:p>
            <a:pPr marL="742950" indent="-742950">
              <a:buAutoNum type="arabicPeriod"/>
            </a:pPr>
            <a:r>
              <a:rPr lang="en-US" sz="3638" dirty="0" smtClean="0"/>
              <a:t>Social media accounts are private</a:t>
            </a:r>
          </a:p>
          <a:p>
            <a:pPr marL="742950" indent="-742950">
              <a:buAutoNum type="arabicPeriod"/>
            </a:pPr>
            <a:r>
              <a:rPr lang="en-US" sz="3638" dirty="0" smtClean="0"/>
              <a:t>Avoid posting real-time locations</a:t>
            </a:r>
          </a:p>
          <a:p>
            <a:pPr marL="742950" indent="-742950">
              <a:buAutoNum type="arabicPeriod"/>
            </a:pPr>
            <a:r>
              <a:rPr lang="en-US" sz="3638" dirty="0" smtClean="0"/>
              <a:t>Only enable GPS when necessary</a:t>
            </a:r>
          </a:p>
          <a:p>
            <a:pPr marL="742950" indent="-742950">
              <a:buAutoNum type="arabicPeriod"/>
            </a:pPr>
            <a:r>
              <a:rPr lang="en-US" sz="3638" dirty="0" smtClean="0"/>
              <a:t>Use strong passwords with a mix of letters, numbers and symbols</a:t>
            </a:r>
          </a:p>
          <a:p>
            <a:pPr marL="742950" indent="-742950">
              <a:buAutoNum type="arabicPeriod"/>
            </a:pPr>
            <a:r>
              <a:rPr lang="en-US" sz="3638" dirty="0" smtClean="0"/>
              <a:t>Think before clicking – what are you consenting to when accessing a website?</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to protect your data</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199407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65374"/>
          </a:xfrm>
        </p:spPr>
        <p:txBody>
          <a:bodyPr>
            <a:normAutofit lnSpcReduction="10000"/>
          </a:bodyPr>
          <a:lstStyle/>
          <a:p>
            <a:pPr marL="0" indent="0">
              <a:buNone/>
            </a:pPr>
            <a:r>
              <a:rPr lang="en-US" sz="3638" dirty="0" smtClean="0"/>
              <a:t>Is the following statement </a:t>
            </a:r>
            <a:r>
              <a:rPr lang="en-US" sz="3638" b="1" dirty="0" smtClean="0"/>
              <a:t>true</a:t>
            </a:r>
            <a:r>
              <a:rPr lang="en-US" sz="3638" dirty="0" smtClean="0"/>
              <a:t> or </a:t>
            </a:r>
            <a:r>
              <a:rPr lang="en-US" sz="3638" b="1" dirty="0" smtClean="0"/>
              <a:t>false?</a:t>
            </a:r>
          </a:p>
          <a:p>
            <a:pPr marL="0" indent="0">
              <a:buNone/>
            </a:pPr>
            <a:endParaRPr lang="en-US" sz="3638" b="1" dirty="0"/>
          </a:p>
          <a:p>
            <a:pPr marL="0" indent="0">
              <a:buNone/>
            </a:pPr>
            <a:r>
              <a:rPr lang="en-US" sz="3638" dirty="0" smtClean="0"/>
              <a:t>“accepting website cookies mean they can track you.”</a:t>
            </a:r>
          </a:p>
          <a:p>
            <a:pPr marL="0" indent="0">
              <a:buNone/>
            </a:pPr>
            <a:endParaRPr lang="en-US" sz="3638" dirty="0"/>
          </a:p>
          <a:p>
            <a:pPr marL="0" indent="0">
              <a:buNone/>
            </a:pPr>
            <a:r>
              <a:rPr lang="en-US" sz="3638" dirty="0" smtClean="0"/>
              <a:t>This is </a:t>
            </a:r>
            <a:r>
              <a:rPr lang="en-US" sz="3638" b="1" dirty="0" smtClean="0"/>
              <a:t>true.</a:t>
            </a:r>
            <a:r>
              <a:rPr lang="en-US" sz="3638" dirty="0" smtClean="0"/>
              <a:t> Cookies store your browsing activity to </a:t>
            </a:r>
            <a:r>
              <a:rPr lang="en-US" sz="3638" dirty="0" err="1" smtClean="0"/>
              <a:t>personalise</a:t>
            </a:r>
            <a:r>
              <a:rPr lang="en-US" sz="3638" dirty="0" smtClean="0"/>
              <a:t> ads and website experience</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Quiz</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332295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65374"/>
          </a:xfrm>
        </p:spPr>
        <p:txBody>
          <a:bodyPr>
            <a:normAutofit lnSpcReduction="10000"/>
          </a:bodyPr>
          <a:lstStyle/>
          <a:p>
            <a:pPr marL="0" indent="0">
              <a:buNone/>
            </a:pPr>
            <a:r>
              <a:rPr lang="en-US" sz="3638" dirty="0" smtClean="0"/>
              <a:t>Is the following statement </a:t>
            </a:r>
            <a:r>
              <a:rPr lang="en-US" sz="3638" b="1" dirty="0" smtClean="0"/>
              <a:t>true</a:t>
            </a:r>
            <a:r>
              <a:rPr lang="en-US" sz="3638" dirty="0" smtClean="0"/>
              <a:t> or </a:t>
            </a:r>
            <a:r>
              <a:rPr lang="en-US" sz="3638" b="1" dirty="0" smtClean="0"/>
              <a:t>false?</a:t>
            </a:r>
          </a:p>
          <a:p>
            <a:pPr marL="0" indent="0">
              <a:buNone/>
            </a:pPr>
            <a:endParaRPr lang="en-US" sz="3638" b="1" dirty="0"/>
          </a:p>
          <a:p>
            <a:pPr marL="0" indent="0">
              <a:buNone/>
            </a:pPr>
            <a:r>
              <a:rPr lang="en-US" sz="3638" dirty="0" smtClean="0"/>
              <a:t>“deleting an app removes all your data”</a:t>
            </a:r>
          </a:p>
          <a:p>
            <a:pPr marL="0" indent="0">
              <a:buNone/>
            </a:pPr>
            <a:endParaRPr lang="en-US" sz="3638" dirty="0"/>
          </a:p>
          <a:p>
            <a:pPr marL="0" indent="0">
              <a:buNone/>
            </a:pPr>
            <a:r>
              <a:rPr lang="en-US" sz="3638" dirty="0" smtClean="0"/>
              <a:t>This is </a:t>
            </a:r>
            <a:r>
              <a:rPr lang="en-US" sz="3638" b="1" dirty="0" smtClean="0"/>
              <a:t>false.</a:t>
            </a:r>
            <a:r>
              <a:rPr lang="en-US" sz="3638" dirty="0" smtClean="0"/>
              <a:t> Your data remains on company serves even after uninstalling an app unless you request deletion</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Quiz</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429449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65374"/>
          </a:xfrm>
        </p:spPr>
        <p:txBody>
          <a:bodyPr>
            <a:normAutofit fontScale="92500" lnSpcReduction="10000"/>
          </a:bodyPr>
          <a:lstStyle/>
          <a:p>
            <a:pPr marL="0" indent="0">
              <a:buNone/>
            </a:pPr>
            <a:r>
              <a:rPr lang="en-US" sz="3638" dirty="0" smtClean="0"/>
              <a:t>Is the following statement </a:t>
            </a:r>
            <a:r>
              <a:rPr lang="en-US" sz="3638" b="1" dirty="0" smtClean="0"/>
              <a:t>true</a:t>
            </a:r>
            <a:r>
              <a:rPr lang="en-US" sz="3638" dirty="0" smtClean="0"/>
              <a:t> or </a:t>
            </a:r>
            <a:r>
              <a:rPr lang="en-US" sz="3638" b="1" dirty="0" smtClean="0"/>
              <a:t>false?</a:t>
            </a:r>
          </a:p>
          <a:p>
            <a:pPr marL="0" indent="0">
              <a:buNone/>
            </a:pPr>
            <a:endParaRPr lang="en-US" sz="3638" b="1" dirty="0"/>
          </a:p>
          <a:p>
            <a:pPr marL="0" indent="0">
              <a:buNone/>
            </a:pPr>
            <a:r>
              <a:rPr lang="en-US" sz="3638" dirty="0" smtClean="0"/>
              <a:t>“Google can track you even with GPS off”</a:t>
            </a:r>
          </a:p>
          <a:p>
            <a:pPr marL="0" indent="0">
              <a:buNone/>
            </a:pPr>
            <a:endParaRPr lang="en-US" sz="3638" dirty="0"/>
          </a:p>
          <a:p>
            <a:pPr marL="0" indent="0">
              <a:buNone/>
            </a:pPr>
            <a:r>
              <a:rPr lang="en-US" sz="3638" dirty="0" smtClean="0"/>
              <a:t>This is </a:t>
            </a:r>
            <a:r>
              <a:rPr lang="en-US" sz="3638" b="1" dirty="0" smtClean="0"/>
              <a:t>true.</a:t>
            </a:r>
            <a:r>
              <a:rPr lang="en-US" sz="3638" dirty="0" smtClean="0"/>
              <a:t> Google and similar companies can estimate location using Wi-Fi networks, IP address and past location data</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Quiz</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401565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6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how you think personal data has been used online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806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70639" y="1025568"/>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2911" dirty="0">
                <a:solidFill>
                  <a:srgbClr val="FF0000"/>
                </a:solidFill>
              </a:rPr>
              <a:t>Homework has been set for this week.</a:t>
            </a:r>
          </a:p>
          <a:p>
            <a:r>
              <a:rPr lang="en-GB" sz="2911" dirty="0">
                <a:solidFill>
                  <a:srgbClr val="FF0000"/>
                </a:solidFill>
              </a:rPr>
              <a:t>Remember to log in and complete your set tasks. </a:t>
            </a:r>
          </a:p>
        </p:txBody>
      </p:sp>
      <p:sp>
        <p:nvSpPr>
          <p:cNvPr id="7" name="Subtitle 2"/>
          <p:cNvSpPr txBox="1">
            <a:spLocks/>
          </p:cNvSpPr>
          <p:nvPr/>
        </p:nvSpPr>
        <p:spPr>
          <a:xfrm>
            <a:off x="217792" y="2548601"/>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1398781"/>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3882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0010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online footprint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chemeClr val="accent2"/>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is your data used online?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Does social media</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affect mental health</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to manage screen time?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can the internet be used professionally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online dangers?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How is my data used online?</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How is personal data collected online</a:t>
            </a:r>
          </a:p>
          <a:p>
            <a:pPr marL="138623" indent="-138623" defTabSz="554499">
              <a:lnSpc>
                <a:spcPct val="110000"/>
              </a:lnSpc>
              <a:spcBef>
                <a:spcPts val="607"/>
              </a:spcBef>
              <a:buFontTx/>
              <a:buChar char="-"/>
              <a:defRPr/>
            </a:pPr>
            <a:r>
              <a:rPr lang="en-US" sz="1940" b="1" dirty="0" smtClean="0">
                <a:solidFill>
                  <a:prstClr val="black"/>
                </a:solidFill>
                <a:latin typeface="Comic Sans MS"/>
              </a:rPr>
              <a:t>How do companies use personal data?</a:t>
            </a:r>
          </a:p>
          <a:p>
            <a:pPr marL="138623" indent="-138623" defTabSz="554499">
              <a:lnSpc>
                <a:spcPct val="110000"/>
              </a:lnSpc>
              <a:spcBef>
                <a:spcPts val="607"/>
              </a:spcBef>
              <a:buFontTx/>
              <a:buChar char="-"/>
              <a:defRPr/>
            </a:pPr>
            <a:r>
              <a:rPr lang="en-US" sz="1940" b="1" dirty="0" smtClean="0">
                <a:solidFill>
                  <a:prstClr val="black"/>
                </a:solidFill>
                <a:latin typeface="Comic Sans MS"/>
              </a:rPr>
              <a:t>How to protect data</a:t>
            </a: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71744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r>
              <a:rPr lang="en-US" sz="3638" dirty="0" smtClean="0"/>
              <a:t>Personal data is</a:t>
            </a:r>
            <a:r>
              <a:rPr lang="en-US" sz="3638" dirty="0"/>
              <a:t>…</a:t>
            </a:r>
          </a:p>
          <a:p>
            <a:pPr marL="0" indent="0">
              <a:buNone/>
            </a:pPr>
            <a:endParaRPr lang="en-US" sz="3638" dirty="0"/>
          </a:p>
          <a:p>
            <a:pPr marL="0" indent="0">
              <a:buNone/>
            </a:pPr>
            <a:r>
              <a:rPr lang="en-US" sz="3638" dirty="0" smtClean="0"/>
              <a:t>“information that identifies you directly or indirectly”</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personal data?</a:t>
            </a:r>
            <a:endParaRPr sz="2426" spc="27" dirty="0"/>
          </a:p>
        </p:txBody>
      </p:sp>
      <p:pic>
        <p:nvPicPr>
          <p:cNvPr id="3" name="Picture 2"/>
          <p:cNvPicPr>
            <a:picLocks noChangeAspect="1"/>
          </p:cNvPicPr>
          <p:nvPr/>
        </p:nvPicPr>
        <p:blipFill>
          <a:blip r:embed="rId4"/>
          <a:stretch>
            <a:fillRect/>
          </a:stretch>
        </p:blipFill>
        <p:spPr>
          <a:xfrm>
            <a:off x="7609516" y="1261997"/>
            <a:ext cx="3517697" cy="5096698"/>
          </a:xfrm>
          <a:prstGeom prst="rect">
            <a:avLst/>
          </a:prstGeom>
        </p:spPr>
      </p:pic>
    </p:spTree>
    <p:extLst>
      <p:ext uri="{BB962C8B-B14F-4D97-AF65-F5344CB8AC3E}">
        <p14:creationId xmlns:p14="http://schemas.microsoft.com/office/powerpoint/2010/main" val="311834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85000" lnSpcReduction="20000"/>
          </a:bodyPr>
          <a:lstStyle/>
          <a:p>
            <a:pPr marL="0" indent="0">
              <a:buNone/>
            </a:pPr>
            <a:r>
              <a:rPr lang="en-US" sz="3638" dirty="0"/>
              <a:t>This includes</a:t>
            </a:r>
            <a:r>
              <a:rPr lang="en-US" sz="3638" dirty="0" smtClean="0"/>
              <a:t>:</a:t>
            </a:r>
          </a:p>
          <a:p>
            <a:pPr marL="0" indent="0">
              <a:buNone/>
            </a:pPr>
            <a:endParaRPr lang="en-US" sz="3638" dirty="0"/>
          </a:p>
          <a:p>
            <a:pPr>
              <a:buFontTx/>
              <a:buChar char="-"/>
            </a:pPr>
            <a:r>
              <a:rPr lang="en-US" sz="3638" dirty="0"/>
              <a:t>Basic information (name, age, gender)</a:t>
            </a:r>
          </a:p>
          <a:p>
            <a:pPr>
              <a:buFontTx/>
              <a:buChar char="-"/>
            </a:pPr>
            <a:r>
              <a:rPr lang="en-US" sz="3638" dirty="0"/>
              <a:t>Location data from </a:t>
            </a:r>
            <a:r>
              <a:rPr lang="en-US" sz="3638" dirty="0" err="1"/>
              <a:t>gps</a:t>
            </a:r>
            <a:r>
              <a:rPr lang="en-US" sz="3638" dirty="0"/>
              <a:t> tracking or check-ins</a:t>
            </a:r>
          </a:p>
          <a:p>
            <a:pPr>
              <a:buFontTx/>
              <a:buChar char="-"/>
            </a:pPr>
            <a:r>
              <a:rPr lang="en-US" sz="3638" dirty="0"/>
              <a:t>Browsing activity such as Google searches and website visited</a:t>
            </a:r>
          </a:p>
          <a:p>
            <a:pPr>
              <a:buFontTx/>
              <a:buChar char="-"/>
            </a:pPr>
            <a:r>
              <a:rPr lang="en-US" sz="3638" dirty="0"/>
              <a:t>Purchase History from online shopping</a:t>
            </a:r>
          </a:p>
          <a:p>
            <a:pPr>
              <a:buFontTx/>
              <a:buChar char="-"/>
            </a:pPr>
            <a:r>
              <a:rPr lang="en-US" sz="3638" dirty="0"/>
              <a:t>Social Media activity such as likes, comments and follows</a:t>
            </a:r>
            <a:endParaRPr lang="en-US" sz="4000"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personal data?</a:t>
            </a:r>
            <a:endParaRPr sz="2426" spc="27" dirty="0"/>
          </a:p>
        </p:txBody>
      </p:sp>
      <p:pic>
        <p:nvPicPr>
          <p:cNvPr id="3" name="Picture 2"/>
          <p:cNvPicPr>
            <a:picLocks noChangeAspect="1"/>
          </p:cNvPicPr>
          <p:nvPr/>
        </p:nvPicPr>
        <p:blipFill>
          <a:blip r:embed="rId4"/>
          <a:stretch>
            <a:fillRect/>
          </a:stretch>
        </p:blipFill>
        <p:spPr>
          <a:xfrm>
            <a:off x="7609516" y="1261997"/>
            <a:ext cx="3517697" cy="5096698"/>
          </a:xfrm>
          <a:prstGeom prst="rect">
            <a:avLst/>
          </a:prstGeom>
        </p:spPr>
      </p:pic>
    </p:spTree>
    <p:extLst>
      <p:ext uri="{BB962C8B-B14F-4D97-AF65-F5344CB8AC3E}">
        <p14:creationId xmlns:p14="http://schemas.microsoft.com/office/powerpoint/2010/main" val="248271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a:t>This links to the Golden Thread of </a:t>
            </a:r>
            <a:r>
              <a:rPr lang="en-US" sz="3638" b="1" dirty="0"/>
              <a:t>“Secure your Wellbeing”</a:t>
            </a:r>
          </a:p>
          <a:p>
            <a:pPr marL="0" indent="0">
              <a:buNone/>
            </a:pPr>
            <a:endParaRPr lang="en-US" sz="3638" b="1" dirty="0"/>
          </a:p>
          <a:p>
            <a:pPr marL="0" indent="0">
              <a:buNone/>
            </a:pPr>
            <a:r>
              <a:rPr lang="en-US" sz="3638" dirty="0"/>
              <a:t>Understanding </a:t>
            </a:r>
            <a:r>
              <a:rPr lang="en-US" sz="3638" dirty="0" smtClean="0"/>
              <a:t>how your data is used by companies online means that you can keep yourself more secure online. This can limit online anxiety or stress.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6336" y="2738986"/>
            <a:ext cx="4718713" cy="1804572"/>
          </a:xfrm>
          <a:prstGeom prst="rect">
            <a:avLst/>
          </a:prstGeom>
        </p:spPr>
      </p:pic>
    </p:spTree>
    <p:extLst>
      <p:ext uri="{BB962C8B-B14F-4D97-AF65-F5344CB8AC3E}">
        <p14:creationId xmlns:p14="http://schemas.microsoft.com/office/powerpoint/2010/main" val="388407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a:solidFill>
                  <a:srgbClr val="323232"/>
                </a:solidFill>
                <a:latin typeface="Calibri" panose="020F0502020204030204"/>
              </a:rPr>
              <a:t>Rule of Law</a:t>
            </a:r>
            <a:r>
              <a:rPr lang="en-US" sz="3200" kern="0" dirty="0">
                <a:solidFill>
                  <a:srgbClr val="323232"/>
                </a:solidFill>
                <a:latin typeface="Calibri" panose="020F0502020204030204"/>
              </a:rPr>
              <a:t> is a British Value that means everyone is expected to follow the laws. There are laws around what data companies can collect from people. Although it is easy to just click a button to consent to data collection to get to the webpage you want, it is important to read the terms and conditions about what is happening with your data.</a:t>
            </a:r>
          </a:p>
          <a:p>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425774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3 </a:t>
            </a:r>
            <a:r>
              <a:rPr lang="en-US" sz="3200" dirty="0">
                <a:solidFill>
                  <a:srgbClr val="323232"/>
                </a:solidFill>
                <a:latin typeface="Calibri" panose="020F0502020204030204"/>
              </a:rPr>
              <a:t>of the UN Rights of a Child state that governments and all adults should do what is best for children. Although this may mean that children disagree with the decisions, the government have laws around what age social media can be used. This is based around data collection that happens on social media platforms</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3945" y="3699588"/>
            <a:ext cx="2264798" cy="3052554"/>
          </a:xfrm>
          <a:prstGeom prst="rect">
            <a:avLst/>
          </a:prstGeom>
        </p:spPr>
      </p:pic>
    </p:spTree>
    <p:extLst>
      <p:ext uri="{BB962C8B-B14F-4D97-AF65-F5344CB8AC3E}">
        <p14:creationId xmlns:p14="http://schemas.microsoft.com/office/powerpoint/2010/main" val="124825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1041</Words>
  <Application>Microsoft Office PowerPoint</Application>
  <PresentationFormat>Widescreen</PresentationFormat>
  <Paragraphs>179</Paragraphs>
  <Slides>18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Aptos</vt:lpstr>
      <vt:lpstr>Arial</vt:lpstr>
      <vt:lpstr>Calibri</vt:lpstr>
      <vt:lpstr>Calibri Light</vt:lpstr>
      <vt:lpstr>Comic Sans MS</vt:lpstr>
      <vt:lpstr>Lato</vt:lpstr>
      <vt:lpstr>LondrinaSolid-Black</vt:lpstr>
      <vt:lpstr>Segoe UI</vt:lpstr>
      <vt:lpstr>Verdana</vt:lpstr>
      <vt:lpstr>Office Theme</vt:lpstr>
      <vt:lpstr>1_Office Theme</vt:lpstr>
      <vt:lpstr>PowerPoint Presentation</vt:lpstr>
      <vt:lpstr>PowerPoint Presentation</vt:lpstr>
      <vt:lpstr>PowerPoint Presentation</vt:lpstr>
      <vt:lpstr>PowerPoint Presentation</vt:lpstr>
      <vt:lpstr>What is personal data?</vt:lpstr>
      <vt:lpstr>What is personal data?</vt:lpstr>
      <vt:lpstr>Why are we learning about this?</vt:lpstr>
      <vt:lpstr>Why are we learning about this?</vt:lpstr>
      <vt:lpstr>Why are we learning about this?</vt:lpstr>
      <vt:lpstr>How companies collect data</vt:lpstr>
      <vt:lpstr>What do companies do with my data</vt:lpstr>
      <vt:lpstr>Personal Data online</vt:lpstr>
      <vt:lpstr>Personal Data Online</vt:lpstr>
      <vt:lpstr>How to protect your data</vt:lpstr>
      <vt:lpstr>Quiz</vt:lpstr>
      <vt:lpstr>Quiz</vt:lpstr>
      <vt:lpstr>Quiz</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105</cp:revision>
  <dcterms:created xsi:type="dcterms:W3CDTF">2024-08-15T13:31:51Z</dcterms:created>
  <dcterms:modified xsi:type="dcterms:W3CDTF">2025-04-14T11:46:45Z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