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4"/>
  </p:notesMasterIdLst>
  <p:sldIdLst>
    <p:sldId id="278" r:id="rId5"/>
    <p:sldId id="406" r:id="rId6"/>
    <p:sldId id="293" r:id="rId7"/>
    <p:sldId id="353" r:id="rId8"/>
    <p:sldId id="316" r:id="rId9"/>
    <p:sldId id="372" r:id="rId10"/>
    <p:sldId id="419" r:id="rId11"/>
    <p:sldId id="408" r:id="rId12"/>
    <p:sldId id="420" r:id="rId13"/>
    <p:sldId id="421" r:id="rId14"/>
    <p:sldId id="422" r:id="rId15"/>
    <p:sldId id="423" r:id="rId16"/>
    <p:sldId id="424" r:id="rId17"/>
    <p:sldId id="425" r:id="rId18"/>
    <p:sldId id="426" r:id="rId19"/>
    <p:sldId id="427" r:id="rId20"/>
    <p:sldId id="428" r:id="rId21"/>
    <p:sldId id="429" r:id="rId22"/>
    <p:sldId id="3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hvyesXFg9GvbDFeXMK6Ww==" hashData="8C2gxrVrSQC+fwFlj2S1z3lwVzfXRsRGVmjjwKop2bJnbKHL014F/FbYXeEAlhE0VUgnaQY6WWfLlKEPEOHgX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454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smtClean="0"/>
              <a:t>Watching </a:t>
            </a:r>
            <a:r>
              <a:rPr lang="en-US" dirty="0"/>
              <a:t>pornography as a child can blur the lines between fantasy and reality, making it harder to form real, meaningful connections</a:t>
            </a:r>
            <a:r>
              <a:rPr lang="en-US" dirty="0" smtClean="0"/>
              <a:t>.</a:t>
            </a:r>
            <a:r>
              <a:rPr lang="en-GB" dirty="0" smtClean="0"/>
              <a:t>”</a:t>
            </a:r>
          </a:p>
          <a:p>
            <a:pPr algn="ctr">
              <a:lnSpc>
                <a:spcPct val="100000"/>
              </a:lnSpc>
            </a:pPr>
            <a:r>
              <a:rPr lang="en-GB" sz="3900" dirty="0" smtClean="0"/>
              <a:t>Philippa Perry</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77500" lnSpcReduction="20000"/>
          </a:bodyPr>
          <a:lstStyle/>
          <a:p>
            <a:pPr marL="0" indent="0">
              <a:buNone/>
            </a:pPr>
            <a:r>
              <a:rPr lang="en-US" sz="4000" dirty="0" smtClean="0"/>
              <a:t>The research also showed that males between 11-16 years old reported a higher frequency of viewing pornography.</a:t>
            </a:r>
          </a:p>
          <a:p>
            <a:pPr marL="0" indent="0">
              <a:buNone/>
            </a:pPr>
            <a:endParaRPr lang="en-US" sz="4000" dirty="0"/>
          </a:p>
          <a:p>
            <a:pPr marL="0" indent="0">
              <a:buNone/>
            </a:pPr>
            <a:r>
              <a:rPr lang="en-US" sz="4000" dirty="0"/>
              <a:t>Out of the people who were interviewed 56% of males compared to 40% of females viewed pornography. </a:t>
            </a:r>
          </a:p>
          <a:p>
            <a:pPr marL="0" indent="0">
              <a:buNone/>
            </a:pPr>
            <a:endParaRPr lang="en-US" sz="4000" dirty="0"/>
          </a:p>
          <a:p>
            <a:pPr marL="0" indent="0">
              <a:buNone/>
            </a:pPr>
            <a:r>
              <a:rPr lang="en-US" sz="4000" dirty="0"/>
              <a:t>Another revealing statistic is that 59% of males intentionally viewed pornography compared to 25% of females</a:t>
            </a:r>
            <a:r>
              <a:rPr lang="en-US" sz="4000" dirty="0" smtClean="0"/>
              <a:t>.</a:t>
            </a:r>
          </a:p>
          <a:p>
            <a:pPr marL="0" indent="0">
              <a:buNone/>
            </a:pPr>
            <a:endParaRPr lang="en-US" sz="4000" dirty="0"/>
          </a:p>
          <a:p>
            <a:pPr marL="0" indent="0">
              <a:buNone/>
            </a:pPr>
            <a:r>
              <a:rPr lang="en-US" sz="4000" dirty="0" smtClean="0"/>
              <a:t>This means that males between 11-16 years old are more at risk of developing the attitudes described on the previous slide.</a:t>
            </a: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a:t>
            </a:r>
            <a:endParaRPr sz="2426" spc="27" dirty="0"/>
          </a:p>
        </p:txBody>
      </p:sp>
    </p:spTree>
    <p:extLst>
      <p:ext uri="{BB962C8B-B14F-4D97-AF65-F5344CB8AC3E}">
        <p14:creationId xmlns:p14="http://schemas.microsoft.com/office/powerpoint/2010/main" val="5756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lnSpcReduction="10000"/>
          </a:bodyPr>
          <a:lstStyle/>
          <a:p>
            <a:pPr marL="0" indent="0">
              <a:buNone/>
            </a:pPr>
            <a:r>
              <a:rPr lang="en-US" sz="4000" dirty="0"/>
              <a:t>Pornographic magazines and videos can be legally bought at 18 years old. The law states that any online pornographic services must have age verification tools to prevent children from seeing content that is not appropriate for them.</a:t>
            </a:r>
          </a:p>
          <a:p>
            <a:pPr marL="0" indent="0">
              <a:buNone/>
            </a:pPr>
            <a:endParaRPr lang="en-US" sz="4000" dirty="0"/>
          </a:p>
          <a:p>
            <a:pPr marL="0" indent="0">
              <a:buNone/>
            </a:pPr>
            <a:r>
              <a:rPr lang="en-US" sz="4000" dirty="0"/>
              <a:t>This means that is illegal for any adults to show pornographic material to children (anyone under 18 years old).</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law about pornography</a:t>
            </a:r>
            <a:endParaRPr sz="2426" spc="27" dirty="0"/>
          </a:p>
        </p:txBody>
      </p:sp>
    </p:spTree>
    <p:extLst>
      <p:ext uri="{BB962C8B-B14F-4D97-AF65-F5344CB8AC3E}">
        <p14:creationId xmlns:p14="http://schemas.microsoft.com/office/powerpoint/2010/main" val="263456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92500" lnSpcReduction="10000"/>
          </a:bodyPr>
          <a:lstStyle/>
          <a:p>
            <a:pPr marL="0" indent="0">
              <a:buNone/>
            </a:pPr>
            <a:r>
              <a:rPr lang="en-US" sz="4000" dirty="0"/>
              <a:t>Although viewing pornography is legal at 18 years old, there is pornographic content that is </a:t>
            </a:r>
            <a:r>
              <a:rPr lang="en-US" sz="4000" b="1" dirty="0"/>
              <a:t>illegal</a:t>
            </a:r>
            <a:r>
              <a:rPr lang="en-US" sz="4000" dirty="0"/>
              <a:t> to ever be seen, distributed or held even if you are over 18 years old.</a:t>
            </a:r>
          </a:p>
          <a:p>
            <a:pPr marL="0" indent="0">
              <a:buNone/>
            </a:pPr>
            <a:endParaRPr lang="en-US" sz="4000" dirty="0"/>
          </a:p>
          <a:p>
            <a:pPr marL="0" indent="0">
              <a:buNone/>
            </a:pPr>
            <a:r>
              <a:rPr lang="en-US" sz="4000" dirty="0"/>
              <a:t>This content includes:</a:t>
            </a:r>
          </a:p>
          <a:p>
            <a:pPr marL="1143000" indent="-1143000">
              <a:buAutoNum type="arabicPeriod"/>
            </a:pPr>
            <a:r>
              <a:rPr lang="en-US" sz="4000" dirty="0"/>
              <a:t>Violent pornography that includes rape or abuse</a:t>
            </a:r>
          </a:p>
          <a:p>
            <a:pPr marL="1143000" indent="-1143000">
              <a:buAutoNum type="arabicPeriod"/>
            </a:pPr>
            <a:r>
              <a:rPr lang="en-US" sz="4000" dirty="0"/>
              <a:t>Degrading pornographic content</a:t>
            </a:r>
          </a:p>
          <a:p>
            <a:pPr marL="1143000" indent="-1143000">
              <a:buAutoNum type="arabicPeriod"/>
            </a:pPr>
            <a:r>
              <a:rPr lang="en-US" sz="4000" dirty="0"/>
              <a:t>Material showing anyone under 18 years old</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The law about pornography</a:t>
            </a:r>
            <a:endParaRPr sz="2426" spc="27" dirty="0"/>
          </a:p>
        </p:txBody>
      </p:sp>
    </p:spTree>
    <p:extLst>
      <p:ext uri="{BB962C8B-B14F-4D97-AF65-F5344CB8AC3E}">
        <p14:creationId xmlns:p14="http://schemas.microsoft.com/office/powerpoint/2010/main" val="67670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lnSpcReduction="10000"/>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“Research showed that males between 11-16 years old intentionally viewed pornography more than females”</a:t>
            </a:r>
          </a:p>
          <a:p>
            <a:pPr marL="0" indent="0">
              <a:buNone/>
            </a:pPr>
            <a:endParaRPr lang="en-US" sz="4000" dirty="0"/>
          </a:p>
          <a:p>
            <a:pPr marL="0" indent="0">
              <a:buNone/>
            </a:pPr>
            <a:r>
              <a:rPr lang="en-US" sz="4000" dirty="0" smtClean="0"/>
              <a:t>This is </a:t>
            </a:r>
            <a:r>
              <a:rPr lang="en-US" sz="4000" b="1" dirty="0" smtClean="0"/>
              <a:t>true</a:t>
            </a:r>
            <a:r>
              <a:rPr lang="en-US" sz="4000" dirty="0" smtClean="0"/>
              <a:t>. </a:t>
            </a:r>
            <a:r>
              <a:rPr lang="en-US" sz="4000" dirty="0"/>
              <a:t>Research shows that 59% of males intentionally viewed pornography compared to 25% of females</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154472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“Sex in pornography is the same as sex in real life”</a:t>
            </a:r>
          </a:p>
          <a:p>
            <a:pPr marL="0" indent="0">
              <a:buNone/>
            </a:pPr>
            <a:endParaRPr lang="en-US" sz="4000" dirty="0"/>
          </a:p>
          <a:p>
            <a:pPr marL="0" indent="0">
              <a:buNone/>
            </a:pPr>
            <a:r>
              <a:rPr lang="en-US" sz="4000" dirty="0" smtClean="0"/>
              <a:t>This is </a:t>
            </a:r>
            <a:r>
              <a:rPr lang="en-US" sz="4000" b="1" dirty="0" smtClean="0"/>
              <a:t>false</a:t>
            </a:r>
            <a:r>
              <a:rPr lang="en-US" sz="4000" dirty="0" smtClean="0"/>
              <a:t>. </a:t>
            </a:r>
            <a:r>
              <a:rPr lang="en-US" sz="4000" dirty="0"/>
              <a:t>Actors shown in pornographic material may have had surgery to have the “ideal” sexual body. This may alter the size and shape of normal body parts</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409916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“Selling pornographic magazines or videos in a shop to someone under 18 is legal”</a:t>
            </a:r>
          </a:p>
          <a:p>
            <a:pPr marL="0" indent="0">
              <a:buNone/>
            </a:pPr>
            <a:endParaRPr lang="en-US" sz="4000" dirty="0"/>
          </a:p>
          <a:p>
            <a:pPr marL="0" indent="0">
              <a:buNone/>
            </a:pPr>
            <a:r>
              <a:rPr lang="en-US" sz="4000" dirty="0" smtClean="0"/>
              <a:t>This is </a:t>
            </a:r>
            <a:r>
              <a:rPr lang="en-US" sz="4000" b="1" dirty="0" smtClean="0"/>
              <a:t>false</a:t>
            </a:r>
            <a:r>
              <a:rPr lang="en-US" sz="4000" dirty="0" smtClean="0"/>
              <a:t>. </a:t>
            </a:r>
            <a:r>
              <a:rPr lang="en-US" sz="4000" dirty="0"/>
              <a:t>Pornographic material can only be purchased if you are 18 years old or older. Shops will normally ask for ID to check the age of the customer</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83431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“It is illegal to watch violent pornographic material that causes harm to someone else”</a:t>
            </a:r>
          </a:p>
          <a:p>
            <a:pPr marL="0" indent="0">
              <a:buNone/>
            </a:pPr>
            <a:endParaRPr lang="en-US" sz="4000" dirty="0"/>
          </a:p>
          <a:p>
            <a:pPr marL="0" indent="0">
              <a:buNone/>
            </a:pPr>
            <a:r>
              <a:rPr lang="en-US" sz="4000" dirty="0" smtClean="0"/>
              <a:t>This is </a:t>
            </a:r>
            <a:r>
              <a:rPr lang="en-US" sz="4000" b="1" dirty="0" smtClean="0"/>
              <a:t>true</a:t>
            </a:r>
            <a:r>
              <a:rPr lang="en-US" sz="4000" dirty="0" smtClean="0"/>
              <a:t>. </a:t>
            </a:r>
            <a:r>
              <a:rPr lang="en-US" sz="4000" dirty="0"/>
              <a:t>Pornographic material that includes violence including rape or abuse is illegal if it is viewed by someone 18 years old or older.</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225023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92500"/>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“it is legal to view pornography that includes consenting adults”</a:t>
            </a:r>
          </a:p>
          <a:p>
            <a:pPr marL="0" indent="0">
              <a:buNone/>
            </a:pPr>
            <a:endParaRPr lang="en-US" sz="4000" dirty="0"/>
          </a:p>
          <a:p>
            <a:pPr marL="0" indent="0">
              <a:buNone/>
            </a:pPr>
            <a:r>
              <a:rPr lang="en-US" sz="4000" dirty="0" smtClean="0"/>
              <a:t>This is </a:t>
            </a:r>
            <a:r>
              <a:rPr lang="en-US" sz="4000" b="1" dirty="0" smtClean="0"/>
              <a:t>true</a:t>
            </a:r>
            <a:r>
              <a:rPr lang="en-US" sz="4000" dirty="0" smtClean="0"/>
              <a:t>. </a:t>
            </a:r>
            <a:r>
              <a:rPr lang="en-US" sz="4000" dirty="0"/>
              <a:t>This is legal as long as the adults are consenting. If they have not consented this is called “revenge porn” and this is illegal. This tends to happen more with “home made” pornography material</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266902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4000" dirty="0" smtClean="0"/>
              <a:t>Is the statement below true or false:</a:t>
            </a:r>
          </a:p>
          <a:p>
            <a:pPr marL="0" indent="0">
              <a:buNone/>
            </a:pPr>
            <a:endParaRPr lang="en-US" sz="4000" dirty="0"/>
          </a:p>
          <a:p>
            <a:pPr marL="0" indent="0">
              <a:buNone/>
            </a:pPr>
            <a:r>
              <a:rPr lang="en-US" sz="4000" dirty="0" smtClean="0"/>
              <a:t>“it is legal for an adult to show a child pornographic material”</a:t>
            </a:r>
          </a:p>
          <a:p>
            <a:pPr marL="0" indent="0">
              <a:buNone/>
            </a:pPr>
            <a:endParaRPr lang="en-US" sz="4000" dirty="0"/>
          </a:p>
          <a:p>
            <a:pPr marL="0" indent="0">
              <a:buNone/>
            </a:pPr>
            <a:r>
              <a:rPr lang="en-US" sz="4000" dirty="0" smtClean="0"/>
              <a:t>This is </a:t>
            </a:r>
            <a:r>
              <a:rPr lang="en-US" sz="4000" b="1" dirty="0" smtClean="0"/>
              <a:t>false. </a:t>
            </a:r>
            <a:r>
              <a:rPr lang="en-US" sz="4000" dirty="0"/>
              <a:t>It is against the law for adults to show children any pornographic material.</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True or False</a:t>
            </a:r>
            <a:endParaRPr sz="2426" spc="27" dirty="0"/>
          </a:p>
        </p:txBody>
      </p:sp>
    </p:spTree>
    <p:extLst>
      <p:ext uri="{BB962C8B-B14F-4D97-AF65-F5344CB8AC3E}">
        <p14:creationId xmlns:p14="http://schemas.microsoft.com/office/powerpoint/2010/main" val="285416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anything raised in today’s lesson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76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83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Risk of unprotected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intimacy without having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sexual harassment and </a:t>
            </a:r>
            <a:r>
              <a:rPr kumimoji="0" lang="en-US" sz="14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upskirting</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toxic</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masculinity?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pornography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sexting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dangers of pornography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pornography</a:t>
            </a:r>
          </a:p>
          <a:p>
            <a:pPr marL="138623" indent="-138623" defTabSz="554499">
              <a:lnSpc>
                <a:spcPct val="110000"/>
              </a:lnSpc>
              <a:spcBef>
                <a:spcPts val="607"/>
              </a:spcBef>
              <a:buFontTx/>
              <a:buChar char="-"/>
              <a:defRPr/>
            </a:pPr>
            <a:r>
              <a:rPr lang="en-US" sz="1940" b="1" dirty="0" smtClean="0">
                <a:solidFill>
                  <a:prstClr val="black"/>
                </a:solidFill>
                <a:latin typeface="Comic Sans MS"/>
              </a:rPr>
              <a:t>Myths and reality of pornography</a:t>
            </a:r>
          </a:p>
          <a:p>
            <a:pPr marL="138623" indent="-138623" defTabSz="554499">
              <a:lnSpc>
                <a:spcPct val="110000"/>
              </a:lnSpc>
              <a:spcBef>
                <a:spcPts val="607"/>
              </a:spcBef>
              <a:buFontTx/>
              <a:buChar char="-"/>
              <a:defRPr/>
            </a:pPr>
            <a:r>
              <a:rPr lang="en-US" sz="1940" b="1" dirty="0" smtClean="0">
                <a:solidFill>
                  <a:prstClr val="black"/>
                </a:solidFill>
                <a:latin typeface="Comic Sans MS"/>
              </a:rPr>
              <a:t>The law around pornography</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a:bodyPr>
          <a:lstStyle/>
          <a:p>
            <a:pPr marL="0" indent="0">
              <a:buNone/>
            </a:pPr>
            <a:r>
              <a:rPr lang="en-US" sz="3638" dirty="0" smtClean="0"/>
              <a:t>Pornography is…</a:t>
            </a:r>
          </a:p>
          <a:p>
            <a:pPr marL="0" indent="0">
              <a:buNone/>
            </a:pPr>
            <a:endParaRPr lang="en-US" sz="3638" dirty="0"/>
          </a:p>
          <a:p>
            <a:pPr marL="0" indent="0">
              <a:buNone/>
            </a:pPr>
            <a:r>
              <a:rPr lang="en-US" sz="3638" dirty="0" smtClean="0"/>
              <a:t>“material </a:t>
            </a:r>
            <a:r>
              <a:rPr lang="en-US" sz="4000" dirty="0"/>
              <a:t>such as books, magazines, pictures and videos that depicts erotic </a:t>
            </a:r>
            <a:r>
              <a:rPr lang="en-US" sz="4000" dirty="0" err="1"/>
              <a:t>behaviour</a:t>
            </a:r>
            <a:r>
              <a:rPr lang="en-US" sz="4000" dirty="0"/>
              <a:t> that is intended to cause sexual excitement”</a:t>
            </a:r>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pornography?</a:t>
            </a:r>
            <a:endParaRPr sz="2426" spc="27" dirty="0"/>
          </a:p>
        </p:txBody>
      </p:sp>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It is important to learn about the negative impact pornography as it can lead to unrealistic expectations in relationships when you are older</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0942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a:t>
            </a:r>
            <a:r>
              <a:rPr lang="en-US" sz="3200" kern="0" dirty="0" smtClean="0">
                <a:solidFill>
                  <a:srgbClr val="323232"/>
                </a:solidFill>
                <a:latin typeface="Calibri" panose="020F0502020204030204"/>
              </a:rPr>
              <a:t>everyone is expected to follow the laws. There are laws regarding the age limit of accessing pornographic material. The legal age of accessing pornography is 18 years old.</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79278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a:t>
            </a:r>
            <a:r>
              <a:rPr lang="en-US" sz="3200" b="1" dirty="0">
                <a:solidFill>
                  <a:srgbClr val="323232"/>
                </a:solidFill>
                <a:latin typeface="Calibri" panose="020F0502020204030204"/>
              </a:rPr>
              <a:t>3</a:t>
            </a:r>
            <a:r>
              <a:rPr lang="en-US" sz="3200" b="1" dirty="0" smtClean="0">
                <a:solidFill>
                  <a:srgbClr val="323232"/>
                </a:solidFill>
                <a:latin typeface="Calibri" panose="020F0502020204030204"/>
              </a:rPr>
              <a:t> </a:t>
            </a:r>
            <a:r>
              <a:rPr lang="en-US" sz="3200" dirty="0" smtClean="0">
                <a:solidFill>
                  <a:srgbClr val="323232"/>
                </a:solidFill>
                <a:latin typeface="Calibri" panose="020F0502020204030204"/>
              </a:rPr>
              <a:t>of the UN Rights of a Child state that adults should make decisions that are in the best interests of the child. This is why there are age restrictions on accessing pornographic material as it is not age appropriate. This protects children from seeing content that might make them feel uneasy, unsafe or scared.</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739718" y="3588502"/>
            <a:ext cx="2371185" cy="3146595"/>
          </a:xfrm>
          <a:prstGeom prst="rect">
            <a:avLst/>
          </a:prstGeom>
        </p:spPr>
      </p:pic>
    </p:spTree>
    <p:extLst>
      <p:ext uri="{BB962C8B-B14F-4D97-AF65-F5344CB8AC3E}">
        <p14:creationId xmlns:p14="http://schemas.microsoft.com/office/powerpoint/2010/main" val="46860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204117"/>
          </a:xfrm>
        </p:spPr>
        <p:txBody>
          <a:bodyPr>
            <a:normAutofit fontScale="77500" lnSpcReduction="20000"/>
          </a:bodyPr>
          <a:lstStyle/>
          <a:p>
            <a:pPr marL="0" indent="0">
              <a:buNone/>
            </a:pPr>
            <a:r>
              <a:rPr lang="en-US" sz="4000" dirty="0"/>
              <a:t>The NSPCC completed research about the impact of watching pornography between the ages of 11-16 years old.</a:t>
            </a:r>
          </a:p>
          <a:p>
            <a:pPr marL="0" indent="0">
              <a:buNone/>
            </a:pPr>
            <a:endParaRPr lang="en-US" sz="3638" dirty="0" smtClean="0"/>
          </a:p>
          <a:p>
            <a:pPr marL="0" indent="0">
              <a:buNone/>
            </a:pPr>
            <a:r>
              <a:rPr lang="en-US" sz="4000" dirty="0"/>
              <a:t>This research found young people aged 11-16 who have seen pornography are at </a:t>
            </a:r>
            <a:r>
              <a:rPr lang="en-US" sz="4000" b="1" dirty="0"/>
              <a:t>greater risk of developing:</a:t>
            </a:r>
          </a:p>
          <a:p>
            <a:pPr marL="0" indent="0">
              <a:buNone/>
            </a:pPr>
            <a:endParaRPr lang="en-US" sz="4000" b="1" dirty="0"/>
          </a:p>
          <a:p>
            <a:pPr marL="914400" indent="-914400">
              <a:buAutoNum type="arabicPeriod"/>
            </a:pPr>
            <a:r>
              <a:rPr lang="en-US" sz="4000" dirty="0"/>
              <a:t>Unrealistic attitudes about sex and consent</a:t>
            </a:r>
          </a:p>
          <a:p>
            <a:pPr marL="914400" indent="-914400">
              <a:buAutoNum type="arabicPeriod"/>
            </a:pPr>
            <a:r>
              <a:rPr lang="en-US" sz="4000" dirty="0"/>
              <a:t>More negative attitudes towards roles and identities in relationships</a:t>
            </a:r>
          </a:p>
          <a:p>
            <a:pPr marL="914400" indent="-914400">
              <a:buAutoNum type="arabicPeriod"/>
            </a:pPr>
            <a:r>
              <a:rPr lang="en-US" sz="4000" dirty="0"/>
              <a:t>More casual attitudes towards sex and sexual relationships</a:t>
            </a:r>
          </a:p>
          <a:p>
            <a:pPr marL="914400" indent="-914400">
              <a:buAutoNum type="arabicPeriod"/>
            </a:pPr>
            <a:r>
              <a:rPr lang="en-US" sz="4000" dirty="0"/>
              <a:t>An increase in “risky” sexual </a:t>
            </a:r>
            <a:r>
              <a:rPr lang="en-US" sz="4000" dirty="0" err="1"/>
              <a:t>behaviour</a:t>
            </a:r>
            <a:endParaRPr lang="en-US" sz="4000" dirty="0"/>
          </a:p>
          <a:p>
            <a:pPr marL="914400" indent="-914400">
              <a:buAutoNum type="arabicPeriod"/>
            </a:pPr>
            <a:r>
              <a:rPr lang="en-US" sz="4000" dirty="0"/>
              <a:t>Unrealistic expectations of body image and performance</a:t>
            </a:r>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pornography?</a:t>
            </a:r>
            <a:endParaRPr sz="2426" spc="27" dirty="0"/>
          </a:p>
        </p:txBody>
      </p:sp>
    </p:spTree>
    <p:extLst>
      <p:ext uri="{BB962C8B-B14F-4D97-AF65-F5344CB8AC3E}">
        <p14:creationId xmlns:p14="http://schemas.microsoft.com/office/powerpoint/2010/main" val="90542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1066</Words>
  <Application>Microsoft Office PowerPoint</Application>
  <PresentationFormat>Widescreen</PresentationFormat>
  <Paragraphs>148</Paragraphs>
  <Slides>19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pornography?</vt:lpstr>
      <vt:lpstr>Why are we learning about this?</vt:lpstr>
      <vt:lpstr>Why are we learning about this?</vt:lpstr>
      <vt:lpstr>Why are we learning about this?</vt:lpstr>
      <vt:lpstr>Impact of pornography?</vt:lpstr>
      <vt:lpstr>Impact of pornography?</vt:lpstr>
      <vt:lpstr>The law about pornography</vt:lpstr>
      <vt:lpstr>The law about pornography</vt:lpstr>
      <vt:lpstr>True or False</vt:lpstr>
      <vt:lpstr>True or False</vt:lpstr>
      <vt:lpstr>True or False</vt:lpstr>
      <vt:lpstr>True or False</vt:lpstr>
      <vt:lpstr>True or False</vt:lpstr>
      <vt:lpstr>True or False</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86</cp:revision>
  <dcterms:created xsi:type="dcterms:W3CDTF">2024-08-15T13:31:51Z</dcterms:created>
  <dcterms:modified xsi:type="dcterms:W3CDTF">2025-04-14T11:44:29Z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