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9"/>
  </p:notesMasterIdLst>
  <p:sldIdLst>
    <p:sldId id="278" r:id="rId5"/>
    <p:sldId id="433" r:id="rId6"/>
    <p:sldId id="293" r:id="rId7"/>
    <p:sldId id="353" r:id="rId8"/>
    <p:sldId id="316" r:id="rId9"/>
    <p:sldId id="372" r:id="rId10"/>
    <p:sldId id="419" r:id="rId11"/>
    <p:sldId id="408" r:id="rId12"/>
    <p:sldId id="420" r:id="rId13"/>
    <p:sldId id="430" r:id="rId14"/>
    <p:sldId id="431" r:id="rId15"/>
    <p:sldId id="421" r:id="rId16"/>
    <p:sldId id="432" r:id="rId17"/>
    <p:sldId id="39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jZS4ujmEcWI9lejSFA/Wg==" hashData="W4r2Ld2f+aq7LPTgnY4mJisRIp5XCkoW8XQ4HnnN1gVyBmf++133vw9+VN65wv+fkZyc5VxIbeS/GcsMody7B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665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92798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3181990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408746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935299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111861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375981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380234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295137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63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403467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200400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7364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00414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497162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2257749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0248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12498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8581448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rPr>
              <a:pPr defTabSz="914315">
                <a:defRPr/>
              </a:pPr>
              <a:t>‹#›</a:t>
            </a:fld>
            <a:endParaRPr lang="en-GB">
              <a:solidFill>
                <a:prstClr val="black">
                  <a:tint val="75000"/>
                </a:prstClr>
              </a:solidFill>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21697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2.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4.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1"/>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2"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33380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lnSpcReduction="20000"/>
          </a:bodyPr>
          <a:lstStyle/>
          <a:p>
            <a:pPr algn="ctr">
              <a:lnSpc>
                <a:spcPct val="100000"/>
              </a:lnSpc>
            </a:pPr>
            <a:r>
              <a:rPr lang="en-US" b="1" u="sng" dirty="0" smtClean="0"/>
              <a:t>Thought of the Day</a:t>
            </a:r>
            <a:endParaRPr lang="en-US" b="1" u="sng" dirty="0"/>
          </a:p>
          <a:p>
            <a:pPr algn="ctr">
              <a:lnSpc>
                <a:spcPct val="100000"/>
              </a:lnSpc>
            </a:pPr>
            <a:r>
              <a:rPr lang="en-GB" dirty="0" smtClean="0"/>
              <a:t>“</a:t>
            </a:r>
            <a:r>
              <a:rPr lang="en-US" dirty="0"/>
              <a:t>Once you share a private image, you lose control over who sees it and how it’s used. Protect yourself by keeping personal moments </a:t>
            </a:r>
            <a:r>
              <a:rPr lang="en-US" dirty="0" smtClean="0"/>
              <a:t>private.</a:t>
            </a:r>
            <a:r>
              <a:rPr lang="en-GB" dirty="0" smtClean="0"/>
              <a:t>”</a:t>
            </a:r>
            <a:r>
              <a:rPr lang="en-GB" dirty="0"/>
              <a:t> </a:t>
            </a:r>
            <a:endParaRPr lang="en-GB" dirty="0" smtClean="0"/>
          </a:p>
          <a:p>
            <a:pPr algn="ctr">
              <a:lnSpc>
                <a:spcPct val="100000"/>
              </a:lnSpc>
            </a:pPr>
            <a:r>
              <a:rPr lang="en-GB" sz="3900" dirty="0" err="1" smtClean="0"/>
              <a:t>Dr</a:t>
            </a:r>
            <a:r>
              <a:rPr lang="en-GB" sz="3900" dirty="0" err="1"/>
              <a:t>.</a:t>
            </a:r>
            <a:r>
              <a:rPr lang="en-GB" sz="3900" dirty="0"/>
              <a:t> Linda Papadopoulos</a:t>
            </a:r>
            <a:endParaRPr lang="en-GB" sz="3900" dirty="0" smtClean="0"/>
          </a:p>
        </p:txBody>
      </p:sp>
    </p:spTree>
    <p:extLst>
      <p:ext uri="{BB962C8B-B14F-4D97-AF65-F5344CB8AC3E}">
        <p14:creationId xmlns:p14="http://schemas.microsoft.com/office/powerpoint/2010/main" val="1243725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204117"/>
          </a:xfrm>
        </p:spPr>
        <p:txBody>
          <a:bodyPr>
            <a:normAutofit fontScale="85000" lnSpcReduction="20000"/>
          </a:bodyPr>
          <a:lstStyle/>
          <a:p>
            <a:pPr marL="0" indent="0">
              <a:buNone/>
            </a:pPr>
            <a:r>
              <a:rPr lang="en-US" sz="4000" dirty="0" smtClean="0"/>
              <a:t>The research also showed the difference between the motivation of young males and young females in their reasons why</a:t>
            </a:r>
          </a:p>
          <a:p>
            <a:pPr marL="0" indent="0">
              <a:buNone/>
            </a:pPr>
            <a:endParaRPr lang="en-US" sz="4000" dirty="0"/>
          </a:p>
          <a:p>
            <a:pPr>
              <a:buFontTx/>
              <a:buChar char="-"/>
            </a:pPr>
            <a:r>
              <a:rPr lang="en-US" sz="4000" dirty="0" smtClean="0"/>
              <a:t>More girls than boys sent a nude image because they were </a:t>
            </a:r>
            <a:r>
              <a:rPr lang="en-US" sz="4000" dirty="0" err="1" smtClean="0"/>
              <a:t>pressurised</a:t>
            </a:r>
            <a:endParaRPr lang="en-US" sz="4000" dirty="0"/>
          </a:p>
          <a:p>
            <a:pPr>
              <a:buFontTx/>
              <a:buChar char="-"/>
            </a:pPr>
            <a:r>
              <a:rPr lang="en-US" sz="4000" dirty="0" smtClean="0"/>
              <a:t>Many girls said that this was the only way they could get someone else to find them attractive</a:t>
            </a:r>
          </a:p>
          <a:p>
            <a:pPr>
              <a:buFontTx/>
              <a:buChar char="-"/>
            </a:pPr>
            <a:r>
              <a:rPr lang="en-US" sz="4000" dirty="0" smtClean="0"/>
              <a:t>Many boys said that they did it to get a nude image back</a:t>
            </a:r>
          </a:p>
          <a:p>
            <a:pPr>
              <a:buFontTx/>
              <a:buChar char="-"/>
            </a:pPr>
            <a:r>
              <a:rPr lang="en-US" sz="4000" dirty="0" smtClean="0"/>
              <a:t>Both boys and girls said that they were worried the other person would lose interest</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“sext”</a:t>
            </a:r>
            <a:endParaRPr sz="2426" spc="27" dirty="0"/>
          </a:p>
        </p:txBody>
      </p:sp>
    </p:spTree>
    <p:extLst>
      <p:ext uri="{BB962C8B-B14F-4D97-AF65-F5344CB8AC3E}">
        <p14:creationId xmlns:p14="http://schemas.microsoft.com/office/powerpoint/2010/main" val="378144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204117"/>
          </a:xfrm>
        </p:spPr>
        <p:txBody>
          <a:bodyPr>
            <a:normAutofit fontScale="85000" lnSpcReduction="20000"/>
          </a:bodyPr>
          <a:lstStyle/>
          <a:p>
            <a:pPr marL="0" indent="0">
              <a:buNone/>
            </a:pPr>
            <a:r>
              <a:rPr lang="en-US" sz="4000" dirty="0"/>
              <a:t>This means the following statements are all </a:t>
            </a:r>
            <a:r>
              <a:rPr lang="en-US" sz="4000" b="1" dirty="0"/>
              <a:t>illegal</a:t>
            </a:r>
          </a:p>
          <a:p>
            <a:pPr marL="0" indent="0">
              <a:buNone/>
            </a:pPr>
            <a:endParaRPr lang="en-US" sz="4000" b="1" dirty="0"/>
          </a:p>
          <a:p>
            <a:pPr marL="914400" indent="-914400">
              <a:buAutoNum type="arabicPeriod"/>
            </a:pPr>
            <a:r>
              <a:rPr lang="en-US" sz="4000" dirty="0"/>
              <a:t>Taking a nude, semi nude or suggestive picture of yourself if you are under 18</a:t>
            </a:r>
          </a:p>
          <a:p>
            <a:pPr marL="914400" indent="-914400">
              <a:buAutoNum type="arabicPeriod"/>
            </a:pPr>
            <a:r>
              <a:rPr lang="en-US" sz="4000" dirty="0"/>
              <a:t>Sending a nude, semi nude or suggestive picture of yourself to someone if you or the other person is under 18</a:t>
            </a:r>
          </a:p>
          <a:p>
            <a:pPr marL="914400" indent="-914400">
              <a:buAutoNum type="arabicPeriod"/>
            </a:pPr>
            <a:r>
              <a:rPr lang="en-US" sz="4000" dirty="0"/>
              <a:t>Have a nude, semi nude or suggestive photo of someone who is U18 saved on your phone even if they sent it to you of their own accord</a:t>
            </a:r>
          </a:p>
          <a:p>
            <a:pPr marL="914400" indent="-914400">
              <a:buAutoNum type="arabicPeriod"/>
            </a:pPr>
            <a:r>
              <a:rPr lang="en-US" sz="4000" dirty="0"/>
              <a:t>Show or share a nude, semi nude or suggestive image of someone under 18 to another person.</a:t>
            </a:r>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Sexting and the law</a:t>
            </a:r>
            <a:endParaRPr sz="2426" spc="27" dirty="0"/>
          </a:p>
        </p:txBody>
      </p:sp>
    </p:spTree>
    <p:extLst>
      <p:ext uri="{BB962C8B-B14F-4D97-AF65-F5344CB8AC3E}">
        <p14:creationId xmlns:p14="http://schemas.microsoft.com/office/powerpoint/2010/main" val="331216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203738" cy="5596563"/>
          </a:xfrm>
        </p:spPr>
        <p:txBody>
          <a:bodyPr>
            <a:normAutofit fontScale="77500" lnSpcReduction="20000"/>
          </a:bodyPr>
          <a:lstStyle/>
          <a:p>
            <a:pPr marL="0" indent="0">
              <a:buNone/>
            </a:pPr>
            <a:r>
              <a:rPr lang="en-US" sz="4000" dirty="0" smtClean="0"/>
              <a:t>Ben really likes a girl in his year called Clara. They have spoken briefly a few times in some of their classes. Ben wants Clara to like him so thinks sending her a nude would be a good idea. </a:t>
            </a:r>
            <a:endParaRPr lang="en-US" sz="4000" dirty="0"/>
          </a:p>
          <a:p>
            <a:pPr marL="0" indent="0">
              <a:buNone/>
            </a:pPr>
            <a:endParaRPr lang="en-US" sz="4000" dirty="0" smtClean="0"/>
          </a:p>
          <a:p>
            <a:pPr marL="0" indent="0">
              <a:buNone/>
            </a:pPr>
            <a:r>
              <a:rPr lang="en-US" sz="4000" dirty="0" smtClean="0"/>
              <a:t>Clara receives a message on her phone from a number she does not have saved. She opens it up and there is a nude picture from a boy in some of her classes. She can’t even remember speaking to him that much and she didn’t know he had her number.</a:t>
            </a:r>
            <a:endParaRPr lang="en-US" sz="4000" dirty="0"/>
          </a:p>
          <a:p>
            <a:pPr marL="0" indent="0">
              <a:buNone/>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9" name="Content Placeholder 2"/>
          <p:cNvSpPr txBox="1">
            <a:spLocks/>
          </p:cNvSpPr>
          <p:nvPr/>
        </p:nvSpPr>
        <p:spPr>
          <a:xfrm>
            <a:off x="6874328" y="1261997"/>
            <a:ext cx="5317671" cy="5596563"/>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smtClean="0"/>
              <a:t>Think about the following questions after reading the scenario:</a:t>
            </a:r>
          </a:p>
          <a:p>
            <a:pPr marL="0" indent="0">
              <a:buFont typeface="Arial" panose="020B0604020202020204" pitchFamily="34" charset="0"/>
              <a:buNone/>
            </a:pPr>
            <a:endParaRPr lang="en-US" sz="4000" dirty="0"/>
          </a:p>
          <a:p>
            <a:pPr marL="742950" indent="-742950">
              <a:buFont typeface="Arial" panose="020B0604020202020204" pitchFamily="34" charset="0"/>
              <a:buAutoNum type="arabicPeriod"/>
            </a:pPr>
            <a:r>
              <a:rPr lang="en-US" sz="4000" dirty="0" smtClean="0"/>
              <a:t>Is there anything illegal happening in the scenario?</a:t>
            </a:r>
          </a:p>
          <a:p>
            <a:pPr marL="742950" indent="-742950">
              <a:buFont typeface="Arial" panose="020B0604020202020204" pitchFamily="34" charset="0"/>
              <a:buAutoNum type="arabicPeriod"/>
            </a:pPr>
            <a:r>
              <a:rPr lang="en-US" sz="4000" dirty="0" smtClean="0"/>
              <a:t>How do you think Clara feels after receiving the message?</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57569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a:t>
            </a:r>
            <a:r>
              <a:rPr lang="en-US" sz="3638" dirty="0" smtClean="0"/>
              <a:t>questions:</a:t>
            </a:r>
          </a:p>
          <a:p>
            <a:pPr marL="0" indent="0">
              <a:buNone/>
            </a:pPr>
            <a:endParaRPr lang="en-US" sz="3638" dirty="0"/>
          </a:p>
          <a:p>
            <a:pPr marL="0" indent="0">
              <a:buNone/>
            </a:pPr>
            <a:r>
              <a:rPr lang="en-US" sz="3600" b="1" dirty="0" smtClean="0"/>
              <a:t>“Is </a:t>
            </a:r>
            <a:r>
              <a:rPr lang="en-US" sz="3600" b="1" dirty="0"/>
              <a:t>there anything illegal happening in the </a:t>
            </a:r>
            <a:r>
              <a:rPr lang="en-US" sz="3600" b="1" dirty="0" smtClean="0"/>
              <a:t>scenario? How </a:t>
            </a:r>
            <a:r>
              <a:rPr lang="en-US" sz="3600" b="1" dirty="0"/>
              <a:t>do you think Clara feels after receiving the message</a:t>
            </a:r>
            <a:r>
              <a:rPr lang="en-US" sz="3600" b="1" dirty="0" smtClean="0"/>
              <a:t>?”</a:t>
            </a:r>
            <a:endParaRPr lang="en-US" sz="3600"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Solitude </a:t>
            </a:r>
            <a:r>
              <a:rPr lang="en-US" sz="2426" spc="6" dirty="0" err="1" smtClean="0"/>
              <a:t>Activites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10001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t>
            </a:r>
            <a:r>
              <a:rPr lang="en-US" sz="4366" dirty="0" smtClean="0"/>
              <a:t>about anything raised in today’s lesson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5761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93134" y="961394"/>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3275" dirty="0">
                <a:solidFill>
                  <a:srgbClr val="FF0000"/>
                </a:solidFill>
                <a:latin typeface="+mn-lt"/>
              </a:rPr>
              <a:t>HWK Detention will be held afterschool on Friday</a:t>
            </a:r>
          </a:p>
        </p:txBody>
      </p:sp>
      <p:sp>
        <p:nvSpPr>
          <p:cNvPr id="7" name="Subtitle 2"/>
          <p:cNvSpPr txBox="1">
            <a:spLocks/>
          </p:cNvSpPr>
          <p:nvPr/>
        </p:nvSpPr>
        <p:spPr>
          <a:xfrm>
            <a:off x="217790" y="2332884"/>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317017" y="884575"/>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6695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107516"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Relationships: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Risk of unprotected sex</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intimacy without having sex?</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sexual harassment and </a:t>
            </a:r>
            <a:r>
              <a:rPr kumimoji="0" lang="en-US" sz="1400" b="0" i="0" u="none" strike="noStrike" kern="1200" cap="none" spc="0" normalizeH="0" baseline="0" noProof="0" dirty="0" err="1" smtClean="0">
                <a:ln>
                  <a:noFill/>
                </a:ln>
                <a:solidFill>
                  <a:prstClr val="black"/>
                </a:solidFill>
                <a:effectLst/>
                <a:uLnTx/>
                <a:uFillTx/>
                <a:latin typeface="Comic Sans MS" panose="030F0702030302020204" pitchFamily="66" charset="0"/>
                <a:ea typeface="+mn-ea"/>
                <a:cs typeface="+mn-cs"/>
              </a:rPr>
              <a:t>upskirting</a:t>
            </a: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toxic</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masculinity?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pornography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sexting</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The dangers of sexting</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sexting</a:t>
            </a:r>
          </a:p>
          <a:p>
            <a:pPr marL="138623" indent="-138623" defTabSz="554499">
              <a:lnSpc>
                <a:spcPct val="110000"/>
              </a:lnSpc>
              <a:spcBef>
                <a:spcPts val="607"/>
              </a:spcBef>
              <a:buFontTx/>
              <a:buChar char="-"/>
              <a:defRPr/>
            </a:pPr>
            <a:r>
              <a:rPr lang="en-US" sz="1940" b="1" dirty="0" smtClean="0">
                <a:solidFill>
                  <a:prstClr val="black"/>
                </a:solidFill>
                <a:latin typeface="Comic Sans MS"/>
              </a:rPr>
              <a:t>Motivations behind requesting and send nude images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is the law around sexting</a:t>
            </a:r>
            <a:endParaRPr lang="en-US" sz="1940" b="1" dirty="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128510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204117"/>
          </a:xfrm>
        </p:spPr>
        <p:txBody>
          <a:bodyPr>
            <a:normAutofit/>
          </a:bodyPr>
          <a:lstStyle/>
          <a:p>
            <a:pPr marL="0" indent="0">
              <a:buNone/>
            </a:pPr>
            <a:r>
              <a:rPr lang="en-US" sz="3638" dirty="0" smtClean="0"/>
              <a:t>Sexting is…</a:t>
            </a:r>
          </a:p>
          <a:p>
            <a:pPr marL="0" indent="0">
              <a:buNone/>
            </a:pPr>
            <a:endParaRPr lang="en-US" sz="3638" dirty="0"/>
          </a:p>
          <a:p>
            <a:pPr marL="0" indent="0">
              <a:buNone/>
            </a:pPr>
            <a:r>
              <a:rPr lang="en-US" sz="3638" dirty="0" smtClean="0"/>
              <a:t>“nude, semi nude or suggestive images or videos of a person that they have taken of themselves</a:t>
            </a:r>
            <a:r>
              <a:rPr lang="en-US" sz="4000" dirty="0" smtClean="0"/>
              <a:t>”</a:t>
            </a:r>
          </a:p>
          <a:p>
            <a:pPr marL="0" indent="0">
              <a:buNone/>
            </a:pPr>
            <a:endParaRPr lang="en-US" sz="4000" dirty="0"/>
          </a:p>
          <a:p>
            <a:pPr marL="0" indent="0">
              <a:buNone/>
            </a:pPr>
            <a:r>
              <a:rPr lang="en-US" sz="4000" dirty="0" smtClean="0"/>
              <a:t>This is commonly known as “nudes”</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sexting?</a:t>
            </a:r>
            <a:endParaRPr sz="2426" spc="27" dirty="0"/>
          </a:p>
        </p:txBody>
      </p:sp>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To secure your relationships it is important to know the law and potential consequences of sending a nude image or video. Often they do not remain private and the trust in the relationship will be lost.</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109427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3200" b="1" kern="0" dirty="0">
                <a:solidFill>
                  <a:srgbClr val="323232"/>
                </a:solidFill>
                <a:latin typeface="Calibri" panose="020F0502020204030204"/>
              </a:rPr>
              <a:t>Rule of Law</a:t>
            </a:r>
            <a:r>
              <a:rPr lang="en-US" sz="3200" kern="0" dirty="0">
                <a:solidFill>
                  <a:srgbClr val="323232"/>
                </a:solidFill>
                <a:latin typeface="Calibri" panose="020F0502020204030204"/>
              </a:rPr>
              <a:t> is a British Value that means </a:t>
            </a:r>
            <a:r>
              <a:rPr lang="en-US" sz="3200" kern="0" dirty="0" smtClean="0">
                <a:solidFill>
                  <a:srgbClr val="323232"/>
                </a:solidFill>
                <a:latin typeface="Calibri" panose="020F0502020204030204"/>
              </a:rPr>
              <a:t>everyone is expected to follow the laws. There are laws around children sexting. It is against the law for anyone to make, distribute, possess or show indecent images of anyone aged under 18. This is still the law even if all the people involved are under 18 years old.</a:t>
            </a:r>
            <a:endParaRPr lang="en-US" sz="3200" kern="0" dirty="0">
              <a:solidFill>
                <a:srgbClr val="323232"/>
              </a:solidFill>
              <a:latin typeface="Calibri" panose="020F0502020204030204"/>
            </a:endParaRPr>
          </a:p>
        </p:txBody>
      </p:sp>
    </p:spTree>
    <p:extLst>
      <p:ext uri="{BB962C8B-B14F-4D97-AF65-F5344CB8AC3E}">
        <p14:creationId xmlns:p14="http://schemas.microsoft.com/office/powerpoint/2010/main" val="79278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34 </a:t>
            </a:r>
            <a:r>
              <a:rPr lang="en-US" sz="3200" dirty="0" smtClean="0">
                <a:solidFill>
                  <a:srgbClr val="323232"/>
                </a:solidFill>
                <a:latin typeface="Calibri" panose="020F0502020204030204"/>
              </a:rPr>
              <a:t>of the UN Rights of a Child state that governments should protect children from sexual exploitation and sexual abuse. This includes children being forced to make sexual pictures or videos of themselves. This is why the UK has laws around what content children under 18 can be involved in.</a:t>
            </a:r>
            <a:endParaRPr lang="en-US" sz="3200" b="1" dirty="0">
              <a:solidFill>
                <a:srgbClr val="323232"/>
              </a:solidFill>
              <a:latin typeface="Calibri" panose="020F0502020204030204"/>
            </a:endParaRPr>
          </a:p>
        </p:txBody>
      </p:sp>
      <p:pic>
        <p:nvPicPr>
          <p:cNvPr id="3" name="Picture 2"/>
          <p:cNvPicPr>
            <a:picLocks noChangeAspect="1"/>
          </p:cNvPicPr>
          <p:nvPr/>
        </p:nvPicPr>
        <p:blipFill>
          <a:blip r:embed="rId4"/>
          <a:stretch>
            <a:fillRect/>
          </a:stretch>
        </p:blipFill>
        <p:spPr>
          <a:xfrm>
            <a:off x="8872398" y="3611042"/>
            <a:ext cx="2345331" cy="3198179"/>
          </a:xfrm>
          <a:prstGeom prst="rect">
            <a:avLst/>
          </a:prstGeom>
        </p:spPr>
      </p:pic>
    </p:spTree>
    <p:extLst>
      <p:ext uri="{BB962C8B-B14F-4D97-AF65-F5344CB8AC3E}">
        <p14:creationId xmlns:p14="http://schemas.microsoft.com/office/powerpoint/2010/main" val="46860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204117"/>
          </a:xfrm>
        </p:spPr>
        <p:txBody>
          <a:bodyPr>
            <a:normAutofit fontScale="92500" lnSpcReduction="20000"/>
          </a:bodyPr>
          <a:lstStyle/>
          <a:p>
            <a:pPr marL="0" indent="0">
              <a:buNone/>
            </a:pPr>
            <a:r>
              <a:rPr lang="en-US" sz="4000" dirty="0" smtClean="0"/>
              <a:t>Research completed by Revealing Reality that explored the lives and </a:t>
            </a:r>
            <a:r>
              <a:rPr lang="en-US" sz="4000" dirty="0" err="1" smtClean="0"/>
              <a:t>behaviours</a:t>
            </a:r>
            <a:r>
              <a:rPr lang="en-US" sz="4000" dirty="0" smtClean="0"/>
              <a:t> of children and young people revealed the following reasons why they “sext”</a:t>
            </a:r>
          </a:p>
          <a:p>
            <a:pPr marL="0" indent="0">
              <a:buNone/>
            </a:pPr>
            <a:endParaRPr lang="en-US" sz="4000" dirty="0"/>
          </a:p>
          <a:p>
            <a:pPr marL="742950" indent="-742950">
              <a:buAutoNum type="arabicPeriod"/>
            </a:pPr>
            <a:r>
              <a:rPr lang="en-US" sz="4000" dirty="0" smtClean="0"/>
              <a:t>To turn someone on</a:t>
            </a:r>
          </a:p>
          <a:p>
            <a:pPr marL="742950" indent="-742950">
              <a:buAutoNum type="arabicPeriod"/>
            </a:pPr>
            <a:r>
              <a:rPr lang="en-US" sz="4000" dirty="0" smtClean="0"/>
              <a:t>Being </a:t>
            </a:r>
            <a:r>
              <a:rPr lang="en-US" sz="4000" dirty="0" err="1" smtClean="0"/>
              <a:t>pressurised</a:t>
            </a:r>
            <a:r>
              <a:rPr lang="en-US" sz="4000" dirty="0" smtClean="0"/>
              <a:t> into send one</a:t>
            </a:r>
          </a:p>
          <a:p>
            <a:pPr marL="742950" indent="-742950">
              <a:buAutoNum type="arabicPeriod"/>
            </a:pPr>
            <a:r>
              <a:rPr lang="en-US" sz="4000" dirty="0" smtClean="0"/>
              <a:t>To want someone to find them attractive</a:t>
            </a:r>
          </a:p>
          <a:p>
            <a:pPr marL="742950" indent="-742950">
              <a:buAutoNum type="arabicPeriod"/>
            </a:pPr>
            <a:r>
              <a:rPr lang="en-US" sz="4000" dirty="0" smtClean="0"/>
              <a:t>Worried the other person would lose interest</a:t>
            </a:r>
          </a:p>
          <a:p>
            <a:pPr marL="742950" indent="-742950">
              <a:buAutoNum type="arabicPeriod"/>
            </a:pPr>
            <a:r>
              <a:rPr lang="en-US" sz="4000" dirty="0" smtClean="0"/>
              <a:t>To get a nude picture back</a:t>
            </a:r>
          </a:p>
          <a:p>
            <a:pPr marL="742950" indent="-742950">
              <a:buAutoNum type="arabicPeriod"/>
            </a:pPr>
            <a:r>
              <a:rPr lang="en-US" sz="4000" dirty="0" smtClean="0"/>
              <a:t>To feel good about themselves</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“sext”</a:t>
            </a:r>
            <a:endParaRPr sz="2426" spc="27" dirty="0"/>
          </a:p>
        </p:txBody>
      </p:sp>
    </p:spTree>
    <p:extLst>
      <p:ext uri="{BB962C8B-B14F-4D97-AF65-F5344CB8AC3E}">
        <p14:creationId xmlns:p14="http://schemas.microsoft.com/office/powerpoint/2010/main" val="905421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937</Words>
  <Application>Microsoft Office PowerPoint</Application>
  <PresentationFormat>Widescreen</PresentationFormat>
  <Paragraphs>106</Paragraphs>
  <Slides>14</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vt:i4>
      </vt:variant>
    </vt:vector>
  </HeadingPairs>
  <TitlesOfParts>
    <vt:vector size="27"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What is sexting?</vt:lpstr>
      <vt:lpstr>Why are we learning about this?</vt:lpstr>
      <vt:lpstr>Why are we learning about this?</vt:lpstr>
      <vt:lpstr>Why are we learning about this?</vt:lpstr>
      <vt:lpstr>Why people “sext”</vt:lpstr>
      <vt:lpstr>Why people “sext”</vt:lpstr>
      <vt:lpstr>Sexting and the law</vt:lpstr>
      <vt:lpstr>Scenario</vt:lpstr>
      <vt:lpstr>Solitude Activites</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92</cp:revision>
  <dcterms:created xsi:type="dcterms:W3CDTF">2024-08-15T13:31:51Z</dcterms:created>
  <dcterms:modified xsi:type="dcterms:W3CDTF">2025-04-14T11:45:25Z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