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5"/>
  </p:notesMasterIdLst>
  <p:sldIdLst>
    <p:sldId id="278" r:id="rId5"/>
    <p:sldId id="406" r:id="rId6"/>
    <p:sldId id="293" r:id="rId7"/>
    <p:sldId id="353" r:id="rId8"/>
    <p:sldId id="316" r:id="rId9"/>
    <p:sldId id="407" r:id="rId10"/>
    <p:sldId id="372" r:id="rId11"/>
    <p:sldId id="408" r:id="rId12"/>
    <p:sldId id="409" r:id="rId13"/>
    <p:sldId id="410" r:id="rId14"/>
    <p:sldId id="411" r:id="rId15"/>
    <p:sldId id="404" r:id="rId16"/>
    <p:sldId id="412" r:id="rId17"/>
    <p:sldId id="413" r:id="rId18"/>
    <p:sldId id="415" r:id="rId19"/>
    <p:sldId id="416" r:id="rId20"/>
    <p:sldId id="418" r:id="rId21"/>
    <p:sldId id="414" r:id="rId22"/>
    <p:sldId id="417" r:id="rId23"/>
    <p:sldId id="3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iEs2imrGER0wYovGvklaw==" hashData="BJ2/ykLgcpCzzOnKgbqhw2gP61G7mC1pEwGN/v/SbTIeNt4v4ju281xQGAR82CzGcBVMLtbKgwQpBIQBtMZ9o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454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0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4.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1"/>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2"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lnSpcReduction="10000"/>
          </a:bodyPr>
          <a:lstStyle/>
          <a:p>
            <a:pPr algn="ctr">
              <a:lnSpc>
                <a:spcPct val="100000"/>
              </a:lnSpc>
            </a:pPr>
            <a:r>
              <a:rPr lang="en-US" b="1" u="sng" dirty="0" smtClean="0"/>
              <a:t>Thought of the Day</a:t>
            </a:r>
            <a:endParaRPr lang="en-US" b="1" u="sng" dirty="0"/>
          </a:p>
          <a:p>
            <a:pPr algn="ctr">
              <a:lnSpc>
                <a:spcPct val="100000"/>
              </a:lnSpc>
            </a:pPr>
            <a:r>
              <a:rPr lang="en-GB" dirty="0" smtClean="0"/>
              <a:t>“Toxic masculinity is not just a personal issue; it perpetuates inequalities and sustains a culture of harm for everyone”</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63392"/>
          </a:xfrm>
        </p:spPr>
        <p:txBody>
          <a:bodyPr>
            <a:normAutofit fontScale="77500" lnSpcReduction="20000"/>
          </a:bodyPr>
          <a:lstStyle/>
          <a:p>
            <a:pPr marL="0" indent="0">
              <a:buNone/>
            </a:pPr>
            <a:r>
              <a:rPr lang="en-US" sz="3638" dirty="0" smtClean="0"/>
              <a:t>Some characteristics of toxic masculinity are:</a:t>
            </a:r>
          </a:p>
          <a:p>
            <a:pPr marL="0" indent="0">
              <a:buNone/>
            </a:pPr>
            <a:endParaRPr lang="en-US" sz="3638" dirty="0" smtClean="0"/>
          </a:p>
          <a:p>
            <a:pPr>
              <a:buFontTx/>
              <a:buChar char="-"/>
            </a:pPr>
            <a:r>
              <a:rPr lang="en-US" sz="3638" dirty="0" smtClean="0"/>
              <a:t>Belief that men should suppress emotions like sadness or fear as showing emotion is seen as weak</a:t>
            </a:r>
          </a:p>
          <a:p>
            <a:pPr>
              <a:buFontTx/>
              <a:buChar char="-"/>
            </a:pPr>
            <a:r>
              <a:rPr lang="en-US" sz="3638" dirty="0" smtClean="0"/>
              <a:t>Being overly dominant, aggressive and controlling</a:t>
            </a:r>
          </a:p>
          <a:p>
            <a:pPr>
              <a:buFontTx/>
              <a:buChar char="-"/>
            </a:pPr>
            <a:r>
              <a:rPr lang="en-US" sz="3638" dirty="0" smtClean="0"/>
              <a:t>Men should not share their problems and instead “bottle up” their emotions</a:t>
            </a:r>
          </a:p>
          <a:p>
            <a:pPr>
              <a:buFontTx/>
              <a:buChar char="-"/>
            </a:pPr>
            <a:r>
              <a:rPr lang="en-US" sz="3638" dirty="0" smtClean="0"/>
              <a:t>Not giving value to anything considered “feminine” or traditionally associated with women.</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Characteristics of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171703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1 minute to think about your response to the following question:</a:t>
            </a:r>
          </a:p>
          <a:p>
            <a:pPr marL="0" indent="0">
              <a:buNone/>
            </a:pPr>
            <a:endParaRPr lang="en-US" sz="4000" dirty="0"/>
          </a:p>
          <a:p>
            <a:pPr marL="0" indent="0">
              <a:buNone/>
            </a:pPr>
            <a:r>
              <a:rPr lang="en-US" sz="4000" b="1" dirty="0" smtClean="0"/>
              <a:t>“which toxic masculinity characteristic do you think is most problematic? Why?”</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Characteristics of toxic masculinity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080929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“which toxic masculinity characteristic do you think is most problematic</a:t>
            </a:r>
            <a:r>
              <a:rPr lang="en-US" sz="4000" b="1" dirty="0" smtClean="0"/>
              <a:t>? Why?”</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Characteristics of toxic masculinity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64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63392"/>
          </a:xfrm>
        </p:spPr>
        <p:txBody>
          <a:bodyPr>
            <a:normAutofit/>
          </a:bodyPr>
          <a:lstStyle/>
          <a:p>
            <a:pPr marL="0" indent="0">
              <a:buNone/>
            </a:pPr>
            <a:r>
              <a:rPr lang="en-US" sz="3638" dirty="0" smtClean="0"/>
              <a:t>Toxic Masculinity can have a negative impact for:</a:t>
            </a:r>
          </a:p>
          <a:p>
            <a:pPr marL="0" indent="0">
              <a:buNone/>
            </a:pPr>
            <a:endParaRPr lang="en-US" sz="3638" dirty="0"/>
          </a:p>
          <a:p>
            <a:pPr>
              <a:buFontTx/>
              <a:buChar char="-"/>
            </a:pPr>
            <a:r>
              <a:rPr lang="en-US" sz="3638" dirty="0" smtClean="0"/>
              <a:t>Individuals</a:t>
            </a:r>
          </a:p>
          <a:p>
            <a:pPr>
              <a:buFontTx/>
              <a:buChar char="-"/>
            </a:pPr>
            <a:r>
              <a:rPr lang="en-US" sz="3638" dirty="0" smtClean="0"/>
              <a:t>Wider society</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178553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63392"/>
          </a:xfrm>
        </p:spPr>
        <p:txBody>
          <a:bodyPr>
            <a:normAutofit fontScale="70000" lnSpcReduction="20000"/>
          </a:bodyPr>
          <a:lstStyle/>
          <a:p>
            <a:pPr marL="0" indent="0">
              <a:buNone/>
            </a:pPr>
            <a:r>
              <a:rPr lang="en-US" sz="3638" dirty="0" smtClean="0"/>
              <a:t>Negative impacts on the individual include:</a:t>
            </a:r>
          </a:p>
          <a:p>
            <a:pPr marL="0" indent="0">
              <a:buNone/>
            </a:pPr>
            <a:endParaRPr lang="en-US" sz="3638" dirty="0"/>
          </a:p>
          <a:p>
            <a:pPr marL="742950" indent="-742950">
              <a:buAutoNum type="arabicPeriod"/>
            </a:pPr>
            <a:r>
              <a:rPr lang="en-US" sz="3638" dirty="0" smtClean="0"/>
              <a:t>Mental Health Challenges – due to the pressure to bottle up feelings and to not show vulnerability, this can lead to mental health disorders such as depression and anxiety. Toxic masculinity is also linked to a higher male suicide rate compared to females</a:t>
            </a:r>
          </a:p>
          <a:p>
            <a:pPr marL="742950" indent="-742950">
              <a:buAutoNum type="arabicPeriod"/>
            </a:pPr>
            <a:r>
              <a:rPr lang="en-US" sz="3638" dirty="0" smtClean="0"/>
              <a:t>Difficulty forming healthy relationships with others due to their perceived anger, dominance and controlling </a:t>
            </a:r>
            <a:r>
              <a:rPr lang="en-US" sz="3638" dirty="0" err="1" smtClean="0"/>
              <a:t>behaviours</a:t>
            </a:r>
            <a:endParaRPr lang="en-US" sz="3638" dirty="0" smtClean="0"/>
          </a:p>
          <a:p>
            <a:pPr marL="742950" indent="-742950">
              <a:buAutoNum type="arabicPeriod"/>
            </a:pPr>
            <a:r>
              <a:rPr lang="en-US" sz="3638" dirty="0" smtClean="0"/>
              <a:t>Reduced self-esteem due to the pressure to meet unattainable standards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137680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a:bodyPr>
          <a:lstStyle/>
          <a:p>
            <a:pPr marL="0" indent="0">
              <a:buNone/>
            </a:pPr>
            <a:r>
              <a:rPr lang="en-US" sz="4000" dirty="0" smtClean="0"/>
              <a:t>You have 1 minute to think about your response to the following question:</a:t>
            </a:r>
          </a:p>
          <a:p>
            <a:pPr marL="0" indent="0">
              <a:buNone/>
            </a:pPr>
            <a:endParaRPr lang="en-US" sz="4000" dirty="0"/>
          </a:p>
          <a:p>
            <a:pPr marL="0" indent="0">
              <a:buNone/>
            </a:pPr>
            <a:r>
              <a:rPr lang="en-US" sz="4000" b="1" dirty="0" smtClean="0"/>
              <a:t>“all of these reasons were male dominated. What do you think are negative impacts of toxic masculinity on females?”</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Individual impact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26212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“all of these reasons were male dominated. What do you think are negative impacts of toxic masculinity on females?”</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Individual Impact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7063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63392"/>
          </a:xfrm>
        </p:spPr>
        <p:txBody>
          <a:bodyPr>
            <a:normAutofit fontScale="92500" lnSpcReduction="20000"/>
          </a:bodyPr>
          <a:lstStyle/>
          <a:p>
            <a:pPr marL="0" indent="0">
              <a:buNone/>
            </a:pPr>
            <a:r>
              <a:rPr lang="en-US" sz="3638" dirty="0" smtClean="0"/>
              <a:t>Negative impacts on females include:</a:t>
            </a:r>
          </a:p>
          <a:p>
            <a:pPr marL="0" indent="0">
              <a:buNone/>
            </a:pPr>
            <a:endParaRPr lang="en-US" sz="3638" dirty="0"/>
          </a:p>
          <a:p>
            <a:pPr marL="742950" indent="-742950">
              <a:buAutoNum type="arabicPeriod"/>
            </a:pPr>
            <a:r>
              <a:rPr lang="en-US" sz="3638" dirty="0" smtClean="0"/>
              <a:t>Increased incidents of gender-based violence including domestic abuse</a:t>
            </a:r>
          </a:p>
          <a:p>
            <a:pPr marL="742950" indent="-742950">
              <a:buAutoNum type="arabicPeriod"/>
            </a:pPr>
            <a:r>
              <a:rPr lang="en-US" sz="3638" dirty="0" smtClean="0"/>
              <a:t>Females being dismissed or disrespected in professional and social settings</a:t>
            </a:r>
          </a:p>
          <a:p>
            <a:pPr marL="742950" indent="-742950">
              <a:buAutoNum type="arabicPeriod"/>
            </a:pPr>
            <a:r>
              <a:rPr lang="en-US" sz="3638" dirty="0" smtClean="0"/>
              <a:t>Stereotypes limit female’s opportunities and roles in society.</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217926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63392"/>
          </a:xfrm>
        </p:spPr>
        <p:txBody>
          <a:bodyPr>
            <a:normAutofit fontScale="85000" lnSpcReduction="20000"/>
          </a:bodyPr>
          <a:lstStyle/>
          <a:p>
            <a:pPr marL="0" indent="0">
              <a:buNone/>
            </a:pPr>
            <a:r>
              <a:rPr lang="en-US" sz="3638" dirty="0" smtClean="0"/>
              <a:t>Negative impacts on wider society are:</a:t>
            </a:r>
          </a:p>
          <a:p>
            <a:pPr marL="0" indent="0">
              <a:buNone/>
            </a:pPr>
            <a:endParaRPr lang="en-US" sz="3638" dirty="0"/>
          </a:p>
          <a:p>
            <a:pPr marL="742950" indent="-742950">
              <a:buAutoNum type="arabicPeriod"/>
            </a:pPr>
            <a:r>
              <a:rPr lang="en-US" sz="3638" dirty="0" smtClean="0"/>
              <a:t>Reinforces gender inequality by promoting male dominance and dismissing female contributions</a:t>
            </a:r>
          </a:p>
          <a:p>
            <a:pPr marL="742950" indent="-742950">
              <a:buAutoNum type="arabicPeriod"/>
            </a:pPr>
            <a:r>
              <a:rPr lang="en-US" sz="3638" dirty="0" smtClean="0"/>
              <a:t>Contributes to increase violence, including domestic violence</a:t>
            </a:r>
          </a:p>
          <a:p>
            <a:pPr marL="742950" indent="-742950">
              <a:buAutoNum type="arabicPeriod"/>
            </a:pPr>
            <a:r>
              <a:rPr lang="en-US" sz="3638" dirty="0" smtClean="0"/>
              <a:t>Limits opportunities for men to explore diverse interests and roles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219163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363392"/>
          </a:xfrm>
        </p:spPr>
        <p:txBody>
          <a:bodyPr>
            <a:normAutofit/>
          </a:bodyPr>
          <a:lstStyle/>
          <a:p>
            <a:pPr marL="0" indent="0">
              <a:buNone/>
            </a:pPr>
            <a:r>
              <a:rPr lang="en-US" sz="3638" dirty="0" smtClean="0"/>
              <a:t>Toxic masculinity is harmful to everyone.</a:t>
            </a:r>
          </a:p>
          <a:p>
            <a:pPr marL="0" indent="0">
              <a:buNone/>
            </a:pPr>
            <a:endParaRPr lang="en-US" sz="3638" dirty="0"/>
          </a:p>
          <a:p>
            <a:pPr marL="0" indent="0">
              <a:buNone/>
            </a:pPr>
            <a:r>
              <a:rPr lang="en-US" sz="3638" dirty="0" smtClean="0"/>
              <a:t>Although it may seem difficult challenging toxic masculine </a:t>
            </a:r>
            <a:r>
              <a:rPr lang="en-US" sz="3638" dirty="0" err="1" smtClean="0"/>
              <a:t>behaviours</a:t>
            </a:r>
            <a:r>
              <a:rPr lang="en-US" sz="3638" dirty="0" smtClean="0"/>
              <a:t> will lead to healthier individuals, relationships and communities.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of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416946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93134" y="961394"/>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3275" dirty="0">
                <a:solidFill>
                  <a:srgbClr val="FF0000"/>
                </a:solidFill>
                <a:latin typeface="+mn-lt"/>
              </a:rPr>
              <a:t>HWK Detentions will be held afterschool on Friday </a:t>
            </a:r>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317017" y="884575"/>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838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toxic masculinity </a:t>
            </a:r>
            <a:r>
              <a:rPr lang="en-US" sz="4366" dirty="0" err="1" smtClean="0"/>
              <a:t>behaviours</a:t>
            </a:r>
            <a:r>
              <a:rPr lang="en-US" sz="4366" dirty="0" smtClean="0"/>
              <a:t>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761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Risk of unprotected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intimacy without having sex?</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sexual harassment and </a:t>
            </a:r>
            <a:r>
              <a:rPr kumimoji="0" lang="en-US" sz="1400" b="0"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upskirting</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toxic</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masculinity?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pornography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Dangers of sexting</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toxic masculinity?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Characteristics of toxic masculinity</a:t>
            </a:r>
          </a:p>
          <a:p>
            <a:pPr marL="138623" indent="-138623" defTabSz="554499">
              <a:lnSpc>
                <a:spcPct val="110000"/>
              </a:lnSpc>
              <a:spcBef>
                <a:spcPts val="607"/>
              </a:spcBef>
              <a:buFontTx/>
              <a:buChar char="-"/>
              <a:defRPr/>
            </a:pPr>
            <a:r>
              <a:rPr lang="en-US" sz="1940" b="1" dirty="0" smtClean="0">
                <a:solidFill>
                  <a:prstClr val="black"/>
                </a:solidFill>
                <a:latin typeface="Comic Sans MS"/>
              </a:rPr>
              <a:t>Impact of toxic masculinity</a:t>
            </a:r>
          </a:p>
          <a:p>
            <a:pPr marL="138623" indent="-138623" defTabSz="554499">
              <a:lnSpc>
                <a:spcPct val="110000"/>
              </a:lnSpc>
              <a:spcBef>
                <a:spcPts val="607"/>
              </a:spcBef>
              <a:buFontTx/>
              <a:buChar char="-"/>
              <a:defRPr/>
            </a:pPr>
            <a:r>
              <a:rPr lang="en-US" sz="1940" b="1" dirty="0" smtClean="0">
                <a:solidFill>
                  <a:prstClr val="black"/>
                </a:solidFill>
                <a:latin typeface="Comic Sans MS"/>
              </a:rPr>
              <a:t>Strategies to combat toxic masculinity</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Toxic Masculinity is…</a:t>
            </a:r>
          </a:p>
          <a:p>
            <a:pPr marL="0" indent="0">
              <a:buNone/>
            </a:pPr>
            <a:endParaRPr lang="en-US" sz="3638" dirty="0"/>
          </a:p>
          <a:p>
            <a:pPr marL="0" indent="0">
              <a:buNone/>
            </a:pPr>
            <a:r>
              <a:rPr lang="en-US" sz="3638" dirty="0" smtClean="0"/>
              <a:t>“societal expectations and norms that pressure men to behave in certain restrictive ways.”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The restrictive </a:t>
            </a:r>
            <a:r>
              <a:rPr lang="en-US" sz="3638" dirty="0" err="1" smtClean="0"/>
              <a:t>behaviours</a:t>
            </a:r>
            <a:r>
              <a:rPr lang="en-US" sz="3638" dirty="0" smtClean="0"/>
              <a:t> could be:</a:t>
            </a:r>
          </a:p>
          <a:p>
            <a:pPr marL="0" indent="0">
              <a:buNone/>
            </a:pPr>
            <a:endParaRPr lang="en-US" sz="3638" dirty="0" smtClean="0"/>
          </a:p>
          <a:p>
            <a:pPr>
              <a:buFontTx/>
              <a:buChar char="-"/>
            </a:pPr>
            <a:r>
              <a:rPr lang="en-US" sz="3638" dirty="0" smtClean="0"/>
              <a:t>Suppressing emotions</a:t>
            </a:r>
          </a:p>
          <a:p>
            <a:pPr>
              <a:buFontTx/>
              <a:buChar char="-"/>
            </a:pPr>
            <a:r>
              <a:rPr lang="en-US" sz="3638" dirty="0" smtClean="0"/>
              <a:t>Being overly aggressive</a:t>
            </a:r>
          </a:p>
          <a:p>
            <a:pPr>
              <a:buFontTx/>
              <a:buChar char="-"/>
            </a:pPr>
            <a:r>
              <a:rPr lang="en-US" sz="3638" dirty="0" smtClean="0"/>
              <a:t>Following rigid gender roles/stereotypes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toxic masculinity?</a:t>
            </a:r>
            <a:endParaRPr sz="2426" spc="27" dirty="0"/>
          </a:p>
        </p:txBody>
      </p:sp>
      <p:pic>
        <p:nvPicPr>
          <p:cNvPr id="5" name="Picture 4"/>
          <p:cNvPicPr>
            <a:picLocks noChangeAspect="1"/>
          </p:cNvPicPr>
          <p:nvPr/>
        </p:nvPicPr>
        <p:blipFill>
          <a:blip r:embed="rId4"/>
          <a:stretch>
            <a:fillRect/>
          </a:stretch>
        </p:blipFill>
        <p:spPr>
          <a:xfrm>
            <a:off x="7805687" y="1466708"/>
            <a:ext cx="2952750" cy="1552575"/>
          </a:xfrm>
          <a:prstGeom prst="rect">
            <a:avLst/>
          </a:prstGeom>
        </p:spPr>
      </p:pic>
      <p:pic>
        <p:nvPicPr>
          <p:cNvPr id="9" name="Picture 8"/>
          <p:cNvPicPr>
            <a:picLocks noChangeAspect="1"/>
          </p:cNvPicPr>
          <p:nvPr/>
        </p:nvPicPr>
        <p:blipFill rotWithShape="1">
          <a:blip r:embed="rId5"/>
          <a:srcRect b="9964"/>
          <a:stretch/>
        </p:blipFill>
        <p:spPr>
          <a:xfrm>
            <a:off x="8714573" y="3019283"/>
            <a:ext cx="2657475" cy="1543664"/>
          </a:xfrm>
          <a:prstGeom prst="rect">
            <a:avLst/>
          </a:prstGeom>
        </p:spPr>
      </p:pic>
      <p:pic>
        <p:nvPicPr>
          <p:cNvPr id="11" name="Picture 10"/>
          <p:cNvPicPr>
            <a:picLocks noChangeAspect="1"/>
          </p:cNvPicPr>
          <p:nvPr/>
        </p:nvPicPr>
        <p:blipFill>
          <a:blip r:embed="rId6"/>
          <a:stretch>
            <a:fillRect/>
          </a:stretch>
        </p:blipFill>
        <p:spPr>
          <a:xfrm>
            <a:off x="7805687" y="4571858"/>
            <a:ext cx="2619375" cy="1743075"/>
          </a:xfrm>
          <a:prstGeom prst="rect">
            <a:avLst/>
          </a:prstGeom>
        </p:spPr>
      </p:pic>
    </p:spTree>
    <p:extLst>
      <p:ext uri="{BB962C8B-B14F-4D97-AF65-F5344CB8AC3E}">
        <p14:creationId xmlns:p14="http://schemas.microsoft.com/office/powerpoint/2010/main" val="256698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It is important to learn about toxic masculinity as it will improve relationships particularly with females as avoiding toxic masculinity </a:t>
            </a:r>
            <a:r>
              <a:rPr lang="en-US" sz="3638" dirty="0" err="1" smtClean="0"/>
              <a:t>behaviours</a:t>
            </a:r>
            <a:r>
              <a:rPr lang="en-US" sz="3638" dirty="0" smtClean="0"/>
              <a:t> will ensure that everyone feels safe and respected in the relationship.</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109427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29 </a:t>
            </a:r>
            <a:r>
              <a:rPr lang="en-US" sz="3200" dirty="0" smtClean="0">
                <a:solidFill>
                  <a:srgbClr val="323232"/>
                </a:solidFill>
                <a:latin typeface="Calibri" panose="020F0502020204030204"/>
              </a:rPr>
              <a:t>states that education should help children fully develop to their best ability. Learning about and challenging toxic masculinity </a:t>
            </a:r>
            <a:r>
              <a:rPr lang="en-US" sz="3200" dirty="0" err="1" smtClean="0">
                <a:solidFill>
                  <a:srgbClr val="323232"/>
                </a:solidFill>
                <a:latin typeface="Calibri" panose="020F0502020204030204"/>
              </a:rPr>
              <a:t>behaviours</a:t>
            </a:r>
            <a:r>
              <a:rPr lang="en-US" sz="3200" dirty="0" smtClean="0">
                <a:solidFill>
                  <a:srgbClr val="323232"/>
                </a:solidFill>
                <a:latin typeface="Calibri" panose="020F0502020204030204"/>
              </a:rPr>
              <a:t> will help all children be the best young person they can be, and help everyone live peacefully alongside each other</a:t>
            </a:r>
            <a:endParaRPr lang="en-US" sz="3200" b="1" dirty="0">
              <a:solidFill>
                <a:srgbClr val="323232"/>
              </a:solidFill>
              <a:latin typeface="Calibri" panose="020F0502020204030204"/>
            </a:endParaRPr>
          </a:p>
        </p:txBody>
      </p:sp>
      <p:pic>
        <p:nvPicPr>
          <p:cNvPr id="4" name="Picture 3"/>
          <p:cNvPicPr>
            <a:picLocks noChangeAspect="1"/>
          </p:cNvPicPr>
          <p:nvPr/>
        </p:nvPicPr>
        <p:blipFill rotWithShape="1">
          <a:blip r:embed="rId4"/>
          <a:srcRect l="15881" t="51384" r="75346" b="27714"/>
          <a:stretch/>
        </p:blipFill>
        <p:spPr>
          <a:xfrm>
            <a:off x="8754702" y="3611042"/>
            <a:ext cx="2335794" cy="3130447"/>
          </a:xfrm>
          <a:prstGeom prst="rect">
            <a:avLst/>
          </a:prstGeom>
        </p:spPr>
      </p:pic>
    </p:spTree>
    <p:extLst>
      <p:ext uri="{BB962C8B-B14F-4D97-AF65-F5344CB8AC3E}">
        <p14:creationId xmlns:p14="http://schemas.microsoft.com/office/powerpoint/2010/main" val="46860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b="1" kern="0" noProof="0" dirty="0" smtClean="0">
                <a:solidFill>
                  <a:srgbClr val="323232"/>
                </a:solidFill>
                <a:latin typeface="Calibri" panose="020F0502020204030204"/>
              </a:rPr>
              <a:t>Sex </a:t>
            </a:r>
            <a:r>
              <a:rPr lang="en-US" sz="2800" kern="0" dirty="0" smtClean="0">
                <a:solidFill>
                  <a:srgbClr val="323232"/>
                </a:solidFill>
                <a:latin typeface="Calibri" panose="020F0502020204030204"/>
              </a:rPr>
              <a:t>is a protected characteristic. One example of a toxic masculinity </a:t>
            </a:r>
            <a:r>
              <a:rPr lang="en-US" sz="2800" kern="0" dirty="0" err="1" smtClean="0">
                <a:solidFill>
                  <a:srgbClr val="323232"/>
                </a:solidFill>
                <a:latin typeface="Calibri" panose="020F0502020204030204"/>
              </a:rPr>
              <a:t>behaviour</a:t>
            </a:r>
            <a:r>
              <a:rPr lang="en-US" sz="2800" kern="0" dirty="0" smtClean="0">
                <a:solidFill>
                  <a:srgbClr val="323232"/>
                </a:solidFill>
                <a:latin typeface="Calibri" panose="020F0502020204030204"/>
              </a:rPr>
              <a:t> is following rigid gender stereotypes. Regardless if a person is male, female or identifies as a different gender, they should not be treated any differently.</a:t>
            </a:r>
            <a:endParaRPr kumimoji="0" lang="en-US" sz="2800" b="1"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56967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932</Words>
  <Application>Microsoft Office PowerPoint</Application>
  <PresentationFormat>Widescreen</PresentationFormat>
  <Paragraphs>122</Paragraphs>
  <Slides>20</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toxic masculinity?</vt:lpstr>
      <vt:lpstr>What is toxic masculinity?</vt:lpstr>
      <vt:lpstr>Why are we learning about this?</vt:lpstr>
      <vt:lpstr>Why are we learning about this?</vt:lpstr>
      <vt:lpstr>Why are we learning about this?</vt:lpstr>
      <vt:lpstr>Characteristics of Toxic Masculinity</vt:lpstr>
      <vt:lpstr>Characteristics of toxic masculinity</vt:lpstr>
      <vt:lpstr>Characteristics of toxic masculinity</vt:lpstr>
      <vt:lpstr>Impact of Toxic Masculinity</vt:lpstr>
      <vt:lpstr>Impact of Toxic Masculinity</vt:lpstr>
      <vt:lpstr>Individual impact</vt:lpstr>
      <vt:lpstr>Individual Impact</vt:lpstr>
      <vt:lpstr>Impact of Toxic Masculinity</vt:lpstr>
      <vt:lpstr>Impact of Toxic Masculinity</vt:lpstr>
      <vt:lpstr>Impact of Toxic Masculinity</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80</cp:revision>
  <dcterms:created xsi:type="dcterms:W3CDTF">2024-08-15T13:31:51Z</dcterms:created>
  <dcterms:modified xsi:type="dcterms:W3CDTF">2025-04-14T11:43:56Z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