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9"/>
  </p:notesMasterIdLst>
  <p:sldIdLst>
    <p:sldId id="278" r:id="rId4"/>
    <p:sldId id="372" r:id="rId5"/>
    <p:sldId id="293" r:id="rId6"/>
    <p:sldId id="341" r:id="rId7"/>
    <p:sldId id="316" r:id="rId8"/>
    <p:sldId id="379" r:id="rId9"/>
    <p:sldId id="369" r:id="rId10"/>
    <p:sldId id="370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Ca2na/ffwtYZ91kesp8CQ==" hashData="4FVh82/WuSfzT0o/xu7U+MJpg0QhEAdALzqxlW9/licRIm9po6e+g6e2muKt2vYiPsnbVC2dwLHmBseEydw9c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Please give time for the students to produce answers for themselves before showing answers.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3D6A70-63EA-426D-B8D5-D5B61176F0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222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https://www.youtube.com/watch?v=qjPqNccGrnA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63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9" y="722979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9BD23B10-5F6E-4C31-BD4A-EB0C393B227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FC676166-4FC4-466E-B78C-00BED8E29C44}" type="slidenum">
              <a:rPr lang="en-GB" smtClean="0">
                <a:solidFill>
                  <a:prstClr val="black">
                    <a:tint val="7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3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90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33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ought for the day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>
            <a:normAutofit/>
          </a:bodyPr>
          <a:lstStyle>
            <a:lvl1pPr marL="0" indent="0">
              <a:buNone/>
              <a:defRPr sz="5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95966" y="219073"/>
            <a:ext cx="4480560" cy="565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Thought for the Day</a:t>
            </a:r>
          </a:p>
        </p:txBody>
      </p:sp>
    </p:spTree>
    <p:extLst>
      <p:ext uri="{BB962C8B-B14F-4D97-AF65-F5344CB8AC3E}">
        <p14:creationId xmlns:p14="http://schemas.microsoft.com/office/powerpoint/2010/main" val="2892798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Not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66D18-996A-0B47-AEC7-4F6DBEFDFC51}"/>
              </a:ext>
            </a:extLst>
          </p:cNvPr>
          <p:cNvSpPr txBox="1"/>
          <p:nvPr userDrawn="1"/>
        </p:nvSpPr>
        <p:spPr>
          <a:xfrm>
            <a:off x="254000" y="170287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Notices</a:t>
            </a:r>
          </a:p>
        </p:txBody>
      </p:sp>
    </p:spTree>
    <p:extLst>
      <p:ext uri="{BB962C8B-B14F-4D97-AF65-F5344CB8AC3E}">
        <p14:creationId xmlns:p14="http://schemas.microsoft.com/office/powerpoint/2010/main" val="318199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duction Slide">
    <p:bg>
      <p:bgPr>
        <a:gradFill>
          <a:gsLst>
            <a:gs pos="0">
              <a:srgbClr val="142A33"/>
            </a:gs>
            <a:gs pos="100000">
              <a:srgbClr val="A1A1A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2D0FF-C91E-0662-D95B-3739CDBA7F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/>
        </p:blipFill>
        <p:spPr>
          <a:xfrm>
            <a:off x="-4568" y="107209"/>
            <a:ext cx="12192000" cy="67830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57D89-E675-74AB-2442-713E256C99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B46DF7-E730-3808-DFE6-E8A7219A2D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65-49CD-59A9-11DE-BB09A5CA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 descr="Background pattern">
            <a:extLst>
              <a:ext uri="{FF2B5EF4-FFF2-40B4-BE49-F238E27FC236}">
                <a16:creationId xmlns:a16="http://schemas.microsoft.com/office/drawing/2014/main" id="{C3958AE2-3799-2F27-3269-EF0C5C46C0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7" y="1412426"/>
            <a:ext cx="5445575" cy="544557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507A6-6F0B-A5D0-C545-B8EFB51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9F593-5F6F-8FC6-1767-422676EB4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4C6E0-A10F-DABD-9464-B83AD04470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431FA24-8845-15E2-44E2-D772E2718F4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46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555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Week’s Tutor Times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935299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days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91EEC0-558D-6ACB-E084-6414A1220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3" y="956734"/>
            <a:ext cx="5901266" cy="590126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6B650-8229-F355-0AA7-1AC2F404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90A8E-F23E-1D68-56F8-CC814F56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4EB72-E43E-DCD9-F87A-3F10F1933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9044E1-3B00-7662-C79A-987CD8B7FE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EA06688-325F-1275-B49F-9CC255BE87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4833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0D572E-EEA5-59D9-7FEE-D99B6630BBE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40701" y="1780113"/>
            <a:ext cx="3530600" cy="1146175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59BCCC-30E3-CD78-56FF-9C5B73860882}"/>
              </a:ext>
            </a:extLst>
          </p:cNvPr>
          <p:cNvSpPr txBox="1"/>
          <p:nvPr userDrawn="1"/>
        </p:nvSpPr>
        <p:spPr>
          <a:xfrm>
            <a:off x="492369" y="558800"/>
            <a:ext cx="4369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Today’s Tutor 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9442F8-8DCB-B140-8834-61B3C20C4A2C}"/>
              </a:ext>
            </a:extLst>
          </p:cNvPr>
          <p:cNvSpPr txBox="1"/>
          <p:nvPr userDrawn="1"/>
        </p:nvSpPr>
        <p:spPr>
          <a:xfrm>
            <a:off x="537633" y="1648367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A4DA85-D443-5D84-33A3-A3C9B944791A}"/>
              </a:ext>
            </a:extLst>
          </p:cNvPr>
          <p:cNvSpPr txBox="1"/>
          <p:nvPr userDrawn="1"/>
        </p:nvSpPr>
        <p:spPr>
          <a:xfrm>
            <a:off x="6417694" y="1635519"/>
            <a:ext cx="172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11861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142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A9A9D-3D5F-6DCB-A52B-94B75E9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08667"/>
            <a:ext cx="4673599" cy="1570144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C642E-FEA0-80DD-9825-BFD38B70F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429000"/>
            <a:ext cx="4673599" cy="26606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996C5-AABC-404E-42AB-27336008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73A23-4A9E-D57E-86F2-050896E9D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1B47D6-C0F9-432A-0CF2-D50936D65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r="18115"/>
          <a:stretch/>
        </p:blipFill>
        <p:spPr>
          <a:xfrm>
            <a:off x="5734050" y="96656"/>
            <a:ext cx="6457950" cy="676134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7374E-1070-24D8-20B7-83AC738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237DE-5398-36FA-98F7-57CCB592B9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184" y="290288"/>
            <a:ext cx="2804391" cy="4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1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5FD7A6-CF27-D0FC-CD3E-D9ABE71A6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885365"/>
            <a:ext cx="9144000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34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40204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1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1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8" y="722977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37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7" y="722977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61F2BF-9724-2BA9-43FC-90F9E1C2EE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4950"/>
            <a:ext cx="5289550" cy="5651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250340C-2EF6-5D1E-7E68-772BB8A3FE8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887591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F126F01-5742-70B5-17B2-8ABE4CDA2B4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319466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EF9BD21-DC60-80CB-1732-0D764CDE350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296031" y="885365"/>
            <a:ext cx="3553069" cy="50872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063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50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432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4679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00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4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14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71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77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483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98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">
            <a:extLst>
              <a:ext uri="{FF2B5EF4-FFF2-40B4-BE49-F238E27FC236}">
                <a16:creationId xmlns:a16="http://schemas.microsoft.com/office/drawing/2014/main" id="{0AE1868C-85BF-93BB-3588-74EE91FD89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978" y="722978"/>
            <a:ext cx="6135023" cy="6135023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8025D0-00CC-5873-87B6-FAF67CE11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23B10-5F6E-4C31-BD4A-EB0C393B227D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CE5C4F-9225-5225-49BF-13FB354AB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D17C9-68FF-D247-9071-33E7D94F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6166-4FC4-466E-B78C-00BED8E29C4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1734F38-48B8-5B00-12E7-941380A48B4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95384" y="1315092"/>
            <a:ext cx="5599724" cy="465754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610A50F-1A97-91FE-C949-C1A961A4C9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1315092"/>
            <a:ext cx="5697416" cy="465754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46F394-09A1-0E39-BAA9-4A2D6740F8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6989" y="722978"/>
            <a:ext cx="7058025" cy="5246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4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42" r:id="rId12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D7B8CB-808B-8208-67A5-0A2C69723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4B4E-1E40-BB29-4E36-F06414282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DE93-3FBD-D0EF-D560-88CA07546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D23B10-5F6E-4C31-BD4A-EB0C393B227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14/04/2025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9594B-B85A-CCC3-8C8E-B67B3A4307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A1D8-95F1-3645-1F21-04416ADFD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76166-4FC4-466E-B78C-00BED8E29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11468-B171-6D12-A62A-F44F4407B73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2"/>
            <a:ext cx="12192000" cy="1072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120752E-E0EC-FE82-78F5-78E1B5B566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1" y="212897"/>
            <a:ext cx="2804391" cy="42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" y="261865"/>
            <a:ext cx="3964881" cy="4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0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jPqNccGrnA?si=nc0ClCKsEGD-eVgM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173C55-CE5D-D7C3-166E-EB96ECDFD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b="1" u="sng" dirty="0" smtClean="0"/>
              <a:t>Thought of the Day</a:t>
            </a:r>
            <a:endParaRPr lang="en-GB" b="1" u="sng" dirty="0" smtClean="0"/>
          </a:p>
          <a:p>
            <a:pPr algn="ctr">
              <a:lnSpc>
                <a:spcPct val="100000"/>
              </a:lnSpc>
            </a:pPr>
            <a:r>
              <a:rPr lang="en-GB" dirty="0" smtClean="0"/>
              <a:t>“And now we welcome the New Year, full of things that have never been”</a:t>
            </a:r>
          </a:p>
        </p:txBody>
      </p:sp>
    </p:spTree>
    <p:extLst>
      <p:ext uri="{BB962C8B-B14F-4D97-AF65-F5344CB8AC3E}">
        <p14:creationId xmlns:p14="http://schemas.microsoft.com/office/powerpoint/2010/main" val="124372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However, these reflections can also include thinking about loved ones who passed away in the last year.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They can also include things that people have learnt from facing challenges in the past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think it is important to reflect on the previous year or just move on from it?”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Reflections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</a:t>
            </a:r>
            <a:r>
              <a:rPr lang="en-US" sz="4000" dirty="0"/>
              <a:t>“Do you think it is important to reflect on the previous year or just move on from it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Remember to add, build or challenge on what your partner has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5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A New Year resolution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“a promise to oneself to improve or change”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5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Examples of New Year resolutions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Exercise more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 more healthier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less time on social media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Study more for assessments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Learn a new skills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Spend more time with family/friends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Resolutions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Spend the next few minutes thinking about the following questions: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What was something you were proud of in 2024?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What would you like to achieve in 2025?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Reflection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8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6EFE-4154-FD82-C862-6582C0A4E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25002" y="240569"/>
            <a:ext cx="7769673" cy="23867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Remember to complete all homework tasks on SAM Learning 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7376" y="2332807"/>
            <a:ext cx="6855595" cy="165518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ptos" panose="020B000402020202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We still use Classcharts for announcements, surveys and revision material </a:t>
            </a:r>
          </a:p>
          <a:p>
            <a:endParaRPr lang="en-GB" sz="1800" dirty="0"/>
          </a:p>
          <a:p>
            <a:r>
              <a:rPr lang="en-GB" sz="1800" dirty="0"/>
              <a:t>Homework Club every morning in West Canteen from 8am </a:t>
            </a:r>
          </a:p>
          <a:p>
            <a:endParaRPr lang="en-GB" sz="1800" dirty="0"/>
          </a:p>
          <a:p>
            <a:r>
              <a:rPr lang="en-GB" sz="1800" dirty="0"/>
              <a:t>Library is open before school and at break times</a:t>
            </a:r>
          </a:p>
          <a:p>
            <a:endParaRPr lang="en-GB" sz="1800" dirty="0"/>
          </a:p>
          <a:p>
            <a:r>
              <a:rPr lang="en-GB" sz="1800" dirty="0"/>
              <a:t>Students on the following slides have not completed ALL tasks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82" t="1680" r="4835"/>
          <a:stretch/>
        </p:blipFill>
        <p:spPr>
          <a:xfrm>
            <a:off x="8294675" y="542438"/>
            <a:ext cx="2212626" cy="1354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769" t="41600" r="41731" b="55600"/>
          <a:stretch/>
        </p:blipFill>
        <p:spPr>
          <a:xfrm>
            <a:off x="1642745" y="5344318"/>
            <a:ext cx="10267364" cy="513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82519" y="2572239"/>
            <a:ext cx="2924782" cy="876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98" b="1" dirty="0"/>
              <a:t>Make sure you are completing the SET TASKS! These are the tasks your teachers have set.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72974" y="3729141"/>
            <a:ext cx="1467019" cy="14842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New Year is…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The start of a new calendar year and is a global event that is celebrated in various ways in different countries and cultures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</a:t>
            </a:r>
            <a:endParaRPr sz="2426" spc="27" dirty="0"/>
          </a:p>
        </p:txBody>
      </p:sp>
      <p:pic>
        <p:nvPicPr>
          <p:cNvPr id="11" name="qjPqNccGrn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96172" y="1165449"/>
            <a:ext cx="9968474" cy="560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8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Some New Year traditions around the world are:</a:t>
            </a:r>
          </a:p>
          <a:p>
            <a:pPr marL="0" indent="0">
              <a:buNone/>
            </a:pPr>
            <a:endParaRPr lang="en-US" sz="4000" dirty="0"/>
          </a:p>
          <a:p>
            <a:pPr marL="742950" indent="-742950">
              <a:buAutoNum type="arabicPeriod"/>
            </a:pPr>
            <a:r>
              <a:rPr lang="en-US" sz="4000" dirty="0" smtClean="0"/>
              <a:t>Fireworks as a symbol of light and energy for the New Year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Cold Water Plunge – start the year with a challenge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Eating 12 grapes at midnight for good luck</a:t>
            </a:r>
          </a:p>
          <a:p>
            <a:pPr marL="742950" indent="-742950">
              <a:buAutoNum type="arabicPeriod"/>
            </a:pPr>
            <a:r>
              <a:rPr lang="en-US" sz="4000" dirty="0" smtClean="0"/>
              <a:t>Smashing plates on </a:t>
            </a:r>
            <a:r>
              <a:rPr lang="en-US" sz="4000" dirty="0" err="1" smtClean="0"/>
              <a:t>neighbours</a:t>
            </a:r>
            <a:r>
              <a:rPr lang="en-US" sz="4000" dirty="0" smtClean="0"/>
              <a:t> doors to bring good luck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You have 1 minute to think about the following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you have any New Year traditions?”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New Year Traditions</a:t>
            </a:r>
            <a:endParaRPr sz="2426" spc="27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596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Using your </a:t>
            </a:r>
            <a:r>
              <a:rPr lang="en-US" sz="4000" dirty="0" err="1" smtClean="0"/>
              <a:t>oracy</a:t>
            </a:r>
            <a:r>
              <a:rPr lang="en-US" sz="4000" dirty="0" smtClean="0"/>
              <a:t> </a:t>
            </a:r>
            <a:r>
              <a:rPr lang="en-US" sz="4000" dirty="0" err="1" smtClean="0"/>
              <a:t>helpsheet</a:t>
            </a:r>
            <a:r>
              <a:rPr lang="en-US" sz="4000" dirty="0" smtClean="0"/>
              <a:t>, with the person next to you, discuss your response to the question: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“Do </a:t>
            </a:r>
            <a:r>
              <a:rPr lang="en-US" sz="4000" dirty="0"/>
              <a:t>you have any New Year traditions</a:t>
            </a:r>
            <a:r>
              <a:rPr lang="en-US" sz="4000" dirty="0" smtClean="0"/>
              <a:t>?”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For this discussion you will not need to challenge anyone but if you have a similar tradition you can add or build on what has been said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Be ready to share your discussion with the class</a:t>
            </a: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Traditions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716" y="1207888"/>
            <a:ext cx="3862727" cy="545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46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1" y="1261997"/>
            <a:ext cx="5874008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Around 31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December and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January, social media is full of friends, family members and influencers reflecting on the previous year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will largely focus on their highlights by showing photos or videos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New Year Reflections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429364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0355" y="3016341"/>
            <a:ext cx="28575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1834" y="46165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 Time.potx" id="{D0E4B2E4-0A56-44A3-B1D8-ACD0E35330A3}" vid="{69DCC5B8-093F-4BC5-A2EA-400F559CCF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537</Words>
  <Application>Microsoft Office PowerPoint</Application>
  <PresentationFormat>Widescreen</PresentationFormat>
  <Paragraphs>79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Lato</vt:lpstr>
      <vt:lpstr>Segoe UI</vt:lpstr>
      <vt:lpstr>Verdana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New Year</vt:lpstr>
      <vt:lpstr>New Year</vt:lpstr>
      <vt:lpstr>New Year Traditions</vt:lpstr>
      <vt:lpstr>New Year Traditions</vt:lpstr>
      <vt:lpstr>New Year Traditions</vt:lpstr>
      <vt:lpstr>New Year Reflections</vt:lpstr>
      <vt:lpstr>New Year Reflections</vt:lpstr>
      <vt:lpstr>New Year Reflections</vt:lpstr>
      <vt:lpstr>New Year Reflections</vt:lpstr>
      <vt:lpstr>New Year Resolutions</vt:lpstr>
      <vt:lpstr>New Year Resolutions</vt:lpstr>
      <vt:lpstr>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69</cp:revision>
  <dcterms:created xsi:type="dcterms:W3CDTF">2024-08-15T13:31:51Z</dcterms:created>
  <dcterms:modified xsi:type="dcterms:W3CDTF">2025-04-14T11:42:16Z</dcterms:modified>
  <cp:contentStatus/>
</cp:coreProperties>
</file>