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2"/>
  </p:notesMasterIdLst>
  <p:sldIdLst>
    <p:sldId id="365" r:id="rId5"/>
    <p:sldId id="293" r:id="rId6"/>
    <p:sldId id="278" r:id="rId7"/>
    <p:sldId id="353" r:id="rId8"/>
    <p:sldId id="316" r:id="rId9"/>
    <p:sldId id="317" r:id="rId10"/>
    <p:sldId id="318" r:id="rId11"/>
    <p:sldId id="355" r:id="rId12"/>
    <p:sldId id="357" r:id="rId13"/>
    <p:sldId id="366" r:id="rId14"/>
    <p:sldId id="367" r:id="rId15"/>
    <p:sldId id="359" r:id="rId16"/>
    <p:sldId id="360" r:id="rId17"/>
    <p:sldId id="368" r:id="rId18"/>
    <p:sldId id="369" r:id="rId19"/>
    <p:sldId id="370" r:id="rId20"/>
    <p:sldId id="3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SLjCGm5JjXNwDWhR6gk+g==" hashData="gEkUc99kHjMjhfEDkg8+1d1kRQklau5X69oWHqL/FwfWG1K+5paN24GkSaBa5Sd8VWp4GkknAFkoYI+vEgyK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579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5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325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393" y="240793"/>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4875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4000" dirty="0" smtClean="0"/>
              <a:t>Local councils…</a:t>
            </a:r>
          </a:p>
          <a:p>
            <a:pPr marL="0" indent="0">
              <a:buNone/>
            </a:pPr>
            <a:endParaRPr lang="en-US" sz="4000" dirty="0"/>
          </a:p>
          <a:p>
            <a:pPr>
              <a:buFontTx/>
              <a:buChar char="-"/>
            </a:pPr>
            <a:r>
              <a:rPr lang="en-US" sz="4000" dirty="0" smtClean="0"/>
              <a:t>Manage local services</a:t>
            </a:r>
            <a:r>
              <a:rPr lang="en-US" sz="4000" dirty="0"/>
              <a:t> </a:t>
            </a:r>
            <a:r>
              <a:rPr lang="en-US" sz="4000" dirty="0" smtClean="0"/>
              <a:t>and facilities </a:t>
            </a:r>
          </a:p>
          <a:p>
            <a:pPr>
              <a:buFontTx/>
              <a:buChar char="-"/>
            </a:pPr>
            <a:r>
              <a:rPr lang="en-US" sz="4000" dirty="0"/>
              <a:t>M</a:t>
            </a:r>
            <a:r>
              <a:rPr lang="en-US" sz="4000" dirty="0" smtClean="0"/>
              <a:t>ake decisions that affect daily life within a council area</a:t>
            </a:r>
          </a:p>
          <a:p>
            <a:pPr>
              <a:buFontTx/>
              <a:buChar char="-"/>
            </a:pPr>
            <a:r>
              <a:rPr lang="en-US" sz="4000" dirty="0" smtClean="0"/>
              <a:t>Receive funding for the council area from government grants, council tax (paid by residents) and business rates (paid by businesses)</a:t>
            </a:r>
          </a:p>
          <a:p>
            <a:pPr>
              <a:buFontTx/>
              <a:buChar char="-"/>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local councils?</a:t>
            </a:r>
            <a:endParaRPr sz="2426" spc="27" dirty="0"/>
          </a:p>
        </p:txBody>
      </p:sp>
      <p:pic>
        <p:nvPicPr>
          <p:cNvPr id="4" name="Picture 3"/>
          <p:cNvPicPr>
            <a:picLocks noChangeAspect="1"/>
          </p:cNvPicPr>
          <p:nvPr/>
        </p:nvPicPr>
        <p:blipFill>
          <a:blip r:embed="rId4"/>
          <a:stretch>
            <a:fillRect/>
          </a:stretch>
        </p:blipFill>
        <p:spPr>
          <a:xfrm>
            <a:off x="8482153" y="1470183"/>
            <a:ext cx="1981200" cy="2305050"/>
          </a:xfrm>
          <a:prstGeom prst="rect">
            <a:avLst/>
          </a:prstGeom>
        </p:spPr>
      </p:pic>
      <p:pic>
        <p:nvPicPr>
          <p:cNvPr id="5" name="Picture 4"/>
          <p:cNvPicPr>
            <a:picLocks noChangeAspect="1"/>
          </p:cNvPicPr>
          <p:nvPr/>
        </p:nvPicPr>
        <p:blipFill>
          <a:blip r:embed="rId5"/>
          <a:stretch>
            <a:fillRect/>
          </a:stretch>
        </p:blipFill>
        <p:spPr>
          <a:xfrm>
            <a:off x="8048765" y="3980474"/>
            <a:ext cx="2847975" cy="1600200"/>
          </a:xfrm>
          <a:prstGeom prst="rect">
            <a:avLst/>
          </a:prstGeom>
        </p:spPr>
      </p:pic>
    </p:spTree>
    <p:extLst>
      <p:ext uri="{BB962C8B-B14F-4D97-AF65-F5344CB8AC3E}">
        <p14:creationId xmlns:p14="http://schemas.microsoft.com/office/powerpoint/2010/main" val="57404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95477"/>
          </a:xfrm>
        </p:spPr>
        <p:txBody>
          <a:bodyPr>
            <a:normAutofit fontScale="77500" lnSpcReduction="20000"/>
          </a:bodyPr>
          <a:lstStyle/>
          <a:p>
            <a:pPr marL="0" indent="0">
              <a:buNone/>
            </a:pPr>
            <a:r>
              <a:rPr lang="en-US" sz="4000" dirty="0" smtClean="0"/>
              <a:t>Key responsibilities of local councils are:</a:t>
            </a:r>
          </a:p>
          <a:p>
            <a:pPr marL="0" indent="0">
              <a:buNone/>
            </a:pPr>
            <a:endParaRPr lang="en-US" sz="4000" dirty="0"/>
          </a:p>
          <a:p>
            <a:pPr marL="742950" indent="-742950">
              <a:buAutoNum type="arabicPeriod"/>
            </a:pPr>
            <a:r>
              <a:rPr lang="en-US" sz="4000" dirty="0" smtClean="0"/>
              <a:t>Maintain roads and street lighting</a:t>
            </a:r>
          </a:p>
          <a:p>
            <a:pPr marL="742950" indent="-742950">
              <a:buAutoNum type="arabicPeriod"/>
            </a:pPr>
            <a:r>
              <a:rPr lang="en-US" sz="4000" dirty="0" smtClean="0"/>
              <a:t>Managing rubbish and recycling collections</a:t>
            </a:r>
          </a:p>
          <a:p>
            <a:pPr marL="742950" indent="-742950">
              <a:buAutoNum type="arabicPeriod"/>
            </a:pPr>
            <a:r>
              <a:rPr lang="en-US" sz="4000" dirty="0" smtClean="0"/>
              <a:t>Running libraries, leisure </a:t>
            </a:r>
            <a:r>
              <a:rPr lang="en-US" sz="4000" dirty="0" err="1" smtClean="0"/>
              <a:t>centres</a:t>
            </a:r>
            <a:r>
              <a:rPr lang="en-US" sz="4000" dirty="0" smtClean="0"/>
              <a:t> and parks</a:t>
            </a:r>
          </a:p>
          <a:p>
            <a:pPr marL="742950" indent="-742950">
              <a:buAutoNum type="arabicPeriod"/>
            </a:pPr>
            <a:r>
              <a:rPr lang="en-US" sz="4000" dirty="0" smtClean="0"/>
              <a:t>Supporting schools and education services</a:t>
            </a:r>
          </a:p>
          <a:p>
            <a:pPr marL="742950" indent="-742950">
              <a:buAutoNum type="arabicPeriod"/>
            </a:pPr>
            <a:r>
              <a:rPr lang="en-US" sz="4000" dirty="0" smtClean="0"/>
              <a:t>Providing housing and homelessness services</a:t>
            </a:r>
          </a:p>
          <a:p>
            <a:pPr>
              <a:buFontTx/>
              <a:buChar char="-"/>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Key responsibilities</a:t>
            </a:r>
            <a:endParaRPr sz="2426" spc="27" dirty="0"/>
          </a:p>
        </p:txBody>
      </p:sp>
      <p:pic>
        <p:nvPicPr>
          <p:cNvPr id="4" name="Picture 3"/>
          <p:cNvPicPr>
            <a:picLocks noChangeAspect="1"/>
          </p:cNvPicPr>
          <p:nvPr/>
        </p:nvPicPr>
        <p:blipFill>
          <a:blip r:embed="rId4"/>
          <a:stretch>
            <a:fillRect/>
          </a:stretch>
        </p:blipFill>
        <p:spPr>
          <a:xfrm>
            <a:off x="8482153" y="1470183"/>
            <a:ext cx="1981200" cy="2305050"/>
          </a:xfrm>
          <a:prstGeom prst="rect">
            <a:avLst/>
          </a:prstGeom>
        </p:spPr>
      </p:pic>
      <p:pic>
        <p:nvPicPr>
          <p:cNvPr id="5" name="Picture 4"/>
          <p:cNvPicPr>
            <a:picLocks noChangeAspect="1"/>
          </p:cNvPicPr>
          <p:nvPr/>
        </p:nvPicPr>
        <p:blipFill>
          <a:blip r:embed="rId5"/>
          <a:stretch>
            <a:fillRect/>
          </a:stretch>
        </p:blipFill>
        <p:spPr>
          <a:xfrm>
            <a:off x="8048765" y="3980474"/>
            <a:ext cx="2847975" cy="1600200"/>
          </a:xfrm>
          <a:prstGeom prst="rect">
            <a:avLst/>
          </a:prstGeom>
        </p:spPr>
      </p:pic>
    </p:spTree>
    <p:extLst>
      <p:ext uri="{BB962C8B-B14F-4D97-AF65-F5344CB8AC3E}">
        <p14:creationId xmlns:p14="http://schemas.microsoft.com/office/powerpoint/2010/main" val="68827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92500" lnSpcReduction="10000"/>
          </a:bodyPr>
          <a:lstStyle/>
          <a:p>
            <a:pPr marL="0" indent="0">
              <a:buNone/>
            </a:pPr>
            <a:r>
              <a:rPr lang="en-US" sz="4000" dirty="0"/>
              <a:t>Take out your </a:t>
            </a:r>
            <a:r>
              <a:rPr lang="en-US" sz="4000" dirty="0" err="1"/>
              <a:t>oracy</a:t>
            </a:r>
            <a:r>
              <a:rPr lang="en-US" sz="4000" dirty="0"/>
              <a:t> </a:t>
            </a:r>
            <a:r>
              <a:rPr lang="en-US" sz="4000" dirty="0" err="1"/>
              <a:t>helpsheet</a:t>
            </a:r>
            <a:r>
              <a:rPr lang="en-US" sz="4000" dirty="0"/>
              <a:t> from your learning wallet.</a:t>
            </a:r>
          </a:p>
          <a:p>
            <a:pPr marL="0" indent="0">
              <a:buNone/>
            </a:pPr>
            <a:endParaRPr lang="en-US" sz="4000" dirty="0"/>
          </a:p>
          <a:p>
            <a:pPr marL="0" indent="0">
              <a:buNone/>
            </a:pPr>
            <a:r>
              <a:rPr lang="en-US" sz="4000" dirty="0"/>
              <a:t>You have 1 minute to think about the following question:</a:t>
            </a:r>
          </a:p>
          <a:p>
            <a:pPr marL="0" indent="0">
              <a:buNone/>
            </a:pPr>
            <a:endParaRPr lang="en-US" sz="4000" dirty="0"/>
          </a:p>
          <a:p>
            <a:pPr marL="0" indent="0">
              <a:buNone/>
            </a:pPr>
            <a:r>
              <a:rPr lang="en-US" sz="3638" dirty="0" smtClean="0"/>
              <a:t>“What responsibility do you think is most important in your local area? Why?”</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Key responsibilities</a:t>
            </a:r>
            <a:endParaRPr sz="2426" spc="27" dirty="0"/>
          </a:p>
        </p:txBody>
      </p:sp>
      <p:pic>
        <p:nvPicPr>
          <p:cNvPr id="2" name="Picture 1"/>
          <p:cNvPicPr>
            <a:picLocks noChangeAspect="1"/>
          </p:cNvPicPr>
          <p:nvPr/>
        </p:nvPicPr>
        <p:blipFill>
          <a:blip r:embed="rId4"/>
          <a:stretch>
            <a:fillRect/>
          </a:stretch>
        </p:blipFill>
        <p:spPr>
          <a:xfrm>
            <a:off x="7191640" y="1208044"/>
            <a:ext cx="3862456" cy="5451775"/>
          </a:xfrm>
          <a:prstGeom prst="rect">
            <a:avLst/>
          </a:prstGeom>
        </p:spPr>
      </p:pic>
    </p:spTree>
    <p:extLst>
      <p:ext uri="{BB962C8B-B14F-4D97-AF65-F5344CB8AC3E}">
        <p14:creationId xmlns:p14="http://schemas.microsoft.com/office/powerpoint/2010/main" val="322572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a:t>
            </a:r>
          </a:p>
          <a:p>
            <a:pPr marL="0" indent="0">
              <a:buNone/>
            </a:pPr>
            <a:endParaRPr lang="en-US" sz="3638" dirty="0"/>
          </a:p>
          <a:p>
            <a:pPr marL="0" indent="0">
              <a:buNone/>
            </a:pPr>
            <a:r>
              <a:rPr lang="en-US" sz="3638" dirty="0"/>
              <a:t>“What responsibility do you think is most important in your local area? Why?”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Key responsibilities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02239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95477"/>
          </a:xfrm>
        </p:spPr>
        <p:txBody>
          <a:bodyPr>
            <a:normAutofit/>
          </a:bodyPr>
          <a:lstStyle/>
          <a:p>
            <a:pPr marL="0" indent="0">
              <a:buNone/>
            </a:pPr>
            <a:r>
              <a:rPr lang="en-US" sz="4000" dirty="0" smtClean="0"/>
              <a:t>Councilors are elected by the public, meaning that they have to make decisions on behalf of the community.</a:t>
            </a:r>
          </a:p>
          <a:p>
            <a:pPr marL="0" indent="0">
              <a:buNone/>
            </a:pPr>
            <a:endParaRPr lang="en-US" sz="4000" dirty="0"/>
          </a:p>
          <a:p>
            <a:pPr marL="0" indent="0">
              <a:buNone/>
            </a:pPr>
            <a:r>
              <a:rPr lang="en-US" sz="4000" dirty="0" smtClean="0"/>
              <a:t>However making these decisions can be very difficult.</a:t>
            </a:r>
          </a:p>
          <a:p>
            <a:pPr>
              <a:buFontTx/>
              <a:buChar char="-"/>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Decision making</a:t>
            </a:r>
            <a:endParaRPr sz="2426" spc="27" dirty="0"/>
          </a:p>
        </p:txBody>
      </p:sp>
      <p:pic>
        <p:nvPicPr>
          <p:cNvPr id="4" name="Picture 3"/>
          <p:cNvPicPr>
            <a:picLocks noChangeAspect="1"/>
          </p:cNvPicPr>
          <p:nvPr/>
        </p:nvPicPr>
        <p:blipFill>
          <a:blip r:embed="rId4"/>
          <a:stretch>
            <a:fillRect/>
          </a:stretch>
        </p:blipFill>
        <p:spPr>
          <a:xfrm>
            <a:off x="8482153" y="1470183"/>
            <a:ext cx="1981200" cy="2305050"/>
          </a:xfrm>
          <a:prstGeom prst="rect">
            <a:avLst/>
          </a:prstGeom>
        </p:spPr>
      </p:pic>
      <p:pic>
        <p:nvPicPr>
          <p:cNvPr id="5" name="Picture 4"/>
          <p:cNvPicPr>
            <a:picLocks noChangeAspect="1"/>
          </p:cNvPicPr>
          <p:nvPr/>
        </p:nvPicPr>
        <p:blipFill>
          <a:blip r:embed="rId5"/>
          <a:stretch>
            <a:fillRect/>
          </a:stretch>
        </p:blipFill>
        <p:spPr>
          <a:xfrm>
            <a:off x="8048765" y="3980474"/>
            <a:ext cx="2847975" cy="1600200"/>
          </a:xfrm>
          <a:prstGeom prst="rect">
            <a:avLst/>
          </a:prstGeom>
        </p:spPr>
      </p:pic>
    </p:spTree>
    <p:extLst>
      <p:ext uri="{BB962C8B-B14F-4D97-AF65-F5344CB8AC3E}">
        <p14:creationId xmlns:p14="http://schemas.microsoft.com/office/powerpoint/2010/main" val="338343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95477"/>
          </a:xfrm>
        </p:spPr>
        <p:txBody>
          <a:bodyPr>
            <a:normAutofit fontScale="92500" lnSpcReduction="10000"/>
          </a:bodyPr>
          <a:lstStyle/>
          <a:p>
            <a:pPr marL="0" indent="0">
              <a:buNone/>
            </a:pPr>
            <a:r>
              <a:rPr lang="en-US" sz="4000" dirty="0" smtClean="0"/>
              <a:t>Task – think about what you would do in this situation. Be ready to add, build or challenge other people’s ideas.</a:t>
            </a:r>
          </a:p>
          <a:p>
            <a:pPr marL="0" indent="0">
              <a:buNone/>
            </a:pPr>
            <a:endParaRPr lang="en-US" sz="4000" dirty="0"/>
          </a:p>
          <a:p>
            <a:pPr marL="0" indent="0">
              <a:buNone/>
            </a:pPr>
            <a:r>
              <a:rPr lang="en-GB" sz="4000" dirty="0"/>
              <a:t>"Your town has a run-down park and an underfunded library. You have £50,000 to invest. What should you </a:t>
            </a:r>
            <a:r>
              <a:rPr lang="en-GB" sz="4000" dirty="0" smtClean="0"/>
              <a:t>prioritise</a:t>
            </a:r>
            <a:r>
              <a:rPr lang="en-GB" sz="4000" dirty="0"/>
              <a:t>?"</a:t>
            </a:r>
            <a:endParaRPr lang="en-US" sz="4000" dirty="0" smtClean="0"/>
          </a:p>
          <a:p>
            <a:pPr>
              <a:buFontTx/>
              <a:buChar char="-"/>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Decision making -  scenarios</a:t>
            </a:r>
            <a:endParaRPr sz="2426" spc="27" dirty="0"/>
          </a:p>
        </p:txBody>
      </p:sp>
      <p:pic>
        <p:nvPicPr>
          <p:cNvPr id="9" name="Picture 8"/>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38036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95477"/>
          </a:xfrm>
        </p:spPr>
        <p:txBody>
          <a:bodyPr>
            <a:normAutofit fontScale="92500" lnSpcReduction="20000"/>
          </a:bodyPr>
          <a:lstStyle/>
          <a:p>
            <a:pPr marL="0" indent="0">
              <a:buNone/>
            </a:pPr>
            <a:r>
              <a:rPr lang="en-US" sz="4000" dirty="0" smtClean="0"/>
              <a:t>Task – think about what you would do in this situation. Be ready to add, build or challenge other people’s ideas.</a:t>
            </a:r>
          </a:p>
          <a:p>
            <a:pPr marL="0" indent="0">
              <a:buNone/>
            </a:pPr>
            <a:endParaRPr lang="en-US" sz="4000" dirty="0"/>
          </a:p>
          <a:p>
            <a:pPr marL="0" indent="0">
              <a:buNone/>
            </a:pPr>
            <a:r>
              <a:rPr lang="en-GB" sz="4000" dirty="0" smtClean="0"/>
              <a:t>"A </a:t>
            </a:r>
            <a:r>
              <a:rPr lang="en-GB" sz="4000" dirty="0"/>
              <a:t>new housing development is planned, but it means cutting down trees in a local park. </a:t>
            </a:r>
            <a:r>
              <a:rPr lang="en-GB" sz="4000" dirty="0" smtClean="0"/>
              <a:t>Do you cut down the trees or build the new development?”</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Decision making -  scenarios</a:t>
            </a:r>
            <a:endParaRPr sz="2426" spc="27" dirty="0"/>
          </a:p>
        </p:txBody>
      </p:sp>
      <p:pic>
        <p:nvPicPr>
          <p:cNvPr id="9" name="Picture 8"/>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74845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95477"/>
          </a:xfrm>
        </p:spPr>
        <p:txBody>
          <a:bodyPr>
            <a:normAutofit fontScale="92500" lnSpcReduction="20000"/>
          </a:bodyPr>
          <a:lstStyle/>
          <a:p>
            <a:pPr marL="0" indent="0">
              <a:buNone/>
            </a:pPr>
            <a:r>
              <a:rPr lang="en-US" sz="4000" dirty="0" smtClean="0"/>
              <a:t>Task – think about what you would do in this situation. Be ready to add, build or challenge other people’s ideas.</a:t>
            </a:r>
          </a:p>
          <a:p>
            <a:pPr marL="0" indent="0">
              <a:buNone/>
            </a:pPr>
            <a:endParaRPr lang="en-US" sz="4000" dirty="0"/>
          </a:p>
          <a:p>
            <a:pPr marL="0" indent="0">
              <a:buNone/>
            </a:pPr>
            <a:r>
              <a:rPr lang="en-GB" sz="4000" dirty="0"/>
              <a:t>"Residents complain about potholes, but there’s also a need for more streetlights</a:t>
            </a:r>
            <a:r>
              <a:rPr lang="en-GB" sz="4000" dirty="0" smtClean="0"/>
              <a:t>. There is only money to complete 1 complaint, what do you choose?”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Decision making -  scenarios</a:t>
            </a:r>
            <a:endParaRPr sz="2426" spc="27" dirty="0"/>
          </a:p>
        </p:txBody>
      </p:sp>
      <p:pic>
        <p:nvPicPr>
          <p:cNvPr id="9" name="Picture 8"/>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33601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a:bodyPr>
          <a:lstStyle/>
          <a:p>
            <a:pPr algn="ctr">
              <a:lnSpc>
                <a:spcPct val="100000"/>
              </a:lnSpc>
            </a:pPr>
            <a:r>
              <a:rPr lang="en-US" b="1" u="sng" dirty="0" smtClean="0"/>
              <a:t>Thought of the Day</a:t>
            </a:r>
            <a:endParaRPr lang="en-US" b="1" u="sng" dirty="0"/>
          </a:p>
          <a:p>
            <a:pPr algn="ctr">
              <a:lnSpc>
                <a:spcPct val="100000"/>
              </a:lnSpc>
            </a:pPr>
            <a:r>
              <a:rPr lang="en-GB" dirty="0" smtClean="0"/>
              <a:t>“Local councils are the backbone of our communities, ensuring that essential services are delivered and local voices are heard”</a:t>
            </a:r>
            <a:endParaRPr lang="en-GB" dirty="0"/>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democracy?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laws?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did the UK General Election work?</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MP do?</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does the UK Government work day to day?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 </a:t>
            </a:r>
            <a:r>
              <a:rPr kumimoji="0" lang="en-US" sz="14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local councils do?</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do local councils do?</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are local councils?</a:t>
            </a:r>
          </a:p>
          <a:p>
            <a:pPr marL="138623" indent="-138623" defTabSz="554499">
              <a:lnSpc>
                <a:spcPct val="110000"/>
              </a:lnSpc>
              <a:spcBef>
                <a:spcPts val="607"/>
              </a:spcBef>
              <a:buFontTx/>
              <a:buChar char="-"/>
              <a:defRPr/>
            </a:pPr>
            <a:r>
              <a:rPr lang="en-US" sz="1940" b="1" dirty="0" smtClean="0">
                <a:solidFill>
                  <a:prstClr val="black"/>
                </a:solidFill>
                <a:latin typeface="Comic Sans MS"/>
              </a:rPr>
              <a:t>Key responsibilities of a council</a:t>
            </a:r>
          </a:p>
          <a:p>
            <a:pPr marL="138623" indent="-138623" defTabSz="554499">
              <a:lnSpc>
                <a:spcPct val="110000"/>
              </a:lnSpc>
              <a:spcBef>
                <a:spcPts val="607"/>
              </a:spcBef>
              <a:buFontTx/>
              <a:buChar char="-"/>
              <a:defRPr/>
            </a:pPr>
            <a:r>
              <a:rPr lang="en-US" sz="1940" b="1" dirty="0" smtClean="0">
                <a:solidFill>
                  <a:prstClr val="black"/>
                </a:solidFill>
                <a:latin typeface="Comic Sans MS"/>
              </a:rPr>
              <a:t>Decision making at the council</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It is important to learn about how politics works in the UK at a young age.</a:t>
            </a:r>
          </a:p>
          <a:p>
            <a:pPr marL="0" indent="0">
              <a:buNone/>
            </a:pPr>
            <a:endParaRPr lang="en-US" sz="3638" dirty="0"/>
          </a:p>
          <a:p>
            <a:pPr marL="0" indent="0">
              <a:buNone/>
            </a:pPr>
            <a:r>
              <a:rPr lang="en-US" sz="3638" dirty="0"/>
              <a:t>It is important to know </a:t>
            </a:r>
            <a:r>
              <a:rPr lang="en-US" sz="3638" dirty="0" smtClean="0"/>
              <a:t>what local councils do. </a:t>
            </a:r>
            <a:r>
              <a:rPr lang="en-US" sz="3638" dirty="0"/>
              <a:t>This allows people to voice their approval or disapproval about </a:t>
            </a:r>
            <a:r>
              <a:rPr lang="en-US" sz="3638" dirty="0" smtClean="0"/>
              <a:t>the service provided by the local council.</a:t>
            </a:r>
            <a:endParaRPr lang="en-US" sz="3638" dirty="0"/>
          </a:p>
          <a:p>
            <a:pPr marL="0" indent="0">
              <a:buNone/>
            </a:pPr>
            <a:endParaRPr lang="en-US" sz="3638" dirty="0"/>
          </a:p>
          <a:p>
            <a:pPr marL="0" indent="0">
              <a:buNone/>
            </a:pPr>
            <a:r>
              <a:rPr lang="en-US" sz="3638" dirty="0"/>
              <a:t>You will be more knowledgeable about the </a:t>
            </a:r>
            <a:r>
              <a:rPr lang="en-US" sz="3638" dirty="0" smtClean="0"/>
              <a:t>local council </a:t>
            </a:r>
            <a:r>
              <a:rPr lang="en-US" sz="3638" dirty="0"/>
              <a:t>so when you are old enough to vote you can make a more informed decision on who to vote </a:t>
            </a:r>
            <a:r>
              <a:rPr lang="en-US" sz="3638" dirty="0" smtClean="0"/>
              <a:t>for</a:t>
            </a:r>
            <a:r>
              <a:rPr lang="en-US" sz="3638" dirty="0"/>
              <a:t> </a:t>
            </a:r>
            <a:r>
              <a:rPr lang="en-US" sz="3638" dirty="0" smtClean="0"/>
              <a:t>to represent you in the council elections.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4000" b="1" kern="0" dirty="0">
                <a:solidFill>
                  <a:srgbClr val="323232"/>
                </a:solidFill>
                <a:latin typeface="Calibri" panose="020F0502020204030204"/>
              </a:rPr>
              <a:t>Democracy</a:t>
            </a:r>
            <a:r>
              <a:rPr lang="en-US" sz="4000" kern="0" dirty="0">
                <a:solidFill>
                  <a:srgbClr val="323232"/>
                </a:solidFill>
                <a:latin typeface="Calibri" panose="020F0502020204030204"/>
              </a:rPr>
              <a:t> is a British Value that means “rule by the people”. All people within </a:t>
            </a:r>
            <a:r>
              <a:rPr lang="en-US" sz="4000" kern="0" dirty="0" smtClean="0">
                <a:solidFill>
                  <a:srgbClr val="323232"/>
                </a:solidFill>
                <a:latin typeface="Calibri" panose="020F0502020204030204"/>
              </a:rPr>
              <a:t>local councils </a:t>
            </a:r>
            <a:r>
              <a:rPr lang="en-US" sz="4000" kern="0" dirty="0">
                <a:solidFill>
                  <a:srgbClr val="323232"/>
                </a:solidFill>
                <a:latin typeface="Calibri" panose="020F0502020204030204"/>
              </a:rPr>
              <a:t>have been elected by people living in </a:t>
            </a:r>
            <a:r>
              <a:rPr lang="en-US" sz="4000" kern="0" dirty="0" smtClean="0">
                <a:solidFill>
                  <a:srgbClr val="323232"/>
                </a:solidFill>
                <a:latin typeface="Calibri" panose="020F0502020204030204"/>
              </a:rPr>
              <a:t>the council area.</a:t>
            </a:r>
            <a:endParaRPr lang="en-US" sz="4000" kern="0" dirty="0">
              <a:solidFill>
                <a:srgbClr val="323232"/>
              </a:solidFill>
              <a:latin typeface="Calibri" panose="020F0502020204030204"/>
            </a:endParaRPr>
          </a:p>
          <a:p>
            <a:pPr lvl="0" defTabSz="914400"/>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dirty="0" smtClean="0">
                <a:solidFill>
                  <a:srgbClr val="323232"/>
                </a:solidFill>
                <a:latin typeface="Calibri" panose="020F0502020204030204"/>
              </a:rPr>
              <a:t>Local councils are a form of government so they are responsible for ensuring that any decision they make does not impact any of the rights outlined in the convention.</a:t>
            </a:r>
            <a:endParaRPr lang="en-US" sz="3200" dirty="0">
              <a:solidFill>
                <a:srgbClr val="323232"/>
              </a:solidFill>
              <a:latin typeface="Calibri" panose="020F0502020204030204"/>
            </a:endParaRPr>
          </a:p>
          <a:p>
            <a:endParaRPr lang="en-US" sz="3200" b="1" dirty="0">
              <a:solidFill>
                <a:srgbClr val="323232"/>
              </a:solidFill>
              <a:latin typeface="Calibri" panose="020F0502020204030204"/>
            </a:endParaRPr>
          </a:p>
        </p:txBody>
      </p:sp>
      <p:pic>
        <p:nvPicPr>
          <p:cNvPr id="3" name="Picture 2"/>
          <p:cNvPicPr>
            <a:picLocks noChangeAspect="1"/>
          </p:cNvPicPr>
          <p:nvPr/>
        </p:nvPicPr>
        <p:blipFill rotWithShape="1">
          <a:blip r:embed="rId4"/>
          <a:srcRect l="29195" t="13593" r="29739" b="3926"/>
          <a:stretch/>
        </p:blipFill>
        <p:spPr>
          <a:xfrm>
            <a:off x="8587458" y="3712161"/>
            <a:ext cx="2675706" cy="3022936"/>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defTabSz="554492"/>
            <a:r>
              <a:rPr lang="en-US" sz="3200" kern="0" dirty="0" smtClean="0">
                <a:solidFill>
                  <a:srgbClr val="323232"/>
                </a:solidFill>
                <a:latin typeface="Calibri" panose="020F0502020204030204"/>
              </a:rPr>
              <a:t>Any decisions made by local councils must ensure that no one is negatively impacted due to any of the protected characteristics. All decisions should ensure that all people feel safe and included.</a:t>
            </a:r>
            <a:endParaRPr lang="en-US" sz="3200" kern="0" dirty="0">
              <a:solidFill>
                <a:srgbClr val="323232"/>
              </a:solidFill>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61427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Local councils are…</a:t>
            </a:r>
          </a:p>
          <a:p>
            <a:pPr marL="0" indent="0">
              <a:buNone/>
            </a:pPr>
            <a:endParaRPr lang="en-US" sz="4000" dirty="0"/>
          </a:p>
          <a:p>
            <a:pPr marL="0" indent="0">
              <a:buNone/>
            </a:pPr>
            <a:r>
              <a:rPr lang="en-US" sz="4000" dirty="0" smtClean="0"/>
              <a:t>“the first level of government in the UK.”</a:t>
            </a:r>
            <a:endParaRPr lang="en-US" sz="4000" dirty="0"/>
          </a:p>
          <a:p>
            <a:pPr marL="0" indent="0">
              <a:buNone/>
            </a:pPr>
            <a:endParaRPr lang="en-US" sz="3638" dirty="0" smtClean="0"/>
          </a:p>
          <a:p>
            <a:pPr marL="0" indent="0">
              <a:buNone/>
            </a:pPr>
            <a:r>
              <a:rPr lang="en-US" sz="3638" dirty="0" smtClean="0"/>
              <a:t>Hodge Hill College is located within the Birmingham City Council area.</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local councils?</a:t>
            </a:r>
            <a:endParaRPr sz="2426" spc="27" dirty="0"/>
          </a:p>
        </p:txBody>
      </p:sp>
      <p:pic>
        <p:nvPicPr>
          <p:cNvPr id="4" name="Picture 3"/>
          <p:cNvPicPr>
            <a:picLocks noChangeAspect="1"/>
          </p:cNvPicPr>
          <p:nvPr/>
        </p:nvPicPr>
        <p:blipFill>
          <a:blip r:embed="rId4"/>
          <a:stretch>
            <a:fillRect/>
          </a:stretch>
        </p:blipFill>
        <p:spPr>
          <a:xfrm>
            <a:off x="8482153" y="1470183"/>
            <a:ext cx="1981200" cy="2305050"/>
          </a:xfrm>
          <a:prstGeom prst="rect">
            <a:avLst/>
          </a:prstGeom>
        </p:spPr>
      </p:pic>
      <p:pic>
        <p:nvPicPr>
          <p:cNvPr id="5" name="Picture 4"/>
          <p:cNvPicPr>
            <a:picLocks noChangeAspect="1"/>
          </p:cNvPicPr>
          <p:nvPr/>
        </p:nvPicPr>
        <p:blipFill>
          <a:blip r:embed="rId5"/>
          <a:stretch>
            <a:fillRect/>
          </a:stretch>
        </p:blipFill>
        <p:spPr>
          <a:xfrm>
            <a:off x="8048765" y="3980474"/>
            <a:ext cx="2847975" cy="1600200"/>
          </a:xfrm>
          <a:prstGeom prst="rect">
            <a:avLst/>
          </a:prstGeom>
        </p:spPr>
      </p:pic>
    </p:spTree>
    <p:extLst>
      <p:ext uri="{BB962C8B-B14F-4D97-AF65-F5344CB8AC3E}">
        <p14:creationId xmlns:p14="http://schemas.microsoft.com/office/powerpoint/2010/main" val="73727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823</Words>
  <Application>Microsoft Office PowerPoint</Application>
  <PresentationFormat>Widescreen</PresentationFormat>
  <Paragraphs>95</Paragraphs>
  <Slides>17</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Why are we learning about this?</vt:lpstr>
      <vt:lpstr>What are local councils?</vt:lpstr>
      <vt:lpstr>What are local councils?</vt:lpstr>
      <vt:lpstr>Key responsibilities</vt:lpstr>
      <vt:lpstr>Key responsibilities</vt:lpstr>
      <vt:lpstr>Key responsibilities</vt:lpstr>
      <vt:lpstr>Decision making</vt:lpstr>
      <vt:lpstr>Decision making -  scenarios</vt:lpstr>
      <vt:lpstr>Decision making -  scenarios</vt:lpstr>
      <vt:lpstr>Decision making -  scenarios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52</cp:revision>
  <dcterms:created xsi:type="dcterms:W3CDTF">2024-08-15T13:31:51Z</dcterms:created>
  <dcterms:modified xsi:type="dcterms:W3CDTF">2025-04-14T11:41:13Z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