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sldIdLst>
    <p:sldId id="365" r:id="rId5"/>
    <p:sldId id="354" r:id="rId6"/>
    <p:sldId id="293" r:id="rId7"/>
    <p:sldId id="278" r:id="rId8"/>
    <p:sldId id="353" r:id="rId9"/>
    <p:sldId id="316" r:id="rId10"/>
    <p:sldId id="317" r:id="rId11"/>
    <p:sldId id="318" r:id="rId12"/>
    <p:sldId id="355" r:id="rId13"/>
    <p:sldId id="357" r:id="rId14"/>
    <p:sldId id="356" r:id="rId15"/>
    <p:sldId id="358" r:id="rId16"/>
    <p:sldId id="359" r:id="rId17"/>
    <p:sldId id="360" r:id="rId18"/>
    <p:sldId id="361" r:id="rId19"/>
    <p:sldId id="362" r:id="rId20"/>
    <p:sldId id="363" r:id="rId21"/>
    <p:sldId id="3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eBf4YadRhxs/l4waSWiZg==" hashData="CFTZ/TupnKjrKPKmKe2YW4uq/d7CuT5fMBV9NEol9IvTExNCbo+OP/iINO140HDM5/xCVhDemlbLFLURNWj8O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57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510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5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325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393" y="240793"/>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4875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The UK Government is responsible for making decisions that affect everyone in the UK.</a:t>
            </a:r>
          </a:p>
          <a:p>
            <a:pPr marL="0" indent="0">
              <a:buNone/>
            </a:pPr>
            <a:endParaRPr lang="en-US" sz="4000" dirty="0"/>
          </a:p>
          <a:p>
            <a:pPr marL="0" indent="0">
              <a:buNone/>
            </a:pPr>
            <a:r>
              <a:rPr lang="en-US" sz="4000" dirty="0" smtClean="0"/>
              <a:t>It creates and enforces law, manages public services (schools, hospitals) and ensures the safety and welfare of it’s citizens.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the UK Government do?</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73727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4000" dirty="0" smtClean="0"/>
              <a:t>The UK Government achieves this through having lots of different departments.</a:t>
            </a:r>
          </a:p>
          <a:p>
            <a:pPr marL="0" indent="0">
              <a:buNone/>
            </a:pPr>
            <a:endParaRPr lang="en-US" sz="4000" b="1" dirty="0"/>
          </a:p>
          <a:p>
            <a:pPr marL="0" indent="0">
              <a:buNone/>
            </a:pPr>
            <a:r>
              <a:rPr lang="en-US" sz="4000" dirty="0" smtClean="0"/>
              <a:t>These departments are ran by </a:t>
            </a:r>
            <a:r>
              <a:rPr lang="en-US" sz="4000" b="1" dirty="0"/>
              <a:t>C</a:t>
            </a:r>
            <a:r>
              <a:rPr lang="en-US" sz="4000" b="1" dirty="0" smtClean="0"/>
              <a:t>abinet Ministers (also known as Secretaries of State).</a:t>
            </a:r>
            <a:endParaRPr lang="en-US" sz="4000" dirty="0" smtClean="0"/>
          </a:p>
          <a:p>
            <a:pPr marL="0" indent="0">
              <a:buNone/>
            </a:pPr>
            <a:endParaRPr lang="en-US" sz="4000" dirty="0"/>
          </a:p>
          <a:p>
            <a:pPr marL="0" indent="0">
              <a:buNone/>
            </a:pPr>
            <a:r>
              <a:rPr lang="en-US" sz="4000" dirty="0" smtClean="0"/>
              <a:t>They are supported by </a:t>
            </a:r>
            <a:r>
              <a:rPr lang="en-US" sz="4000" b="1" dirty="0" smtClean="0"/>
              <a:t>ministers</a:t>
            </a:r>
            <a:r>
              <a:rPr lang="en-US" sz="4000" dirty="0" smtClean="0"/>
              <a:t> who will have specific roles to complete in each department</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Structure of the UK Government</a:t>
            </a:r>
            <a:endParaRPr sz="2426" spc="27" dirty="0"/>
          </a:p>
        </p:txBody>
      </p:sp>
      <p:pic>
        <p:nvPicPr>
          <p:cNvPr id="11" name="Picture 10"/>
          <p:cNvPicPr>
            <a:picLocks noChangeAspect="1"/>
          </p:cNvPicPr>
          <p:nvPr/>
        </p:nvPicPr>
        <p:blipFill>
          <a:blip r:embed="rId4"/>
          <a:stretch>
            <a:fillRect/>
          </a:stretch>
        </p:blipFill>
        <p:spPr>
          <a:xfrm>
            <a:off x="8659384" y="2853746"/>
            <a:ext cx="2954525" cy="1654534"/>
          </a:xfrm>
          <a:prstGeom prst="rect">
            <a:avLst/>
          </a:prstGeom>
        </p:spPr>
      </p:pic>
      <p:pic>
        <p:nvPicPr>
          <p:cNvPr id="2" name="Picture 1"/>
          <p:cNvPicPr>
            <a:picLocks noChangeAspect="1"/>
          </p:cNvPicPr>
          <p:nvPr/>
        </p:nvPicPr>
        <p:blipFill>
          <a:blip r:embed="rId5"/>
          <a:stretch>
            <a:fillRect/>
          </a:stretch>
        </p:blipFill>
        <p:spPr>
          <a:xfrm>
            <a:off x="7805687" y="4407924"/>
            <a:ext cx="2619375" cy="1743075"/>
          </a:xfrm>
          <a:prstGeom prst="rect">
            <a:avLst/>
          </a:prstGeom>
        </p:spPr>
      </p:pic>
      <p:pic>
        <p:nvPicPr>
          <p:cNvPr id="3" name="Picture 2"/>
          <p:cNvPicPr>
            <a:picLocks noChangeAspect="1"/>
          </p:cNvPicPr>
          <p:nvPr/>
        </p:nvPicPr>
        <p:blipFill>
          <a:blip r:embed="rId6"/>
          <a:stretch>
            <a:fillRect/>
          </a:stretch>
        </p:blipFill>
        <p:spPr>
          <a:xfrm>
            <a:off x="7805686" y="1110671"/>
            <a:ext cx="2619375" cy="1743075"/>
          </a:xfrm>
          <a:prstGeom prst="rect">
            <a:avLst/>
          </a:prstGeom>
        </p:spPr>
      </p:pic>
    </p:spTree>
    <p:extLst>
      <p:ext uri="{BB962C8B-B14F-4D97-AF65-F5344CB8AC3E}">
        <p14:creationId xmlns:p14="http://schemas.microsoft.com/office/powerpoint/2010/main" val="263599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305348"/>
            <a:ext cx="6308624" cy="5816585"/>
          </a:xfrm>
        </p:spPr>
        <p:txBody>
          <a:bodyPr>
            <a:noAutofit/>
          </a:bodyPr>
          <a:lstStyle/>
          <a:p>
            <a:pPr marL="0" indent="0">
              <a:buNone/>
            </a:pPr>
            <a:r>
              <a:rPr lang="en-US" dirty="0" smtClean="0"/>
              <a:t>Although all Government departments make decisions that will affect your lives, there are some that will have a more direct impact than others. Theses are:</a:t>
            </a:r>
          </a:p>
          <a:p>
            <a:pPr marL="0" indent="0">
              <a:buNone/>
            </a:pPr>
            <a:endParaRPr lang="en-US" dirty="0"/>
          </a:p>
          <a:p>
            <a:pPr marL="514350" indent="-514350">
              <a:buAutoNum type="arabicPeriod"/>
            </a:pPr>
            <a:r>
              <a:rPr lang="en-US" b="1" dirty="0" smtClean="0"/>
              <a:t>Department for Education </a:t>
            </a:r>
            <a:r>
              <a:rPr lang="en-US" dirty="0" smtClean="0"/>
              <a:t>– responsible for schools</a:t>
            </a:r>
          </a:p>
          <a:p>
            <a:pPr marL="514350" indent="-514350">
              <a:buAutoNum type="arabicPeriod"/>
            </a:pPr>
            <a:r>
              <a:rPr lang="en-US" b="1" dirty="0" smtClean="0"/>
              <a:t>Home Office </a:t>
            </a:r>
            <a:r>
              <a:rPr lang="en-US" dirty="0" smtClean="0"/>
              <a:t>– responsible for the safety of UK citizens. They are in charge of the Police</a:t>
            </a:r>
          </a:p>
          <a:p>
            <a:pPr marL="514350" indent="-514350">
              <a:buAutoNum type="arabicPeriod"/>
            </a:pPr>
            <a:r>
              <a:rPr lang="en-US" b="1" dirty="0" smtClean="0"/>
              <a:t>Department for Digital, Culture, Media and Sport </a:t>
            </a:r>
            <a:r>
              <a:rPr lang="en-US" dirty="0" smtClean="0"/>
              <a:t> - in charge of anything technology based</a:t>
            </a:r>
            <a:endParaRPr lang="en-US" b="1" dirty="0" smtClean="0"/>
          </a:p>
          <a:p>
            <a:pPr marL="514350" indent="-514350">
              <a:buAutoNum type="arabicPeriod"/>
            </a:pPr>
            <a:endParaRPr lang="en-US" dirty="0"/>
          </a:p>
          <a:p>
            <a:pPr marL="0" indent="0">
              <a:buNone/>
            </a:pPr>
            <a:endParaRPr lang="en-US"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UK Government departments</a:t>
            </a:r>
            <a:endParaRPr sz="2426" spc="27" dirty="0"/>
          </a:p>
        </p:txBody>
      </p:sp>
      <p:pic>
        <p:nvPicPr>
          <p:cNvPr id="2" name="Picture 1"/>
          <p:cNvPicPr>
            <a:picLocks noChangeAspect="1"/>
          </p:cNvPicPr>
          <p:nvPr/>
        </p:nvPicPr>
        <p:blipFill>
          <a:blip r:embed="rId4"/>
          <a:stretch>
            <a:fillRect/>
          </a:stretch>
        </p:blipFill>
        <p:spPr>
          <a:xfrm>
            <a:off x="7806823" y="1464043"/>
            <a:ext cx="3791058" cy="5016328"/>
          </a:xfrm>
          <a:prstGeom prst="rect">
            <a:avLst/>
          </a:prstGeom>
        </p:spPr>
      </p:pic>
    </p:spTree>
    <p:extLst>
      <p:ext uri="{BB962C8B-B14F-4D97-AF65-F5344CB8AC3E}">
        <p14:creationId xmlns:p14="http://schemas.microsoft.com/office/powerpoint/2010/main" val="267265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92500" lnSpcReduction="20000"/>
          </a:bodyPr>
          <a:lstStyle/>
          <a:p>
            <a:pPr marL="0" indent="0">
              <a:buNone/>
            </a:pPr>
            <a:r>
              <a:rPr lang="en-US" sz="4000" dirty="0"/>
              <a:t>Take out your </a:t>
            </a:r>
            <a:r>
              <a:rPr lang="en-US" sz="4000" dirty="0" err="1"/>
              <a:t>oracy</a:t>
            </a:r>
            <a:r>
              <a:rPr lang="en-US" sz="4000" dirty="0"/>
              <a:t> </a:t>
            </a:r>
            <a:r>
              <a:rPr lang="en-US" sz="4000" dirty="0" err="1"/>
              <a:t>helpsheet</a:t>
            </a:r>
            <a:r>
              <a:rPr lang="en-US" sz="4000" dirty="0"/>
              <a:t> from your learning wallet.</a:t>
            </a:r>
          </a:p>
          <a:p>
            <a:pPr marL="0" indent="0">
              <a:buNone/>
            </a:pPr>
            <a:endParaRPr lang="en-US" sz="4000" dirty="0"/>
          </a:p>
          <a:p>
            <a:pPr marL="0" indent="0">
              <a:buNone/>
            </a:pPr>
            <a:r>
              <a:rPr lang="en-US" sz="4000" dirty="0"/>
              <a:t>You have 1 minute to think about the following question:</a:t>
            </a:r>
          </a:p>
          <a:p>
            <a:pPr marL="0" indent="0">
              <a:buNone/>
            </a:pPr>
            <a:endParaRPr lang="en-US" sz="4000" dirty="0"/>
          </a:p>
          <a:p>
            <a:pPr marL="0" indent="0">
              <a:buNone/>
            </a:pPr>
            <a:r>
              <a:rPr lang="en-US" sz="3638" dirty="0"/>
              <a:t>“If you were in charge of the Department for Education what is the first change you would make to schools?”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UK Government departments</a:t>
            </a:r>
            <a:endParaRPr sz="2426" spc="27" dirty="0"/>
          </a:p>
        </p:txBody>
      </p:sp>
      <p:pic>
        <p:nvPicPr>
          <p:cNvPr id="2" name="Picture 1"/>
          <p:cNvPicPr>
            <a:picLocks noChangeAspect="1"/>
          </p:cNvPicPr>
          <p:nvPr/>
        </p:nvPicPr>
        <p:blipFill>
          <a:blip r:embed="rId4"/>
          <a:stretch>
            <a:fillRect/>
          </a:stretch>
        </p:blipFill>
        <p:spPr>
          <a:xfrm>
            <a:off x="7191640" y="1208044"/>
            <a:ext cx="3862456" cy="5451775"/>
          </a:xfrm>
          <a:prstGeom prst="rect">
            <a:avLst/>
          </a:prstGeom>
        </p:spPr>
      </p:pic>
    </p:spTree>
    <p:extLst>
      <p:ext uri="{BB962C8B-B14F-4D97-AF65-F5344CB8AC3E}">
        <p14:creationId xmlns:p14="http://schemas.microsoft.com/office/powerpoint/2010/main" val="322572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a:t>
            </a:r>
          </a:p>
          <a:p>
            <a:pPr marL="0" indent="0">
              <a:buNone/>
            </a:pPr>
            <a:endParaRPr lang="en-US" sz="3638" dirty="0"/>
          </a:p>
          <a:p>
            <a:pPr marL="0" indent="0">
              <a:buNone/>
            </a:pPr>
            <a:r>
              <a:rPr lang="en-US" sz="3638" dirty="0"/>
              <a:t>“If you were in charge of the Department for Education what is the first change you would make to schools?”</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UK Government departments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02239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10000"/>
          </a:bodyPr>
          <a:lstStyle/>
          <a:p>
            <a:pPr marL="0" indent="0">
              <a:buNone/>
            </a:pPr>
            <a:r>
              <a:rPr lang="en-US" sz="4000" dirty="0"/>
              <a:t>Take out your </a:t>
            </a:r>
            <a:r>
              <a:rPr lang="en-US" sz="4000" dirty="0" err="1"/>
              <a:t>oracy</a:t>
            </a:r>
            <a:r>
              <a:rPr lang="en-US" sz="4000" dirty="0"/>
              <a:t> </a:t>
            </a:r>
            <a:r>
              <a:rPr lang="en-US" sz="4000" dirty="0" err="1"/>
              <a:t>helpsheet</a:t>
            </a:r>
            <a:r>
              <a:rPr lang="en-US" sz="4000" dirty="0"/>
              <a:t> from your learning wallet.</a:t>
            </a:r>
          </a:p>
          <a:p>
            <a:pPr marL="0" indent="0">
              <a:buNone/>
            </a:pPr>
            <a:endParaRPr lang="en-US" sz="4000" dirty="0"/>
          </a:p>
          <a:p>
            <a:pPr marL="0" indent="0">
              <a:buNone/>
            </a:pPr>
            <a:r>
              <a:rPr lang="en-US" sz="4000" dirty="0"/>
              <a:t>You have 1 minute to think about the following question:</a:t>
            </a:r>
          </a:p>
          <a:p>
            <a:pPr marL="0" indent="0">
              <a:buNone/>
            </a:pPr>
            <a:endParaRPr lang="en-US" sz="4000" dirty="0"/>
          </a:p>
          <a:p>
            <a:pPr marL="0" indent="0">
              <a:buNone/>
            </a:pPr>
            <a:r>
              <a:rPr lang="en-US" sz="3638" dirty="0"/>
              <a:t>“If you were in charge of the </a:t>
            </a:r>
            <a:r>
              <a:rPr lang="en-US" sz="3638" dirty="0" smtClean="0"/>
              <a:t>Home Office, what is the one thing you would do to make people feel safer on the streets?”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UK Government departments</a:t>
            </a:r>
            <a:endParaRPr sz="2426" spc="27" dirty="0"/>
          </a:p>
        </p:txBody>
      </p:sp>
      <p:pic>
        <p:nvPicPr>
          <p:cNvPr id="2" name="Picture 1"/>
          <p:cNvPicPr>
            <a:picLocks noChangeAspect="1"/>
          </p:cNvPicPr>
          <p:nvPr/>
        </p:nvPicPr>
        <p:blipFill>
          <a:blip r:embed="rId4"/>
          <a:stretch>
            <a:fillRect/>
          </a:stretch>
        </p:blipFill>
        <p:spPr>
          <a:xfrm>
            <a:off x="7191640" y="1208044"/>
            <a:ext cx="3862456" cy="5451775"/>
          </a:xfrm>
          <a:prstGeom prst="rect">
            <a:avLst/>
          </a:prstGeom>
        </p:spPr>
      </p:pic>
    </p:spTree>
    <p:extLst>
      <p:ext uri="{BB962C8B-B14F-4D97-AF65-F5344CB8AC3E}">
        <p14:creationId xmlns:p14="http://schemas.microsoft.com/office/powerpoint/2010/main" val="42496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a:t>
            </a:r>
          </a:p>
          <a:p>
            <a:pPr marL="0" indent="0">
              <a:buNone/>
            </a:pPr>
            <a:endParaRPr lang="en-US" sz="3638" dirty="0"/>
          </a:p>
          <a:p>
            <a:pPr marL="0" indent="0">
              <a:buNone/>
            </a:pPr>
            <a:r>
              <a:rPr lang="en-US" sz="3638" dirty="0"/>
              <a:t>“If you were in charge of the Home Office, what is the one thing you would do to make people feel safer on the streets?”</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UK Government departments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00649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10000"/>
          </a:bodyPr>
          <a:lstStyle/>
          <a:p>
            <a:pPr marL="0" indent="0">
              <a:buNone/>
            </a:pPr>
            <a:r>
              <a:rPr lang="en-US" sz="4000" dirty="0"/>
              <a:t>Take out your </a:t>
            </a:r>
            <a:r>
              <a:rPr lang="en-US" sz="4000" dirty="0" err="1"/>
              <a:t>oracy</a:t>
            </a:r>
            <a:r>
              <a:rPr lang="en-US" sz="4000" dirty="0"/>
              <a:t> </a:t>
            </a:r>
            <a:r>
              <a:rPr lang="en-US" sz="4000" dirty="0" err="1"/>
              <a:t>helpsheet</a:t>
            </a:r>
            <a:r>
              <a:rPr lang="en-US" sz="4000" dirty="0"/>
              <a:t> from your learning wallet.</a:t>
            </a:r>
          </a:p>
          <a:p>
            <a:pPr marL="0" indent="0">
              <a:buNone/>
            </a:pPr>
            <a:endParaRPr lang="en-US" sz="4000" dirty="0"/>
          </a:p>
          <a:p>
            <a:pPr marL="0" indent="0">
              <a:buNone/>
            </a:pPr>
            <a:r>
              <a:rPr lang="en-US" sz="4000" dirty="0"/>
              <a:t>You have 1 minute to think about the following question:</a:t>
            </a:r>
          </a:p>
          <a:p>
            <a:pPr marL="0" indent="0">
              <a:buNone/>
            </a:pPr>
            <a:endParaRPr lang="en-US" sz="4000" dirty="0"/>
          </a:p>
          <a:p>
            <a:pPr marL="0" indent="0">
              <a:buNone/>
            </a:pPr>
            <a:r>
              <a:rPr lang="en-US" sz="3638" dirty="0"/>
              <a:t>“If you </a:t>
            </a:r>
            <a:r>
              <a:rPr lang="en-US" sz="3638" dirty="0" smtClean="0"/>
              <a:t>worked as a minister in the Department for Digital, Culture, Media and Sport, would you support the idea of banning social media for under-16 year olds?”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UK Government departments</a:t>
            </a:r>
            <a:endParaRPr sz="2426" spc="27" dirty="0"/>
          </a:p>
        </p:txBody>
      </p:sp>
      <p:pic>
        <p:nvPicPr>
          <p:cNvPr id="2" name="Picture 1"/>
          <p:cNvPicPr>
            <a:picLocks noChangeAspect="1"/>
          </p:cNvPicPr>
          <p:nvPr/>
        </p:nvPicPr>
        <p:blipFill>
          <a:blip r:embed="rId4"/>
          <a:stretch>
            <a:fillRect/>
          </a:stretch>
        </p:blipFill>
        <p:spPr>
          <a:xfrm>
            <a:off x="7191640" y="1208044"/>
            <a:ext cx="3862456" cy="5451775"/>
          </a:xfrm>
          <a:prstGeom prst="rect">
            <a:avLst/>
          </a:prstGeom>
        </p:spPr>
      </p:pic>
    </p:spTree>
    <p:extLst>
      <p:ext uri="{BB962C8B-B14F-4D97-AF65-F5344CB8AC3E}">
        <p14:creationId xmlns:p14="http://schemas.microsoft.com/office/powerpoint/2010/main" val="26299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0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a:t>
            </a:r>
          </a:p>
          <a:p>
            <a:pPr marL="0" indent="0">
              <a:buNone/>
            </a:pPr>
            <a:endParaRPr lang="en-US" sz="3638" dirty="0"/>
          </a:p>
          <a:p>
            <a:pPr marL="0" indent="0">
              <a:buNone/>
            </a:pPr>
            <a:r>
              <a:rPr lang="en-US" sz="3638" dirty="0"/>
              <a:t>“If you worked as a minister in the Department for Digital, Culture, Media and Sport, would you support the idea of banning social media for under-16 year olds?”</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UK Government departments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50107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8363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GB" dirty="0"/>
              <a:t>A good government is one that makes the life better and fairer for all its people”</a:t>
            </a:r>
          </a:p>
          <a:p>
            <a:pPr algn="ctr">
              <a:lnSpc>
                <a:spcPct val="100000"/>
              </a:lnSpc>
            </a:pPr>
            <a:r>
              <a:rPr lang="en-US" sz="3600" dirty="0"/>
              <a:t>Clement Attlee (Former UK Prime Minister</a:t>
            </a:r>
            <a:r>
              <a:rPr lang="en-US" sz="3600" dirty="0" smtClean="0"/>
              <a:t>)</a:t>
            </a:r>
            <a:endParaRPr lang="en-GB" sz="3600" dirty="0"/>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democracy?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laws?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did the UK General Election work?</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MP do?</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does the UK Government work day to day?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 </a:t>
            </a:r>
            <a:r>
              <a:rPr kumimoji="0" lang="en-US" sz="14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local councils do?</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How does the UK Government work?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Different departments in the Government</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they do?</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It is important to learn about how politics works in the UK at a young age.</a:t>
            </a:r>
          </a:p>
          <a:p>
            <a:pPr marL="0" indent="0">
              <a:buNone/>
            </a:pPr>
            <a:endParaRPr lang="en-US" sz="3638" dirty="0"/>
          </a:p>
          <a:p>
            <a:pPr marL="0" indent="0">
              <a:buNone/>
            </a:pPr>
            <a:r>
              <a:rPr lang="en-US" sz="3638" dirty="0"/>
              <a:t>It is important to know who is in the government and what they do. This allows people to voice their approval or disapproval about what each government department is doing.</a:t>
            </a:r>
          </a:p>
          <a:p>
            <a:pPr marL="0" indent="0">
              <a:buNone/>
            </a:pPr>
            <a:endParaRPr lang="en-US" sz="3638" dirty="0"/>
          </a:p>
          <a:p>
            <a:pPr marL="0" indent="0">
              <a:buNone/>
            </a:pPr>
            <a:r>
              <a:rPr lang="en-US" sz="3638" dirty="0"/>
              <a:t>You will be more knowledgeable about the government so when you are old enough to vote you can make a more informed decision on who to vote for. </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4000" b="1" kern="0" dirty="0">
                <a:solidFill>
                  <a:srgbClr val="323232"/>
                </a:solidFill>
                <a:latin typeface="Calibri" panose="020F0502020204030204"/>
              </a:rPr>
              <a:t>Democracy</a:t>
            </a:r>
            <a:r>
              <a:rPr lang="en-US" sz="4000" kern="0" dirty="0">
                <a:solidFill>
                  <a:srgbClr val="323232"/>
                </a:solidFill>
                <a:latin typeface="Calibri" panose="020F0502020204030204"/>
              </a:rPr>
              <a:t> is a British Value that means “rule by the people”. All people within government have been elected by people living in the UK. </a:t>
            </a:r>
          </a:p>
          <a:p>
            <a:pPr lvl="0" defTabSz="914400"/>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17 </a:t>
            </a:r>
            <a:r>
              <a:rPr lang="en-US" sz="3200" dirty="0">
                <a:solidFill>
                  <a:srgbClr val="323232"/>
                </a:solidFill>
                <a:latin typeface="Calibri" panose="020F0502020204030204"/>
              </a:rPr>
              <a:t>states that Governments should ensure that children have a right to information. An example of this is learning about the positions of power in the UK government and understanding how they make decisions that impact your life and lives of everyone in the UK</a:t>
            </a:r>
            <a:endParaRPr lang="en-US" sz="3200" b="1" dirty="0">
              <a:solidFill>
                <a:srgbClr val="323232"/>
              </a:solidFill>
              <a:latin typeface="Calibri" panose="020F0502020204030204"/>
            </a:endParaRPr>
          </a:p>
          <a:p>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7741" y="3611042"/>
            <a:ext cx="2133609" cy="2876778"/>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defTabSz="554492"/>
            <a:r>
              <a:rPr lang="en-US" sz="3200" kern="0" dirty="0" smtClean="0">
                <a:solidFill>
                  <a:srgbClr val="323232"/>
                </a:solidFill>
                <a:latin typeface="Calibri" panose="020F0502020204030204"/>
              </a:rPr>
              <a:t>The decisions made by ministers in the UK Government have to ensure that none of the protected characteristics are discriminated against so everyone in the UK is treated fairly and equally</a:t>
            </a:r>
            <a:endParaRPr lang="en-US" sz="3200" kern="0" dirty="0">
              <a:solidFill>
                <a:srgbClr val="323232"/>
              </a:solidFill>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61427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1033</Words>
  <Application>Microsoft Office PowerPoint</Application>
  <PresentationFormat>Widescreen</PresentationFormat>
  <Paragraphs>114</Paragraphs>
  <Slides>18</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Why are we learning about this?</vt:lpstr>
      <vt:lpstr>What does the UK Government do?</vt:lpstr>
      <vt:lpstr>Structure of the UK Government</vt:lpstr>
      <vt:lpstr>UK Government departments</vt:lpstr>
      <vt:lpstr>UK Government departments</vt:lpstr>
      <vt:lpstr>UK Government departments</vt:lpstr>
      <vt:lpstr>UK Government departments</vt:lpstr>
      <vt:lpstr>UK Government departments</vt:lpstr>
      <vt:lpstr>UK Government departments</vt:lpstr>
      <vt:lpstr>UK Government departments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48</cp:revision>
  <dcterms:created xsi:type="dcterms:W3CDTF">2024-08-15T13:31:51Z</dcterms:created>
  <dcterms:modified xsi:type="dcterms:W3CDTF">2025-04-14T11:40:34Z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