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sldIdLst>
    <p:sldId id="350" r:id="rId4"/>
    <p:sldId id="293" r:id="rId5"/>
    <p:sldId id="318" r:id="rId6"/>
    <p:sldId id="258" r:id="rId7"/>
    <p:sldId id="336" r:id="rId8"/>
    <p:sldId id="337" r:id="rId9"/>
    <p:sldId id="338" r:id="rId10"/>
    <p:sldId id="321" r:id="rId11"/>
    <p:sldId id="322" r:id="rId12"/>
    <p:sldId id="339" r:id="rId13"/>
    <p:sldId id="340" r:id="rId14"/>
    <p:sldId id="341" r:id="rId15"/>
    <p:sldId id="342" r:id="rId16"/>
    <p:sldId id="343" r:id="rId17"/>
    <p:sldId id="344" r:id="rId18"/>
    <p:sldId id="345" r:id="rId19"/>
    <p:sldId id="347" r:id="rId20"/>
    <p:sldId id="348" r:id="rId21"/>
    <p:sldId id="34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J1GafIA2lsuykdH+zX0g==" hashData="YRFhkz25cMhUCY1fhni63SvMfDzO7I9S8RrasnnboKgMrqEoImX2tnwg4jisTlxehQVQv6/Z24B0VLhyfk97Y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60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15045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58">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58">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58">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58">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58">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6144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8" r:id="rId12"/>
    <p:sldLayoutId id="2147483719"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393" y="240793"/>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790" y="2332884"/>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992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During elections, people (known formally as </a:t>
            </a:r>
            <a:r>
              <a:rPr lang="en-US" sz="4000" b="1" dirty="0" smtClean="0"/>
              <a:t>constituents</a:t>
            </a:r>
            <a:r>
              <a:rPr lang="en-US" sz="4000" dirty="0" smtClean="0"/>
              <a:t>) vote for a person to represent their local area (known formally as a </a:t>
            </a:r>
            <a:r>
              <a:rPr lang="en-US" sz="4000" b="1" dirty="0" smtClean="0"/>
              <a:t>constituency</a:t>
            </a:r>
            <a:r>
              <a:rPr lang="en-US" sz="4000" dirty="0" smtClean="0"/>
              <a:t>) in Government.</a:t>
            </a:r>
          </a:p>
          <a:p>
            <a:pPr marL="0" indent="0">
              <a:buNone/>
            </a:pPr>
            <a:endParaRPr lang="en-US" sz="4000" dirty="0"/>
          </a:p>
          <a:p>
            <a:pPr marL="0" indent="0">
              <a:buNone/>
            </a:pPr>
            <a:r>
              <a:rPr lang="en-US" sz="4000" dirty="0" smtClean="0"/>
              <a:t>There 650 constituencies in the UK.</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elections work</a:t>
            </a:r>
            <a:endParaRPr sz="2426" spc="27" dirty="0"/>
          </a:p>
        </p:txBody>
      </p:sp>
      <p:pic>
        <p:nvPicPr>
          <p:cNvPr id="2" name="Picture 1"/>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31307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4302462" cy="5108889"/>
          </a:xfrm>
        </p:spPr>
        <p:txBody>
          <a:bodyPr>
            <a:normAutofit fontScale="70000" lnSpcReduction="20000"/>
          </a:bodyPr>
          <a:lstStyle/>
          <a:p>
            <a:pPr marL="0" indent="0">
              <a:buNone/>
            </a:pPr>
            <a:r>
              <a:rPr lang="en-US" sz="4000" dirty="0" smtClean="0"/>
              <a:t>Hodge Hill College is part of the “Hodge Hill and North </a:t>
            </a:r>
            <a:r>
              <a:rPr lang="en-US" sz="4000" dirty="0" err="1" smtClean="0"/>
              <a:t>Solihull</a:t>
            </a:r>
            <a:r>
              <a:rPr lang="en-US" sz="4000" dirty="0" smtClean="0"/>
              <a:t>” constituency.</a:t>
            </a:r>
          </a:p>
          <a:p>
            <a:pPr marL="0" indent="0">
              <a:buNone/>
            </a:pPr>
            <a:endParaRPr lang="en-US" sz="4000" dirty="0"/>
          </a:p>
          <a:p>
            <a:pPr marL="0" indent="0">
              <a:buNone/>
            </a:pPr>
            <a:r>
              <a:rPr lang="en-US" sz="4000" dirty="0" smtClean="0"/>
              <a:t>The General Election in July 2024 was the first time this constituency existed, after constituency borders were changed after the previous General Election in 2019. </a:t>
            </a:r>
          </a:p>
          <a:p>
            <a:pPr marL="0" indent="0">
              <a:buNone/>
            </a:pPr>
            <a:endParaRPr lang="en-US" sz="4000" dirty="0"/>
          </a:p>
          <a:p>
            <a:pPr marL="0" indent="0">
              <a:buNone/>
            </a:pPr>
            <a:r>
              <a:rPr lang="en-US" sz="4000" dirty="0" smtClean="0"/>
              <a:t>The constituency borders are shown by the white line. </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our constituency?</a:t>
            </a:r>
            <a:endParaRPr sz="2426" spc="27" dirty="0"/>
          </a:p>
        </p:txBody>
      </p:sp>
      <p:pic>
        <p:nvPicPr>
          <p:cNvPr id="3" name="Picture 2"/>
          <p:cNvPicPr>
            <a:picLocks noChangeAspect="1"/>
          </p:cNvPicPr>
          <p:nvPr/>
        </p:nvPicPr>
        <p:blipFill>
          <a:blip r:embed="rId4"/>
          <a:stretch>
            <a:fillRect/>
          </a:stretch>
        </p:blipFill>
        <p:spPr>
          <a:xfrm>
            <a:off x="5110273" y="1178439"/>
            <a:ext cx="7042662" cy="5036951"/>
          </a:xfrm>
          <a:prstGeom prst="rect">
            <a:avLst/>
          </a:prstGeom>
        </p:spPr>
      </p:pic>
    </p:spTree>
    <p:extLst>
      <p:ext uri="{BB962C8B-B14F-4D97-AF65-F5344CB8AC3E}">
        <p14:creationId xmlns:p14="http://schemas.microsoft.com/office/powerpoint/2010/main" val="389363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62500" lnSpcReduction="20000"/>
          </a:bodyPr>
          <a:lstStyle/>
          <a:p>
            <a:pPr marL="0" indent="0">
              <a:buNone/>
            </a:pPr>
            <a:r>
              <a:rPr lang="en-US" sz="4000" dirty="0" smtClean="0"/>
              <a:t>In the Hodge Hill and North </a:t>
            </a:r>
            <a:r>
              <a:rPr lang="en-US" sz="4000" dirty="0" err="1" smtClean="0"/>
              <a:t>Solihull</a:t>
            </a:r>
            <a:r>
              <a:rPr lang="en-US" sz="4000" dirty="0" smtClean="0"/>
              <a:t> constituency people could vote for the following candidates:</a:t>
            </a:r>
          </a:p>
          <a:p>
            <a:pPr marL="0" indent="0">
              <a:buNone/>
            </a:pPr>
            <a:endParaRPr lang="en-US" sz="4000" dirty="0"/>
          </a:p>
          <a:p>
            <a:pPr marL="742950" indent="-742950">
              <a:buAutoNum type="arabicPeriod"/>
            </a:pPr>
            <a:r>
              <a:rPr lang="en-US" sz="4000" dirty="0" smtClean="0"/>
              <a:t>Liam Byrne, </a:t>
            </a:r>
            <a:r>
              <a:rPr lang="en-US" sz="4000" dirty="0" err="1" smtClean="0"/>
              <a:t>Labour</a:t>
            </a:r>
            <a:r>
              <a:rPr lang="en-US" sz="4000" dirty="0" smtClean="0"/>
              <a:t> Party</a:t>
            </a:r>
          </a:p>
          <a:p>
            <a:pPr marL="742950" indent="-742950">
              <a:buAutoNum type="arabicPeriod"/>
            </a:pPr>
            <a:r>
              <a:rPr lang="en-US" sz="4000" dirty="0" smtClean="0"/>
              <a:t>Caroline Clapper, Conservatives</a:t>
            </a:r>
          </a:p>
          <a:p>
            <a:pPr marL="742950" indent="-742950">
              <a:buAutoNum type="arabicPeriod"/>
            </a:pPr>
            <a:r>
              <a:rPr lang="en-US" sz="4000" dirty="0" err="1" smtClean="0"/>
              <a:t>Qasim</a:t>
            </a:r>
            <a:r>
              <a:rPr lang="en-US" sz="4000" dirty="0" smtClean="0"/>
              <a:t> </a:t>
            </a:r>
            <a:r>
              <a:rPr lang="en-US" sz="4000" dirty="0" err="1" smtClean="0"/>
              <a:t>Esak</a:t>
            </a:r>
            <a:r>
              <a:rPr lang="en-US" sz="4000" dirty="0" smtClean="0"/>
              <a:t>, Liberal Democrats</a:t>
            </a:r>
          </a:p>
          <a:p>
            <a:pPr marL="742950" indent="-742950">
              <a:buAutoNum type="arabicPeriod"/>
            </a:pPr>
            <a:r>
              <a:rPr lang="en-US" sz="4000" dirty="0" smtClean="0"/>
              <a:t>Imran Khan, Green Party</a:t>
            </a:r>
          </a:p>
          <a:p>
            <a:pPr marL="742950" indent="-742950">
              <a:buAutoNum type="arabicPeriod"/>
            </a:pPr>
            <a:r>
              <a:rPr lang="en-US" sz="4000" dirty="0" smtClean="0"/>
              <a:t>Jamie </a:t>
            </a:r>
            <a:r>
              <a:rPr lang="en-US" sz="4000" dirty="0" err="1" smtClean="0"/>
              <a:t>Pullin</a:t>
            </a:r>
            <a:r>
              <a:rPr lang="en-US" sz="4000" dirty="0" smtClean="0"/>
              <a:t>, Reform UK</a:t>
            </a:r>
          </a:p>
          <a:p>
            <a:pPr marL="742950" indent="-742950">
              <a:buAutoNum type="arabicPeriod"/>
            </a:pPr>
            <a:r>
              <a:rPr lang="en-US" sz="4000" dirty="0" smtClean="0"/>
              <a:t>James Giles, Workers Party for Britain</a:t>
            </a:r>
          </a:p>
          <a:p>
            <a:pPr marL="0" indent="0">
              <a:buNone/>
            </a:pPr>
            <a:endParaRPr lang="en-US" sz="4000" dirty="0"/>
          </a:p>
          <a:p>
            <a:pPr marL="0" indent="0">
              <a:buNone/>
            </a:pPr>
            <a:r>
              <a:rPr lang="en-US" sz="4000" dirty="0" smtClean="0"/>
              <a:t>The winning candidate was Liam Byrne from the </a:t>
            </a:r>
            <a:r>
              <a:rPr lang="en-US" sz="4000" dirty="0" err="1" smtClean="0"/>
              <a:t>Labour</a:t>
            </a:r>
            <a:r>
              <a:rPr lang="en-US" sz="4000" dirty="0" smtClean="0"/>
              <a:t> Party with 31.2% of the vote</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could people vote for?</a:t>
            </a:r>
            <a:endParaRPr sz="2426" spc="27" dirty="0"/>
          </a:p>
        </p:txBody>
      </p:sp>
      <p:pic>
        <p:nvPicPr>
          <p:cNvPr id="2" name="Picture 1"/>
          <p:cNvPicPr>
            <a:picLocks noChangeAspect="1"/>
          </p:cNvPicPr>
          <p:nvPr/>
        </p:nvPicPr>
        <p:blipFill>
          <a:blip r:embed="rId4"/>
          <a:stretch>
            <a:fillRect/>
          </a:stretch>
        </p:blipFill>
        <p:spPr>
          <a:xfrm>
            <a:off x="7673462" y="1261997"/>
            <a:ext cx="3807698" cy="5310737"/>
          </a:xfrm>
          <a:prstGeom prst="rect">
            <a:avLst/>
          </a:prstGeom>
        </p:spPr>
      </p:pic>
    </p:spTree>
    <p:extLst>
      <p:ext uri="{BB962C8B-B14F-4D97-AF65-F5344CB8AC3E}">
        <p14:creationId xmlns:p14="http://schemas.microsoft.com/office/powerpoint/2010/main" val="329825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“who won the majority of votes in the General Election?”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won the election?</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615274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following question:</a:t>
            </a:r>
          </a:p>
          <a:p>
            <a:pPr marL="0" indent="0">
              <a:buNone/>
            </a:pPr>
            <a:endParaRPr lang="en-US" sz="4000" dirty="0"/>
          </a:p>
          <a:p>
            <a:pPr marL="0" indent="0">
              <a:buNone/>
            </a:pPr>
            <a:r>
              <a:rPr lang="en-US" sz="4000" dirty="0"/>
              <a:t>“who won the majority of votes in the General Election?”</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Who won the election?</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6101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5851"/>
          </a:xfrm>
        </p:spPr>
        <p:txBody>
          <a:bodyPr>
            <a:normAutofit fontScale="92500" lnSpcReduction="10000"/>
          </a:bodyPr>
          <a:lstStyle/>
          <a:p>
            <a:pPr marL="0" indent="0">
              <a:buNone/>
            </a:pPr>
            <a:r>
              <a:rPr lang="en-US" sz="3638" dirty="0" err="1"/>
              <a:t>Labour</a:t>
            </a:r>
            <a:r>
              <a:rPr lang="en-US" sz="3638" dirty="0"/>
              <a:t> won the vote in 412 constituencies.</a:t>
            </a:r>
          </a:p>
          <a:p>
            <a:pPr marL="0" indent="0">
              <a:buNone/>
            </a:pPr>
            <a:endParaRPr lang="en-US" sz="3638" dirty="0"/>
          </a:p>
          <a:p>
            <a:pPr marL="0" indent="0">
              <a:buNone/>
            </a:pPr>
            <a:r>
              <a:rPr lang="en-US" sz="3638" dirty="0"/>
              <a:t>This meant that they won the majority of seats available in Parliament so they now have 412 MP’s. </a:t>
            </a:r>
          </a:p>
          <a:p>
            <a:pPr marL="0" indent="0">
              <a:buNone/>
            </a:pPr>
            <a:endParaRPr lang="en-US" sz="3638" dirty="0"/>
          </a:p>
          <a:p>
            <a:pPr marL="0" indent="0">
              <a:buNone/>
            </a:pPr>
            <a:r>
              <a:rPr lang="en-US" sz="3638" dirty="0"/>
              <a:t>This also meant that the </a:t>
            </a:r>
            <a:r>
              <a:rPr lang="en-US" sz="3638" dirty="0" err="1"/>
              <a:t>Labour</a:t>
            </a:r>
            <a:r>
              <a:rPr lang="en-US" sz="3638" dirty="0"/>
              <a:t> Party Leader, Sir Keir </a:t>
            </a:r>
            <a:r>
              <a:rPr lang="en-US" sz="3638" dirty="0" err="1"/>
              <a:t>Starmer</a:t>
            </a:r>
            <a:r>
              <a:rPr lang="en-US" sz="3638" dirty="0"/>
              <a:t>, became Prime Minister and replaced Rishi Sunak.</a:t>
            </a: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were the General Election results</a:t>
            </a:r>
            <a:endParaRPr sz="2426" spc="27" dirty="0"/>
          </a:p>
        </p:txBody>
      </p:sp>
      <p:pic>
        <p:nvPicPr>
          <p:cNvPr id="2" name="Picture 1"/>
          <p:cNvPicPr>
            <a:picLocks noChangeAspect="1"/>
          </p:cNvPicPr>
          <p:nvPr/>
        </p:nvPicPr>
        <p:blipFill>
          <a:blip r:embed="rId4"/>
          <a:stretch>
            <a:fillRect/>
          </a:stretch>
        </p:blipFill>
        <p:spPr>
          <a:xfrm>
            <a:off x="8235620" y="1420377"/>
            <a:ext cx="3330943" cy="4665539"/>
          </a:xfrm>
          <a:prstGeom prst="rect">
            <a:avLst/>
          </a:prstGeom>
        </p:spPr>
      </p:pic>
    </p:spTree>
    <p:extLst>
      <p:ext uri="{BB962C8B-B14F-4D97-AF65-F5344CB8AC3E}">
        <p14:creationId xmlns:p14="http://schemas.microsoft.com/office/powerpoint/2010/main" val="1173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5851"/>
          </a:xfrm>
        </p:spPr>
        <p:txBody>
          <a:bodyPr>
            <a:normAutofit fontScale="77500" lnSpcReduction="20000"/>
          </a:bodyPr>
          <a:lstStyle/>
          <a:p>
            <a:pPr marL="0" indent="0">
              <a:buNone/>
            </a:pPr>
            <a:r>
              <a:rPr lang="en-US" sz="3638" dirty="0" smtClean="0"/>
              <a:t>The voting system used in the UK is called “first past the post”</a:t>
            </a:r>
          </a:p>
          <a:p>
            <a:pPr marL="0" indent="0">
              <a:buNone/>
            </a:pPr>
            <a:endParaRPr lang="en-US" sz="3638" dirty="0"/>
          </a:p>
          <a:p>
            <a:pPr marL="0" indent="0">
              <a:buNone/>
            </a:pPr>
            <a:r>
              <a:rPr lang="en-US" sz="3638" dirty="0" smtClean="0"/>
              <a:t>This means that people can chose their preferred candidate in their constituency. The candidate with the majority of the vote then wins.</a:t>
            </a:r>
          </a:p>
          <a:p>
            <a:pPr marL="0" indent="0">
              <a:buNone/>
            </a:pPr>
            <a:endParaRPr lang="en-US" sz="3638" dirty="0"/>
          </a:p>
          <a:p>
            <a:pPr marL="0" indent="0">
              <a:buNone/>
            </a:pPr>
            <a:r>
              <a:rPr lang="en-US" sz="3638" dirty="0" smtClean="0"/>
              <a:t>In order to form the Government with a majority, a political party needs to win 326 constituencies. </a:t>
            </a:r>
            <a:r>
              <a:rPr lang="en-US" sz="3638" dirty="0" err="1" smtClean="0"/>
              <a:t>Labour</a:t>
            </a:r>
            <a:r>
              <a:rPr lang="en-US" sz="3638" dirty="0" smtClean="0"/>
              <a:t> won 412 constituencies which is why the could form the UK Government. The second biggest political party was the Conservatives with 121</a:t>
            </a: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voting system was used</a:t>
            </a:r>
            <a:endParaRPr sz="2426" spc="27" dirty="0"/>
          </a:p>
        </p:txBody>
      </p:sp>
      <p:pic>
        <p:nvPicPr>
          <p:cNvPr id="2" name="Picture 1"/>
          <p:cNvPicPr>
            <a:picLocks noChangeAspect="1"/>
          </p:cNvPicPr>
          <p:nvPr/>
        </p:nvPicPr>
        <p:blipFill>
          <a:blip r:embed="rId4"/>
          <a:stretch>
            <a:fillRect/>
          </a:stretch>
        </p:blipFill>
        <p:spPr>
          <a:xfrm>
            <a:off x="8235620" y="1420377"/>
            <a:ext cx="3330943" cy="4665539"/>
          </a:xfrm>
          <a:prstGeom prst="rect">
            <a:avLst/>
          </a:prstGeom>
        </p:spPr>
      </p:pic>
    </p:spTree>
    <p:extLst>
      <p:ext uri="{BB962C8B-B14F-4D97-AF65-F5344CB8AC3E}">
        <p14:creationId xmlns:p14="http://schemas.microsoft.com/office/powerpoint/2010/main" val="408489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595851"/>
          </a:xfrm>
        </p:spPr>
        <p:txBody>
          <a:bodyPr>
            <a:normAutofit fontScale="85000" lnSpcReduction="10000"/>
          </a:bodyPr>
          <a:lstStyle/>
          <a:p>
            <a:pPr marL="0" indent="0">
              <a:buNone/>
            </a:pPr>
            <a:r>
              <a:rPr lang="en-US" sz="3638" dirty="0"/>
              <a:t>If results are looked at differently, </a:t>
            </a:r>
            <a:r>
              <a:rPr lang="en-US" sz="3638" dirty="0" err="1"/>
              <a:t>Labour</a:t>
            </a:r>
            <a:r>
              <a:rPr lang="en-US" sz="3638" dirty="0"/>
              <a:t> won 33.7% of all votes made in the General Election.</a:t>
            </a:r>
          </a:p>
          <a:p>
            <a:pPr marL="0" indent="0">
              <a:buNone/>
            </a:pPr>
            <a:endParaRPr lang="en-US" sz="3638" dirty="0"/>
          </a:p>
          <a:p>
            <a:pPr marL="0" indent="0">
              <a:buNone/>
            </a:pPr>
            <a:r>
              <a:rPr lang="en-US" sz="3638" dirty="0"/>
              <a:t>Conservatives won 23.7% of all the votes made in the General Election.</a:t>
            </a:r>
          </a:p>
          <a:p>
            <a:pPr marL="0" indent="0">
              <a:buNone/>
            </a:pPr>
            <a:endParaRPr lang="en-US" sz="3638" dirty="0"/>
          </a:p>
          <a:p>
            <a:pPr marL="0" indent="0">
              <a:buNone/>
            </a:pPr>
            <a:r>
              <a:rPr lang="en-US" sz="3638" dirty="0"/>
              <a:t>Despite this </a:t>
            </a:r>
            <a:r>
              <a:rPr lang="en-US" sz="3638" dirty="0" err="1"/>
              <a:t>Labour</a:t>
            </a:r>
            <a:r>
              <a:rPr lang="en-US" sz="3638" dirty="0"/>
              <a:t> won over 3 times as many constituencies and therefore have over 3 times the amount of MP’s in Parliament</a:t>
            </a:r>
            <a:endParaRPr lang="en-US" sz="4000"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were the General Election results</a:t>
            </a:r>
            <a:endParaRPr sz="2426" spc="27" dirty="0"/>
          </a:p>
        </p:txBody>
      </p:sp>
      <p:pic>
        <p:nvPicPr>
          <p:cNvPr id="2" name="Picture 1"/>
          <p:cNvPicPr>
            <a:picLocks noChangeAspect="1"/>
          </p:cNvPicPr>
          <p:nvPr/>
        </p:nvPicPr>
        <p:blipFill>
          <a:blip r:embed="rId4"/>
          <a:stretch>
            <a:fillRect/>
          </a:stretch>
        </p:blipFill>
        <p:spPr>
          <a:xfrm>
            <a:off x="8235620" y="1420377"/>
            <a:ext cx="3330943" cy="4665539"/>
          </a:xfrm>
          <a:prstGeom prst="rect">
            <a:avLst/>
          </a:prstGeom>
        </p:spPr>
      </p:pic>
    </p:spTree>
    <p:extLst>
      <p:ext uri="{BB962C8B-B14F-4D97-AF65-F5344CB8AC3E}">
        <p14:creationId xmlns:p14="http://schemas.microsoft.com/office/powerpoint/2010/main" val="332917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a:t>“Do you think this is a fair system to count the votes?”</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Election result</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300263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a:t>“Do you think this is a fair system to count the votes?”</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Election results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03702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p>
          <a:p>
            <a:pPr algn="ctr">
              <a:lnSpc>
                <a:spcPct val="100000"/>
              </a:lnSpc>
            </a:pPr>
            <a:endParaRPr lang="en-GB" b="1" u="sng" dirty="0" smtClean="0"/>
          </a:p>
          <a:p>
            <a:pPr algn="ctr">
              <a:lnSpc>
                <a:spcPct val="100000"/>
              </a:lnSpc>
            </a:pPr>
            <a:r>
              <a:rPr lang="en-GB" dirty="0" smtClean="0"/>
              <a:t>“Your vote is your voice”</a:t>
            </a:r>
          </a:p>
          <a:p>
            <a:pPr algn="ctr">
              <a:lnSpc>
                <a:spcPct val="100000"/>
              </a:lnSpc>
            </a:pPr>
            <a:endParaRPr lang="en-US" dirty="0"/>
          </a:p>
          <a:p>
            <a:pPr algn="ctr">
              <a:lnSpc>
                <a:spcPct val="100000"/>
              </a:lnSpc>
            </a:pPr>
            <a:r>
              <a:rPr lang="en-US" dirty="0" err="1" smtClean="0"/>
              <a:t>Laung</a:t>
            </a:r>
            <a:r>
              <a:rPr lang="en-US" dirty="0" smtClean="0"/>
              <a:t> Ung</a:t>
            </a:r>
            <a:endParaRPr lang="en-GB" dirty="0" smtClean="0"/>
          </a:p>
        </p:txBody>
      </p:sp>
    </p:spTree>
    <p:extLst>
      <p:ext uri="{BB962C8B-B14F-4D97-AF65-F5344CB8AC3E}">
        <p14:creationId xmlns:p14="http://schemas.microsoft.com/office/powerpoint/2010/main" val="3150410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democracy?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are laws?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did the UK General Election work?</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a MP do?</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How does the UK Government work day to day?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 </a:t>
            </a:r>
            <a:r>
              <a:rPr lang="en-US" sz="1400" smtClean="0">
                <a:solidFill>
                  <a:prstClr val="black"/>
                </a:solidFill>
                <a:latin typeface="Comic Sans MS" panose="030F0702030302020204" pitchFamily="66" charset="0"/>
              </a:rPr>
              <a:t>local councils do?</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did the UK General Election work?</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are constituents and constituencies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voting system was used</a:t>
            </a:r>
          </a:p>
          <a:p>
            <a:pPr marL="138623" indent="-138623" defTabSz="554499">
              <a:lnSpc>
                <a:spcPct val="110000"/>
              </a:lnSpc>
              <a:spcBef>
                <a:spcPts val="607"/>
              </a:spcBef>
              <a:buFontTx/>
              <a:buChar char="-"/>
              <a:defRPr/>
            </a:pPr>
            <a:r>
              <a:rPr lang="en-US" sz="1940" b="1" dirty="0" smtClean="0">
                <a:solidFill>
                  <a:prstClr val="black"/>
                </a:solidFill>
                <a:latin typeface="Comic Sans MS"/>
              </a:rPr>
              <a:t>Results of the General Election</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Despite you not being old enough to vote, it is important to learn about this now so that when you are 18 you are equipped with the knowledge and understanding to vote for a political party that has the same beliefs and values as you</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65733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we learn about before half term. This mean “rule by people” as this happens by people being able to freely vote for a political party to represent them in Government </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323464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12 </a:t>
            </a:r>
            <a:r>
              <a:rPr lang="en-US" sz="3200" dirty="0" smtClean="0">
                <a:solidFill>
                  <a:srgbClr val="323232"/>
                </a:solidFill>
                <a:latin typeface="Calibri" panose="020F0502020204030204"/>
              </a:rPr>
              <a:t>states that Governments should have respect for children’s views. Although children cannot vote, they still have the human right to have their opinions and voices heard and taken seriously. An example of how this happens in the UK is the UK Youth Parliament which gives young people access to the policy making process to be the voice of young people in the UK.</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25010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Before the summer holidays you learnt about the General Election.</a:t>
            </a:r>
          </a:p>
          <a:p>
            <a:pPr marL="0" indent="0">
              <a:buNone/>
            </a:pPr>
            <a:endParaRPr lang="en-US" sz="4000" dirty="0"/>
          </a:p>
          <a:p>
            <a:pPr marL="0" indent="0">
              <a:buNone/>
            </a:pPr>
            <a:r>
              <a:rPr lang="en-US" sz="4000" dirty="0" smtClean="0"/>
              <a:t>You have 1 minute to think about what you can remember about the General Election</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can you remember?</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5508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85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what you can remember learning about the General Election.</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can you remember?</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6247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1020</Words>
  <Application>Microsoft Office PowerPoint</Application>
  <PresentationFormat>Widescreen</PresentationFormat>
  <Paragraphs>116</Paragraphs>
  <Slides>19</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What can you remember?</vt:lpstr>
      <vt:lpstr>What can you remember?</vt:lpstr>
      <vt:lpstr>How elections work</vt:lpstr>
      <vt:lpstr>What is our constituency?</vt:lpstr>
      <vt:lpstr>Who could people vote for?</vt:lpstr>
      <vt:lpstr>Who won the election?</vt:lpstr>
      <vt:lpstr>Who won the election?</vt:lpstr>
      <vt:lpstr>What were the General Election results</vt:lpstr>
      <vt:lpstr>What voting system was used</vt:lpstr>
      <vt:lpstr>What were the General Election results</vt:lpstr>
      <vt:lpstr>Election result</vt:lpstr>
      <vt:lpstr>Election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41</cp:revision>
  <dcterms:created xsi:type="dcterms:W3CDTF">2024-08-15T13:31:51Z</dcterms:created>
  <dcterms:modified xsi:type="dcterms:W3CDTF">2025-04-14T11:37:41Z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