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315" r:id="rId4"/>
    <p:sldId id="313" r:id="rId5"/>
    <p:sldId id="294" r:id="rId6"/>
    <p:sldId id="257" r:id="rId7"/>
    <p:sldId id="258" r:id="rId8"/>
    <p:sldId id="259" r:id="rId9"/>
    <p:sldId id="277" r:id="rId10"/>
    <p:sldId id="306" r:id="rId11"/>
    <p:sldId id="295" r:id="rId12"/>
    <p:sldId id="307" r:id="rId13"/>
    <p:sldId id="296" r:id="rId14"/>
    <p:sldId id="308" r:id="rId15"/>
    <p:sldId id="309" r:id="rId16"/>
    <p:sldId id="310" r:id="rId17"/>
    <p:sldId id="311" r:id="rId18"/>
    <p:sldId id="312"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tQ9JMzOCgaltvh0Hx1qQ==" hashData="rV3A8O4RuTQQcVkcfJedKty6f7RNwjAZ5dbZeT00/uNFyLWoRimeVplgfe9cxgpR8rtwUU48KI5E2u3sDQaJO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558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https://www.youtube.com/watch?v=-muIoWofsCE</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9</a:t>
            </a:fld>
            <a:endParaRPr lang="en-GB"/>
          </a:p>
        </p:txBody>
      </p:sp>
    </p:spTree>
    <p:extLst>
      <p:ext uri="{BB962C8B-B14F-4D97-AF65-F5344CB8AC3E}">
        <p14:creationId xmlns:p14="http://schemas.microsoft.com/office/powerpoint/2010/main" val="158990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48998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227722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338126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304712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87765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97049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946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1311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793152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772189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0360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091098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197608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04463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80588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910249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664190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11/10/2024</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381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698" r:id="rId13"/>
    <p:sldLayoutId id="2147483700" r:id="rId14"/>
    <p:sldLayoutId id="2147483701" r:id="rId15"/>
    <p:sldLayoutId id="2147483703" r:id="rId16"/>
    <p:sldLayoutId id="2147483704" r:id="rId17"/>
    <p:sldLayoutId id="2147483705" r:id="rId18"/>
    <p:sldLayoutId id="2147483706"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2.xml"/><Relationship Id="rId1" Type="http://schemas.openxmlformats.org/officeDocument/2006/relationships/video" Target="https://www.youtube.com/embed/-muIoWofsCE?si=z_q2wC_wNfPpD1K0" TargetMode="Externa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4219" y="240121"/>
            <a:ext cx="7770764" cy="2387098"/>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6551" y="2332653"/>
            <a:ext cx="6856557" cy="165541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a:t>
            </a:r>
            <a:r>
              <a:rPr lang="en-GB" sz="1800" dirty="0" smtClean="0"/>
              <a:t>not completed ALL tasks </a:t>
            </a:r>
            <a:endParaRPr lang="en-GB" sz="1800" dirty="0"/>
          </a:p>
        </p:txBody>
      </p:sp>
      <p:pic>
        <p:nvPicPr>
          <p:cNvPr id="8" name="Picture 7"/>
          <p:cNvPicPr>
            <a:picLocks noChangeAspect="1"/>
          </p:cNvPicPr>
          <p:nvPr/>
        </p:nvPicPr>
        <p:blipFill rotWithShape="1">
          <a:blip r:embed="rId3"/>
          <a:srcRect l="1782" t="1680" r="4835"/>
          <a:stretch/>
        </p:blipFill>
        <p:spPr>
          <a:xfrm>
            <a:off x="8294983" y="542032"/>
            <a:ext cx="2212936" cy="1354690"/>
          </a:xfrm>
          <a:prstGeom prst="rect">
            <a:avLst/>
          </a:prstGeom>
        </p:spPr>
      </p:pic>
      <p:pic>
        <p:nvPicPr>
          <p:cNvPr id="2" name="Picture 1"/>
          <p:cNvPicPr>
            <a:picLocks noChangeAspect="1"/>
          </p:cNvPicPr>
          <p:nvPr/>
        </p:nvPicPr>
        <p:blipFill rotWithShape="1">
          <a:blip r:embed="rId4"/>
          <a:srcRect l="26769" t="41600" r="41731" b="55600"/>
          <a:stretch/>
        </p:blipFill>
        <p:spPr>
          <a:xfrm>
            <a:off x="1642119" y="5344587"/>
            <a:ext cx="10268806" cy="513440"/>
          </a:xfrm>
          <a:prstGeom prst="rect">
            <a:avLst/>
          </a:prstGeom>
        </p:spPr>
      </p:pic>
      <p:sp>
        <p:nvSpPr>
          <p:cNvPr id="3" name="TextBox 2"/>
          <p:cNvSpPr txBox="1"/>
          <p:nvPr/>
        </p:nvSpPr>
        <p:spPr>
          <a:xfrm>
            <a:off x="7582728" y="2572117"/>
            <a:ext cx="292519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3110" y="3729183"/>
            <a:ext cx="1467225" cy="148442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6386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62500" lnSpcReduction="20000"/>
          </a:bodyPr>
          <a:lstStyle/>
          <a:p>
            <a:pPr marL="0" indent="0">
              <a:buNone/>
            </a:pPr>
            <a:r>
              <a:rPr lang="en-US" sz="3638" dirty="0" smtClean="0"/>
              <a:t>There have been many successful vaccine roll outs in the UK and across the world.</a:t>
            </a:r>
          </a:p>
          <a:p>
            <a:pPr marL="0" indent="0">
              <a:buNone/>
            </a:pPr>
            <a:endParaRPr lang="en-US" sz="3638" dirty="0"/>
          </a:p>
          <a:p>
            <a:pPr marL="742950" indent="-742950">
              <a:buAutoNum type="arabicPeriod"/>
            </a:pPr>
            <a:r>
              <a:rPr lang="en-US" sz="3638" dirty="0" smtClean="0"/>
              <a:t>Polio vaccine – this used to </a:t>
            </a:r>
            <a:r>
              <a:rPr lang="en-US" sz="3638" dirty="0" err="1" smtClean="0"/>
              <a:t>paralyse</a:t>
            </a:r>
            <a:r>
              <a:rPr lang="en-US" sz="3638" dirty="0" smtClean="0"/>
              <a:t> thousands of children globally. A vaccine was introduced in 1955 and since polio has been reduced by over 99%</a:t>
            </a:r>
          </a:p>
          <a:p>
            <a:pPr marL="742950" indent="-742950">
              <a:buAutoNum type="arabicPeriod"/>
            </a:pPr>
            <a:r>
              <a:rPr lang="en-US" sz="3638" dirty="0" smtClean="0"/>
              <a:t>HPV – this virus can cause cervical cancer. Since the HPV vaccine was introduced, the rates of infection have dropped significantly which will help prevent cancer developing later in life</a:t>
            </a:r>
          </a:p>
          <a:p>
            <a:pPr marL="742950" indent="-742950">
              <a:buAutoNum type="arabicPeriod"/>
            </a:pPr>
            <a:r>
              <a:rPr lang="en-US" sz="3638" dirty="0" smtClean="0"/>
              <a:t>Smallpox – this is a deadly disease which killed millions of people. A worldwide vaccination </a:t>
            </a:r>
            <a:r>
              <a:rPr lang="en-US" sz="3638" dirty="0" err="1" smtClean="0"/>
              <a:t>programme</a:t>
            </a:r>
            <a:r>
              <a:rPr lang="en-US" sz="3638" dirty="0" smtClean="0"/>
              <a:t> meant that smallpox was eradicated by 1980. </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Successful vaccines</a:t>
            </a:r>
            <a:endParaRPr sz="2426" spc="27" dirty="0"/>
          </a:p>
        </p:txBody>
      </p:sp>
      <p:pic>
        <p:nvPicPr>
          <p:cNvPr id="3" name="Picture 2"/>
          <p:cNvPicPr>
            <a:picLocks noChangeAspect="1"/>
          </p:cNvPicPr>
          <p:nvPr/>
        </p:nvPicPr>
        <p:blipFill>
          <a:blip r:embed="rId4"/>
          <a:stretch>
            <a:fillRect/>
          </a:stretch>
        </p:blipFill>
        <p:spPr>
          <a:xfrm>
            <a:off x="7493581" y="1556206"/>
            <a:ext cx="4043501" cy="1340904"/>
          </a:xfrm>
          <a:prstGeom prst="rect">
            <a:avLst/>
          </a:prstGeom>
        </p:spPr>
      </p:pic>
      <p:pic>
        <p:nvPicPr>
          <p:cNvPr id="4" name="Picture 3"/>
          <p:cNvPicPr>
            <a:picLocks noChangeAspect="1"/>
          </p:cNvPicPr>
          <p:nvPr/>
        </p:nvPicPr>
        <p:blipFill>
          <a:blip r:embed="rId5"/>
          <a:stretch>
            <a:fillRect/>
          </a:stretch>
        </p:blipFill>
        <p:spPr>
          <a:xfrm>
            <a:off x="8552680" y="4497310"/>
            <a:ext cx="2781300" cy="1647825"/>
          </a:xfrm>
          <a:prstGeom prst="rect">
            <a:avLst/>
          </a:prstGeom>
        </p:spPr>
      </p:pic>
      <p:pic>
        <p:nvPicPr>
          <p:cNvPr id="5" name="Picture 4"/>
          <p:cNvPicPr>
            <a:picLocks noChangeAspect="1"/>
          </p:cNvPicPr>
          <p:nvPr/>
        </p:nvPicPr>
        <p:blipFill>
          <a:blip r:embed="rId6"/>
          <a:stretch>
            <a:fillRect/>
          </a:stretch>
        </p:blipFill>
        <p:spPr>
          <a:xfrm>
            <a:off x="7805687" y="2897110"/>
            <a:ext cx="2857500" cy="1600200"/>
          </a:xfrm>
          <a:prstGeom prst="rect">
            <a:avLst/>
          </a:prstGeom>
        </p:spPr>
      </p:pic>
    </p:spTree>
    <p:extLst>
      <p:ext uri="{BB962C8B-B14F-4D97-AF65-F5344CB8AC3E}">
        <p14:creationId xmlns:p14="http://schemas.microsoft.com/office/powerpoint/2010/main" val="147150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“why might people not get vaccinated?”</a:t>
            </a:r>
          </a:p>
          <a:p>
            <a:pPr marL="0" indent="0">
              <a:buNone/>
            </a:pPr>
            <a:endParaRPr lang="en-US" sz="3638" dirty="0"/>
          </a:p>
          <a:p>
            <a:pPr marL="0" indent="0">
              <a:buNone/>
            </a:pPr>
            <a:r>
              <a:rPr lang="en-US" sz="3638" dirty="0" smtClean="0"/>
              <a:t>Be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might people not get vaccinated?</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310181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780487"/>
          </a:xfrm>
        </p:spPr>
        <p:txBody>
          <a:bodyPr>
            <a:normAutofit fontScale="77500" lnSpcReduction="20000"/>
          </a:bodyPr>
          <a:lstStyle/>
          <a:p>
            <a:pPr marL="0" indent="0">
              <a:buNone/>
            </a:pPr>
            <a:r>
              <a:rPr lang="en-US" sz="3638" dirty="0" smtClean="0"/>
              <a:t>Some reasons why people might not get vaccinated are:</a:t>
            </a:r>
          </a:p>
          <a:p>
            <a:pPr marL="742950" indent="-742950">
              <a:buAutoNum type="arabicPeriod"/>
            </a:pPr>
            <a:r>
              <a:rPr lang="en-US" sz="3638" dirty="0" smtClean="0"/>
              <a:t>Fear of side effects – people might worry about side effects like a mild fever or soreness at the injection site. However these are normal reactions and it is rare that severe reactions happen due to receiving a vaccine</a:t>
            </a:r>
          </a:p>
          <a:p>
            <a:pPr marL="742950" indent="-742950">
              <a:buAutoNum type="arabicPeriod"/>
            </a:pPr>
            <a:r>
              <a:rPr lang="en-US" sz="3638" dirty="0" smtClean="0"/>
              <a:t>Religious/Cultural beliefs – some communities have beliefs that discourage vaccination. These beliefs are often rooted in specific traditions or fears about how vaccines are made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might not get vaccinated?</a:t>
            </a:r>
            <a:endParaRPr sz="2426" spc="27" dirty="0"/>
          </a:p>
        </p:txBody>
      </p:sp>
      <p:pic>
        <p:nvPicPr>
          <p:cNvPr id="3" name="Picture 2"/>
          <p:cNvPicPr>
            <a:picLocks noChangeAspect="1"/>
          </p:cNvPicPr>
          <p:nvPr/>
        </p:nvPicPr>
        <p:blipFill>
          <a:blip r:embed="rId4"/>
          <a:stretch>
            <a:fillRect/>
          </a:stretch>
        </p:blipFill>
        <p:spPr>
          <a:xfrm>
            <a:off x="7493581" y="1556206"/>
            <a:ext cx="4043501" cy="1340904"/>
          </a:xfrm>
          <a:prstGeom prst="rect">
            <a:avLst/>
          </a:prstGeom>
        </p:spPr>
      </p:pic>
      <p:pic>
        <p:nvPicPr>
          <p:cNvPr id="4" name="Picture 3"/>
          <p:cNvPicPr>
            <a:picLocks noChangeAspect="1"/>
          </p:cNvPicPr>
          <p:nvPr/>
        </p:nvPicPr>
        <p:blipFill>
          <a:blip r:embed="rId5"/>
          <a:stretch>
            <a:fillRect/>
          </a:stretch>
        </p:blipFill>
        <p:spPr>
          <a:xfrm>
            <a:off x="8552680" y="4497310"/>
            <a:ext cx="2781300" cy="1647825"/>
          </a:xfrm>
          <a:prstGeom prst="rect">
            <a:avLst/>
          </a:prstGeom>
        </p:spPr>
      </p:pic>
      <p:pic>
        <p:nvPicPr>
          <p:cNvPr id="5" name="Picture 4"/>
          <p:cNvPicPr>
            <a:picLocks noChangeAspect="1"/>
          </p:cNvPicPr>
          <p:nvPr/>
        </p:nvPicPr>
        <p:blipFill>
          <a:blip r:embed="rId6"/>
          <a:stretch>
            <a:fillRect/>
          </a:stretch>
        </p:blipFill>
        <p:spPr>
          <a:xfrm>
            <a:off x="7805687" y="2897110"/>
            <a:ext cx="2857500" cy="1600200"/>
          </a:xfrm>
          <a:prstGeom prst="rect">
            <a:avLst/>
          </a:prstGeom>
        </p:spPr>
      </p:pic>
    </p:spTree>
    <p:extLst>
      <p:ext uri="{BB962C8B-B14F-4D97-AF65-F5344CB8AC3E}">
        <p14:creationId xmlns:p14="http://schemas.microsoft.com/office/powerpoint/2010/main" val="332120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780487"/>
          </a:xfrm>
        </p:spPr>
        <p:txBody>
          <a:bodyPr>
            <a:normAutofit fontScale="92500" lnSpcReduction="20000"/>
          </a:bodyPr>
          <a:lstStyle/>
          <a:p>
            <a:pPr marL="0" indent="0">
              <a:buNone/>
            </a:pPr>
            <a:r>
              <a:rPr lang="en-US" sz="3638" dirty="0" smtClean="0"/>
              <a:t>The other main reason is </a:t>
            </a:r>
            <a:r>
              <a:rPr lang="en-US" sz="3638" b="1" dirty="0" smtClean="0"/>
              <a:t>misinformation.</a:t>
            </a:r>
          </a:p>
          <a:p>
            <a:pPr marL="0" indent="0">
              <a:buNone/>
            </a:pPr>
            <a:endParaRPr lang="en-US" sz="3638" b="1" dirty="0"/>
          </a:p>
          <a:p>
            <a:pPr marL="0" indent="0">
              <a:buNone/>
            </a:pPr>
            <a:r>
              <a:rPr lang="en-US" sz="3638" dirty="0" smtClean="0"/>
              <a:t>This is false information that has spread through media outlets (including social media). One common myth is that vaccines can cause autism.</a:t>
            </a:r>
          </a:p>
          <a:p>
            <a:pPr marL="0" indent="0">
              <a:buNone/>
            </a:pPr>
            <a:endParaRPr lang="en-US" sz="3638" dirty="0"/>
          </a:p>
          <a:p>
            <a:pPr marL="0" indent="0">
              <a:buNone/>
            </a:pPr>
            <a:r>
              <a:rPr lang="en-US" sz="3638" dirty="0" smtClean="0"/>
              <a:t>However this has been scientifically debunked many times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might not get vaccinated?</a:t>
            </a:r>
            <a:endParaRPr sz="2426" spc="27" dirty="0"/>
          </a:p>
        </p:txBody>
      </p:sp>
      <p:pic>
        <p:nvPicPr>
          <p:cNvPr id="3" name="Picture 2"/>
          <p:cNvPicPr>
            <a:picLocks noChangeAspect="1"/>
          </p:cNvPicPr>
          <p:nvPr/>
        </p:nvPicPr>
        <p:blipFill>
          <a:blip r:embed="rId4"/>
          <a:stretch>
            <a:fillRect/>
          </a:stretch>
        </p:blipFill>
        <p:spPr>
          <a:xfrm>
            <a:off x="7493581" y="1556206"/>
            <a:ext cx="4043501" cy="1340904"/>
          </a:xfrm>
          <a:prstGeom prst="rect">
            <a:avLst/>
          </a:prstGeom>
        </p:spPr>
      </p:pic>
      <p:pic>
        <p:nvPicPr>
          <p:cNvPr id="4" name="Picture 3"/>
          <p:cNvPicPr>
            <a:picLocks noChangeAspect="1"/>
          </p:cNvPicPr>
          <p:nvPr/>
        </p:nvPicPr>
        <p:blipFill>
          <a:blip r:embed="rId5"/>
          <a:stretch>
            <a:fillRect/>
          </a:stretch>
        </p:blipFill>
        <p:spPr>
          <a:xfrm>
            <a:off x="8552680" y="4497310"/>
            <a:ext cx="2781300" cy="1647825"/>
          </a:xfrm>
          <a:prstGeom prst="rect">
            <a:avLst/>
          </a:prstGeom>
        </p:spPr>
      </p:pic>
      <p:pic>
        <p:nvPicPr>
          <p:cNvPr id="5" name="Picture 4"/>
          <p:cNvPicPr>
            <a:picLocks noChangeAspect="1"/>
          </p:cNvPicPr>
          <p:nvPr/>
        </p:nvPicPr>
        <p:blipFill>
          <a:blip r:embed="rId6"/>
          <a:stretch>
            <a:fillRect/>
          </a:stretch>
        </p:blipFill>
        <p:spPr>
          <a:xfrm>
            <a:off x="7805687" y="2897110"/>
            <a:ext cx="2857500" cy="1600200"/>
          </a:xfrm>
          <a:prstGeom prst="rect">
            <a:avLst/>
          </a:prstGeom>
        </p:spPr>
      </p:pic>
    </p:spTree>
    <p:extLst>
      <p:ext uri="{BB962C8B-B14F-4D97-AF65-F5344CB8AC3E}">
        <p14:creationId xmlns:p14="http://schemas.microsoft.com/office/powerpoint/2010/main" val="83547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780487"/>
          </a:xfrm>
        </p:spPr>
        <p:txBody>
          <a:bodyPr>
            <a:normAutofit/>
          </a:bodyPr>
          <a:lstStyle/>
          <a:p>
            <a:pPr marL="0" indent="0">
              <a:buNone/>
            </a:pPr>
            <a:r>
              <a:rPr lang="en-US" sz="3638" dirty="0" smtClean="0"/>
              <a:t>One vaccine that has suffered misinformation spreading and reducing vaccination numbers is the MMR (measles, mumps and rubella) vaccine. Measles in particular was a major cause of childhood death, meaning that vaccination is very important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might not get vaccinated?</a:t>
            </a:r>
            <a:endParaRPr sz="2426" spc="27" dirty="0"/>
          </a:p>
        </p:txBody>
      </p:sp>
      <p:pic>
        <p:nvPicPr>
          <p:cNvPr id="3" name="Picture 2"/>
          <p:cNvPicPr>
            <a:picLocks noChangeAspect="1"/>
          </p:cNvPicPr>
          <p:nvPr/>
        </p:nvPicPr>
        <p:blipFill>
          <a:blip r:embed="rId4"/>
          <a:stretch>
            <a:fillRect/>
          </a:stretch>
        </p:blipFill>
        <p:spPr>
          <a:xfrm>
            <a:off x="7493581" y="1556206"/>
            <a:ext cx="4043501" cy="1340904"/>
          </a:xfrm>
          <a:prstGeom prst="rect">
            <a:avLst/>
          </a:prstGeom>
        </p:spPr>
      </p:pic>
      <p:pic>
        <p:nvPicPr>
          <p:cNvPr id="4" name="Picture 3"/>
          <p:cNvPicPr>
            <a:picLocks noChangeAspect="1"/>
          </p:cNvPicPr>
          <p:nvPr/>
        </p:nvPicPr>
        <p:blipFill>
          <a:blip r:embed="rId5"/>
          <a:stretch>
            <a:fillRect/>
          </a:stretch>
        </p:blipFill>
        <p:spPr>
          <a:xfrm>
            <a:off x="8552680" y="4497310"/>
            <a:ext cx="2781300" cy="1647825"/>
          </a:xfrm>
          <a:prstGeom prst="rect">
            <a:avLst/>
          </a:prstGeom>
        </p:spPr>
      </p:pic>
      <p:pic>
        <p:nvPicPr>
          <p:cNvPr id="5" name="Picture 4"/>
          <p:cNvPicPr>
            <a:picLocks noChangeAspect="1"/>
          </p:cNvPicPr>
          <p:nvPr/>
        </p:nvPicPr>
        <p:blipFill>
          <a:blip r:embed="rId6"/>
          <a:stretch>
            <a:fillRect/>
          </a:stretch>
        </p:blipFill>
        <p:spPr>
          <a:xfrm>
            <a:off x="7805687" y="2897110"/>
            <a:ext cx="2857500" cy="1600200"/>
          </a:xfrm>
          <a:prstGeom prst="rect">
            <a:avLst/>
          </a:prstGeom>
        </p:spPr>
      </p:pic>
    </p:spTree>
    <p:extLst>
      <p:ext uri="{BB962C8B-B14F-4D97-AF65-F5344CB8AC3E}">
        <p14:creationId xmlns:p14="http://schemas.microsoft.com/office/powerpoint/2010/main" val="21615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780487"/>
          </a:xfrm>
        </p:spPr>
        <p:txBody>
          <a:bodyPr>
            <a:normAutofit fontScale="92500" lnSpcReduction="20000"/>
          </a:bodyPr>
          <a:lstStyle/>
          <a:p>
            <a:pPr marL="0" indent="0">
              <a:buNone/>
            </a:pPr>
            <a:r>
              <a:rPr lang="en-US" sz="3638" dirty="0" smtClean="0"/>
              <a:t>This misinformation has been so impactful that in September 2024, NHS figures showed that 1 in 6 5 year olds had not received both doses of the vaccine.</a:t>
            </a:r>
          </a:p>
          <a:p>
            <a:pPr marL="0" indent="0">
              <a:buNone/>
            </a:pPr>
            <a:endParaRPr lang="en-US" sz="3638" dirty="0"/>
          </a:p>
          <a:p>
            <a:pPr marL="0" indent="0">
              <a:buNone/>
            </a:pPr>
            <a:r>
              <a:rPr lang="en-US" sz="3638" dirty="0" smtClean="0"/>
              <a:t>This is important as earlier in 2024, there was a reported measles outbreak in the UK with 465 cases reported.</a:t>
            </a:r>
          </a:p>
          <a:p>
            <a:pPr marL="0" indent="0">
              <a:buNone/>
            </a:pPr>
            <a:endParaRPr lang="en-US" sz="3638" dirty="0"/>
          </a:p>
          <a:p>
            <a:pPr marL="0" indent="0">
              <a:buNone/>
            </a:pPr>
            <a:r>
              <a:rPr lang="en-US" sz="3638" dirty="0" smtClean="0"/>
              <a:t>71% of these cases were reported in the West Midlands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people might not get vaccinated?</a:t>
            </a:r>
            <a:endParaRPr sz="2426" spc="27" dirty="0"/>
          </a:p>
        </p:txBody>
      </p:sp>
      <p:pic>
        <p:nvPicPr>
          <p:cNvPr id="3" name="Picture 2"/>
          <p:cNvPicPr>
            <a:picLocks noChangeAspect="1"/>
          </p:cNvPicPr>
          <p:nvPr/>
        </p:nvPicPr>
        <p:blipFill>
          <a:blip r:embed="rId4"/>
          <a:stretch>
            <a:fillRect/>
          </a:stretch>
        </p:blipFill>
        <p:spPr>
          <a:xfrm>
            <a:off x="7493581" y="1556206"/>
            <a:ext cx="4043501" cy="1340904"/>
          </a:xfrm>
          <a:prstGeom prst="rect">
            <a:avLst/>
          </a:prstGeom>
        </p:spPr>
      </p:pic>
      <p:pic>
        <p:nvPicPr>
          <p:cNvPr id="4" name="Picture 3"/>
          <p:cNvPicPr>
            <a:picLocks noChangeAspect="1"/>
          </p:cNvPicPr>
          <p:nvPr/>
        </p:nvPicPr>
        <p:blipFill>
          <a:blip r:embed="rId5"/>
          <a:stretch>
            <a:fillRect/>
          </a:stretch>
        </p:blipFill>
        <p:spPr>
          <a:xfrm>
            <a:off x="8552680" y="4497310"/>
            <a:ext cx="2781300" cy="1647825"/>
          </a:xfrm>
          <a:prstGeom prst="rect">
            <a:avLst/>
          </a:prstGeom>
        </p:spPr>
      </p:pic>
      <p:pic>
        <p:nvPicPr>
          <p:cNvPr id="5" name="Picture 4"/>
          <p:cNvPicPr>
            <a:picLocks noChangeAspect="1"/>
          </p:cNvPicPr>
          <p:nvPr/>
        </p:nvPicPr>
        <p:blipFill>
          <a:blip r:embed="rId6"/>
          <a:stretch>
            <a:fillRect/>
          </a:stretch>
        </p:blipFill>
        <p:spPr>
          <a:xfrm>
            <a:off x="7805687" y="2897110"/>
            <a:ext cx="2857500" cy="1600200"/>
          </a:xfrm>
          <a:prstGeom prst="rect">
            <a:avLst/>
          </a:prstGeom>
        </p:spPr>
      </p:pic>
    </p:spTree>
    <p:extLst>
      <p:ext uri="{BB962C8B-B14F-4D97-AF65-F5344CB8AC3E}">
        <p14:creationId xmlns:p14="http://schemas.microsoft.com/office/powerpoint/2010/main" val="162162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“why is it important to rely on scientific evidence rather than </a:t>
            </a:r>
            <a:r>
              <a:rPr lang="en-US" sz="3638" dirty="0" err="1" smtClean="0"/>
              <a:t>rumours</a:t>
            </a:r>
            <a:r>
              <a:rPr lang="en-US" sz="3638" dirty="0"/>
              <a:t> </a:t>
            </a:r>
            <a:r>
              <a:rPr lang="en-US" sz="3638" dirty="0" smtClean="0"/>
              <a:t>or myths when it comes to health?”</a:t>
            </a:r>
          </a:p>
          <a:p>
            <a:pPr marL="0" indent="0">
              <a:buNone/>
            </a:pPr>
            <a:endParaRPr lang="en-US" sz="3638" dirty="0"/>
          </a:p>
          <a:p>
            <a:pPr marL="0" indent="0">
              <a:buNone/>
            </a:pPr>
            <a:r>
              <a:rPr lang="en-US" sz="3638" dirty="0" smtClean="0"/>
              <a:t>Be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might people not get vaccinated?</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57116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If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cs typeface="Calibri" panose="020F0502020204030204" pitchFamily="34" charset="0"/>
              </a:rPr>
              <a:t>you want any additional advice on vaccines, please speak to your AC/AAC or a</a:t>
            </a:r>
            <a:r>
              <a:rPr kumimoji="0" lang="en-US" sz="4366" b="0" i="0" u="none" strike="noStrike" kern="1200" cap="none" spc="0" normalizeH="0" noProof="0" dirty="0" smtClean="0">
                <a:ln>
                  <a:noFill/>
                </a:ln>
                <a:solidFill>
                  <a:srgbClr val="142A33"/>
                </a:solidFill>
                <a:effectLst/>
                <a:uLnTx/>
                <a:uFillTx/>
                <a:latin typeface="Calibri" panose="020F0502020204030204" pitchFamily="34" charset="0"/>
                <a:cs typeface="Calibri" panose="020F0502020204030204" pitchFamily="34" charset="0"/>
              </a:rPr>
              <a:t> member of SLT and they can signpost you to more advice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3206422" y="3214479"/>
            <a:ext cx="4804620" cy="3222017"/>
          </a:xfrm>
          <a:prstGeom prst="rect">
            <a:avLst/>
          </a:prstGeom>
        </p:spPr>
      </p:pic>
    </p:spTree>
    <p:extLst>
      <p:ext uri="{BB962C8B-B14F-4D97-AF65-F5344CB8AC3E}">
        <p14:creationId xmlns:p14="http://schemas.microsoft.com/office/powerpoint/2010/main" val="89897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077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GB" sz="3200" b="1" u="sng" dirty="0" smtClean="0"/>
              <a:t>Thought for the Day</a:t>
            </a:r>
          </a:p>
          <a:p>
            <a:pPr algn="ctr">
              <a:lnSpc>
                <a:spcPct val="100000"/>
              </a:lnSpc>
            </a:pPr>
            <a:r>
              <a:rPr lang="en-GB" sz="5400" dirty="0" smtClean="0"/>
              <a:t>“The greatest public health victory of the 20</a:t>
            </a:r>
            <a:r>
              <a:rPr lang="en-GB" sz="5400" baseline="30000" dirty="0" smtClean="0"/>
              <a:t>th</a:t>
            </a:r>
            <a:r>
              <a:rPr lang="en-GB" sz="5400" dirty="0" smtClean="0"/>
              <a:t> century is vaccines”</a:t>
            </a:r>
          </a:p>
          <a:p>
            <a:pPr algn="ctr">
              <a:lnSpc>
                <a:spcPct val="100000"/>
              </a:lnSpc>
            </a:pPr>
            <a:r>
              <a:rPr lang="en-GB" sz="4000" dirty="0" smtClean="0"/>
              <a:t>Paul </a:t>
            </a:r>
            <a:r>
              <a:rPr lang="en-GB" sz="4000" dirty="0" err="1" smtClean="0"/>
              <a:t>Offit</a:t>
            </a:r>
            <a:endParaRPr lang="en-GB" sz="4000" dirty="0" smtClean="0"/>
          </a:p>
        </p:txBody>
      </p:sp>
    </p:spTree>
    <p:extLst>
      <p:ext uri="{BB962C8B-B14F-4D97-AF65-F5344CB8AC3E}">
        <p14:creationId xmlns:p14="http://schemas.microsoft.com/office/powerpoint/2010/main" val="1858863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45304"/>
            <a:ext cx="12116843" cy="1557727"/>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stress?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influences your decisions?</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addiction?</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Why are vaccines important?</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health checks should you do?</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Why vaccines are important</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are vaccines</a:t>
            </a:r>
          </a:p>
          <a:p>
            <a:pPr marL="138623" indent="-138623" defTabSz="554499">
              <a:lnSpc>
                <a:spcPct val="110000"/>
              </a:lnSpc>
              <a:spcBef>
                <a:spcPts val="607"/>
              </a:spcBef>
              <a:buFontTx/>
              <a:buChar char="-"/>
              <a:defRPr/>
            </a:pPr>
            <a:r>
              <a:rPr lang="en-US" sz="1940" b="1" dirty="0" smtClean="0">
                <a:solidFill>
                  <a:prstClr val="black"/>
                </a:solidFill>
                <a:latin typeface="Comic Sans MS"/>
              </a:rPr>
              <a:t>Why they matter</a:t>
            </a:r>
          </a:p>
          <a:p>
            <a:pPr marL="138623" indent="-138623" defTabSz="554499">
              <a:lnSpc>
                <a:spcPct val="110000"/>
              </a:lnSpc>
              <a:spcBef>
                <a:spcPts val="607"/>
              </a:spcBef>
              <a:buFontTx/>
              <a:buChar char="-"/>
              <a:defRPr/>
            </a:pPr>
            <a:r>
              <a:rPr lang="en-US" sz="1940" b="1" dirty="0" smtClean="0">
                <a:solidFill>
                  <a:prstClr val="black"/>
                </a:solidFill>
                <a:latin typeface="Comic Sans MS"/>
              </a:rPr>
              <a:t>Why people might not get vaccinated</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With the person next to you discuss the following question</a:t>
            </a:r>
          </a:p>
          <a:p>
            <a:pPr marL="0" indent="0">
              <a:buNone/>
            </a:pPr>
            <a:endParaRPr lang="en-US" sz="3638" dirty="0"/>
          </a:p>
          <a:p>
            <a:pPr marL="0" indent="0">
              <a:buNone/>
            </a:pPr>
            <a:r>
              <a:rPr lang="en-US" sz="3638" dirty="0" smtClean="0"/>
              <a:t>“What are vaccines? Do you know of any vaccines?</a:t>
            </a:r>
          </a:p>
          <a:p>
            <a:pPr marL="0" indent="0">
              <a:buNone/>
            </a:pPr>
            <a:endParaRPr lang="en-US" sz="3638" dirty="0"/>
          </a:p>
          <a:p>
            <a:pPr marL="0" indent="0">
              <a:buNone/>
            </a:pPr>
            <a:r>
              <a:rPr lang="en-US" sz="3638" dirty="0" smtClean="0"/>
              <a:t>Be ready to share your discussion with the 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vaccines?</a:t>
            </a:r>
            <a:endParaRPr sz="2426" spc="27" dirty="0"/>
          </a:p>
        </p:txBody>
      </p:sp>
      <p:pic>
        <p:nvPicPr>
          <p:cNvPr id="2" name="Picture 1"/>
          <p:cNvPicPr>
            <a:picLocks noChangeAspect="1"/>
          </p:cNvPicPr>
          <p:nvPr/>
        </p:nvPicPr>
        <p:blipFill>
          <a:blip r:embed="rId4"/>
          <a:stretch>
            <a:fillRect/>
          </a:stretch>
        </p:blipFill>
        <p:spPr>
          <a:xfrm>
            <a:off x="7270630" y="1057520"/>
            <a:ext cx="4052366" cy="5719829"/>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a:bodyPr>
          <a:lstStyle/>
          <a:p>
            <a:pPr marL="0" indent="0">
              <a:buNone/>
            </a:pPr>
            <a:r>
              <a:rPr lang="en-US" sz="3638" dirty="0" smtClean="0"/>
              <a:t>The definition of vaccines is…</a:t>
            </a:r>
          </a:p>
          <a:p>
            <a:pPr marL="0" indent="0">
              <a:buNone/>
            </a:pPr>
            <a:endParaRPr lang="en-US" sz="3638" dirty="0"/>
          </a:p>
          <a:p>
            <a:pPr marL="0" indent="0">
              <a:buNone/>
            </a:pPr>
            <a:r>
              <a:rPr lang="en-US" sz="3638" dirty="0" smtClean="0"/>
              <a:t>“a substance that helps the body’s immune system recognize and fight harmful organisms like bacteria and viruses. They help the immune system learn how to defend itself against them without causing illness”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are vaccines</a:t>
            </a:r>
            <a:endParaRPr sz="2426" spc="27" dirty="0"/>
          </a:p>
        </p:txBody>
      </p:sp>
      <p:pic>
        <p:nvPicPr>
          <p:cNvPr id="3" name="Picture 2"/>
          <p:cNvPicPr>
            <a:picLocks noChangeAspect="1"/>
          </p:cNvPicPr>
          <p:nvPr/>
        </p:nvPicPr>
        <p:blipFill>
          <a:blip r:embed="rId4"/>
          <a:stretch>
            <a:fillRect/>
          </a:stretch>
        </p:blipFill>
        <p:spPr>
          <a:xfrm>
            <a:off x="7493581" y="1556206"/>
            <a:ext cx="4043501" cy="1340904"/>
          </a:xfrm>
          <a:prstGeom prst="rect">
            <a:avLst/>
          </a:prstGeom>
        </p:spPr>
      </p:pic>
      <p:pic>
        <p:nvPicPr>
          <p:cNvPr id="4" name="Picture 3"/>
          <p:cNvPicPr>
            <a:picLocks noChangeAspect="1"/>
          </p:cNvPicPr>
          <p:nvPr/>
        </p:nvPicPr>
        <p:blipFill>
          <a:blip r:embed="rId5"/>
          <a:stretch>
            <a:fillRect/>
          </a:stretch>
        </p:blipFill>
        <p:spPr>
          <a:xfrm>
            <a:off x="8552680" y="4497310"/>
            <a:ext cx="2781300" cy="1647825"/>
          </a:xfrm>
          <a:prstGeom prst="rect">
            <a:avLst/>
          </a:prstGeom>
        </p:spPr>
      </p:pic>
      <p:pic>
        <p:nvPicPr>
          <p:cNvPr id="5" name="Picture 4"/>
          <p:cNvPicPr>
            <a:picLocks noChangeAspect="1"/>
          </p:cNvPicPr>
          <p:nvPr/>
        </p:nvPicPr>
        <p:blipFill>
          <a:blip r:embed="rId6"/>
          <a:stretch>
            <a:fillRect/>
          </a:stretch>
        </p:blipFill>
        <p:spPr>
          <a:xfrm>
            <a:off x="7805687" y="2897110"/>
            <a:ext cx="2857500" cy="1600200"/>
          </a:xfrm>
          <a:prstGeom prst="rect">
            <a:avLst/>
          </a:prstGeom>
        </p:spPr>
      </p:pic>
    </p:spTree>
    <p:extLst>
      <p:ext uri="{BB962C8B-B14F-4D97-AF65-F5344CB8AC3E}">
        <p14:creationId xmlns:p14="http://schemas.microsoft.com/office/powerpoint/2010/main" val="3833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Vaccines matter because:</a:t>
            </a:r>
          </a:p>
          <a:p>
            <a:pPr marL="0" indent="0">
              <a:buNone/>
            </a:pPr>
            <a:endParaRPr lang="en-US" sz="3638" dirty="0"/>
          </a:p>
          <a:p>
            <a:pPr>
              <a:buFontTx/>
              <a:buChar char="-"/>
            </a:pPr>
            <a:r>
              <a:rPr lang="en-US" sz="3638" dirty="0" smtClean="0"/>
              <a:t>They prevent dangerous diseases and reduce the speed of infection, protecting both individuals and entire communities</a:t>
            </a:r>
          </a:p>
          <a:p>
            <a:pPr>
              <a:buFontTx/>
              <a:buChar char="-"/>
            </a:pPr>
            <a:r>
              <a:rPr lang="en-US" sz="3638" dirty="0" smtClean="0"/>
              <a:t>They save lives by preventing severe diseases that might cause long term health issues or death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vaccines matter</a:t>
            </a:r>
            <a:endParaRPr sz="2426" spc="27" dirty="0"/>
          </a:p>
        </p:txBody>
      </p:sp>
      <p:pic>
        <p:nvPicPr>
          <p:cNvPr id="3" name="Picture 2"/>
          <p:cNvPicPr>
            <a:picLocks noChangeAspect="1"/>
          </p:cNvPicPr>
          <p:nvPr/>
        </p:nvPicPr>
        <p:blipFill>
          <a:blip r:embed="rId4"/>
          <a:stretch>
            <a:fillRect/>
          </a:stretch>
        </p:blipFill>
        <p:spPr>
          <a:xfrm>
            <a:off x="7493581" y="1556206"/>
            <a:ext cx="4043501" cy="1340904"/>
          </a:xfrm>
          <a:prstGeom prst="rect">
            <a:avLst/>
          </a:prstGeom>
        </p:spPr>
      </p:pic>
      <p:pic>
        <p:nvPicPr>
          <p:cNvPr id="4" name="Picture 3"/>
          <p:cNvPicPr>
            <a:picLocks noChangeAspect="1"/>
          </p:cNvPicPr>
          <p:nvPr/>
        </p:nvPicPr>
        <p:blipFill>
          <a:blip r:embed="rId5"/>
          <a:stretch>
            <a:fillRect/>
          </a:stretch>
        </p:blipFill>
        <p:spPr>
          <a:xfrm>
            <a:off x="8552680" y="4497310"/>
            <a:ext cx="2781300" cy="1647825"/>
          </a:xfrm>
          <a:prstGeom prst="rect">
            <a:avLst/>
          </a:prstGeom>
        </p:spPr>
      </p:pic>
      <p:pic>
        <p:nvPicPr>
          <p:cNvPr id="5" name="Picture 4"/>
          <p:cNvPicPr>
            <a:picLocks noChangeAspect="1"/>
          </p:cNvPicPr>
          <p:nvPr/>
        </p:nvPicPr>
        <p:blipFill>
          <a:blip r:embed="rId6"/>
          <a:stretch>
            <a:fillRect/>
          </a:stretch>
        </p:blipFill>
        <p:spPr>
          <a:xfrm>
            <a:off x="7805687" y="2897110"/>
            <a:ext cx="2857500" cy="1600200"/>
          </a:xfrm>
          <a:prstGeom prst="rect">
            <a:avLst/>
          </a:prstGeom>
        </p:spPr>
      </p:pic>
    </p:spTree>
    <p:extLst>
      <p:ext uri="{BB962C8B-B14F-4D97-AF65-F5344CB8AC3E}">
        <p14:creationId xmlns:p14="http://schemas.microsoft.com/office/powerpoint/2010/main" val="212999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do vaccines work?</a:t>
            </a:r>
            <a:endParaRPr sz="2426" spc="27" dirty="0"/>
          </a:p>
        </p:txBody>
      </p:sp>
      <p:pic>
        <p:nvPicPr>
          <p:cNvPr id="4" name="-muIoWofsCE"/>
          <p:cNvPicPr>
            <a:picLocks noRot="1" noChangeAspect="1"/>
          </p:cNvPicPr>
          <p:nvPr>
            <a:videoFile r:link="rId1"/>
          </p:nvPr>
        </p:nvPicPr>
        <p:blipFill>
          <a:blip r:embed="rId6"/>
          <a:stretch>
            <a:fillRect/>
          </a:stretch>
        </p:blipFill>
        <p:spPr>
          <a:xfrm>
            <a:off x="627682" y="1072405"/>
            <a:ext cx="10156358" cy="5712952"/>
          </a:xfrm>
          <a:prstGeom prst="rect">
            <a:avLst/>
          </a:prstGeom>
        </p:spPr>
      </p:pic>
    </p:spTree>
    <p:extLst>
      <p:ext uri="{BB962C8B-B14F-4D97-AF65-F5344CB8AC3E}">
        <p14:creationId xmlns:p14="http://schemas.microsoft.com/office/powerpoint/2010/main" val="372047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787</Words>
  <Application>Microsoft Office PowerPoint</Application>
  <PresentationFormat>Widescreen</PresentationFormat>
  <Paragraphs>88</Paragraphs>
  <Slides>17</Slides>
  <Notes>2</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Aptos</vt:lpstr>
      <vt:lpstr>Arial</vt:lpstr>
      <vt:lpstr>Calibri</vt:lpstr>
      <vt:lpstr>Calibri Light</vt:lpstr>
      <vt:lpstr>Comic Sans MS</vt:lpstr>
      <vt:lpstr>Lato</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PowerPoint Presentation</vt:lpstr>
      <vt:lpstr>What are vaccines?</vt:lpstr>
      <vt:lpstr>What are vaccines</vt:lpstr>
      <vt:lpstr>Why vaccines matter</vt:lpstr>
      <vt:lpstr>How do vaccines work?</vt:lpstr>
      <vt:lpstr>Successful vaccines</vt:lpstr>
      <vt:lpstr>Why might people not get vaccinated?</vt:lpstr>
      <vt:lpstr>Why people might not get vaccinated?</vt:lpstr>
      <vt:lpstr>Why people might not get vaccinated?</vt:lpstr>
      <vt:lpstr>Why people might not get vaccinated?</vt:lpstr>
      <vt:lpstr>Why people might not get vaccinated?</vt:lpstr>
      <vt:lpstr>Why might people not get vaccinated?</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44</cp:revision>
  <dcterms:created xsi:type="dcterms:W3CDTF">2024-08-15T13:31:51Z</dcterms:created>
  <dcterms:modified xsi:type="dcterms:W3CDTF">2024-10-11T14:41:28Z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