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7"/>
  </p:notesMasterIdLst>
  <p:sldIdLst>
    <p:sldId id="316" r:id="rId5"/>
    <p:sldId id="317" r:id="rId6"/>
    <p:sldId id="293" r:id="rId7"/>
    <p:sldId id="278" r:id="rId8"/>
    <p:sldId id="302" r:id="rId9"/>
    <p:sldId id="258" r:id="rId10"/>
    <p:sldId id="259" r:id="rId11"/>
    <p:sldId id="276" r:id="rId12"/>
    <p:sldId id="294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99K+iBMYkHb4UO6vUOFlw==" hashData="nV+NRtW5lL8vCX4QqlprTJ8PRkgTbfYZ5JMfSiItRw3RqGPXanyOLI85hfB9MAOOXXP+znw1mE0Enj3dviHsH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57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https://www.youtube.com/watch?v=u6jgWxkbR7A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75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9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0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50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61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7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56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1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03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7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05/11/2024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0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11/5/2024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video" Target="https://www.youtube.com/embed/u6jgWxkbR7A?si=rhwX4qTIfBLWv5Ec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4610" y="240345"/>
            <a:ext cx="7770219" cy="23869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6964" y="2332730"/>
            <a:ext cx="6856076" cy="165529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829" y="542235"/>
            <a:ext cx="2212781" cy="13545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432" y="5344453"/>
            <a:ext cx="10268085" cy="51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623" y="2572178"/>
            <a:ext cx="2924987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3042" y="3729162"/>
            <a:ext cx="1467122" cy="14843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7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Democracy is a British Value.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means in the UK there is a culture built upon freedom and equality, where everyone is aware of their rights and responsibility.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This is why British Values, URC Children Rights and Protected Characteristics are included in our news discussions in Tutor Time.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1. </a:t>
            </a:r>
            <a:r>
              <a:rPr lang="en-US" sz="3638" b="1" dirty="0" smtClean="0"/>
              <a:t>Parliament </a:t>
            </a:r>
            <a:r>
              <a:rPr lang="en-US" sz="3638" dirty="0" smtClean="0"/>
              <a:t>– The UK has a Parliament with 2 houses – the House of Commons and the House of Lords. They are responsible for lots of things but they also help to make laws that keep everyone in the UK safe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2. </a:t>
            </a:r>
            <a:r>
              <a:rPr lang="en-US" sz="3638" b="1" dirty="0" smtClean="0"/>
              <a:t>Prime Minister </a:t>
            </a:r>
            <a:r>
              <a:rPr lang="en-US" sz="3638" dirty="0" smtClean="0"/>
              <a:t>– The leader of the Government is the Prime Minister. This is the leader of the political party that has the most Members of Parliament (MPs)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3. </a:t>
            </a:r>
            <a:r>
              <a:rPr lang="en-US" sz="3638" b="1" dirty="0" smtClean="0"/>
              <a:t>Members of Parliament (MP’s) </a:t>
            </a:r>
            <a:r>
              <a:rPr lang="en-US" sz="3638" dirty="0" smtClean="0"/>
              <a:t>– These are people elected to represent their local areas (called constituencies) in the House of Commons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1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Examples of democracy in the UK: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4. </a:t>
            </a:r>
            <a:r>
              <a:rPr lang="en-US" sz="3638" b="1" dirty="0" smtClean="0"/>
              <a:t>Local Councils</a:t>
            </a:r>
            <a:r>
              <a:rPr lang="en-US" sz="3638" dirty="0" smtClean="0"/>
              <a:t> – In addition to national government, there are local councils that make decisions for the towns and cities within their council area. Members of the council are also elected.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Democracy in the UK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260080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democratic votes happened this year in the West Midlands?</a:t>
            </a:r>
          </a:p>
          <a:p>
            <a:pPr marL="0" indent="0">
              <a:buNone/>
            </a:pPr>
            <a:endParaRPr lang="en-US" sz="3600" dirty="0" smtClean="0"/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Local council votes including electing the Mayor of West Midlands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General Election to vote on what political party runs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387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is the Mayor of West Midlands?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Richard Parker</a:t>
            </a:r>
          </a:p>
        </p:txBody>
      </p:sp>
    </p:spTree>
    <p:extLst>
      <p:ext uri="{BB962C8B-B14F-4D97-AF65-F5344CB8AC3E}">
        <p14:creationId xmlns:p14="http://schemas.microsoft.com/office/powerpoint/2010/main" val="1804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What political party is in charge of the government?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Labour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is the UK Prime Minister?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Sir Keir </a:t>
            </a:r>
            <a:r>
              <a:rPr lang="en-US" sz="3600" dirty="0" err="1" smtClean="0">
                <a:solidFill>
                  <a:srgbClr val="FF0000"/>
                </a:solidFill>
              </a:rPr>
              <a:t>Starmer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5250" y="485643"/>
            <a:ext cx="3318128" cy="611234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Following students have not competed their MATHS Homework that was due on </a:t>
            </a:r>
            <a:r>
              <a:rPr lang="en-GB" dirty="0" smtClean="0"/>
              <a:t>Monday 21</a:t>
            </a:r>
            <a:r>
              <a:rPr lang="en-GB" baseline="30000" dirty="0" smtClean="0"/>
              <a:t>st</a:t>
            </a:r>
            <a:r>
              <a:rPr lang="en-GB" dirty="0" smtClean="0"/>
              <a:t>  </a:t>
            </a:r>
            <a:r>
              <a:rPr lang="en-GB" dirty="0"/>
              <a:t>October. This needs to be completed as soon as possible and all other set tasks.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Students will be put into a detention if they continue to not complete homework and phone calls will be made to parents.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727118"/>
              </p:ext>
            </p:extLst>
          </p:nvPr>
        </p:nvGraphicFramePr>
        <p:xfrm>
          <a:off x="3755239" y="661131"/>
          <a:ext cx="2273300" cy="5320665"/>
        </p:xfrm>
        <a:graphic>
          <a:graphicData uri="http://schemas.openxmlformats.org/drawingml/2006/table">
            <a:tbl>
              <a:tblPr/>
              <a:tblGrid>
                <a:gridCol w="2273300">
                  <a:extLst>
                    <a:ext uri="{9D8B030D-6E8A-4147-A177-3AD203B41FA5}">
                      <a16:colId xmlns:a16="http://schemas.microsoft.com/office/drawing/2014/main" val="21507864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Charagh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99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Ursu, David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5452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Majid, Essa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21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Mohamud, Fatima-Sahra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8859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Haris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6503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Ahmed, Hasan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520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Siddique, Ibrahim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28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Ghadfa, Ilyas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905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Isaac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805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Tashfin, Maryam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08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Eesa,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323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453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375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Ismail,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973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Chaudhry, Noor-Ul-Huda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62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Yasin, Sohaib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106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Ali, Uzayr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632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Yunus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448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Zain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38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Arian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841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Maleeha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79671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21930"/>
              </p:ext>
            </p:extLst>
          </p:nvPr>
        </p:nvGraphicFramePr>
        <p:xfrm>
          <a:off x="6156491" y="311485"/>
          <a:ext cx="2598210" cy="6286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8210">
                  <a:extLst>
                    <a:ext uri="{9D8B030D-6E8A-4147-A177-3AD203B41FA5}">
                      <a16:colId xmlns:a16="http://schemas.microsoft.com/office/drawing/2014/main" val="25511820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Nawaz, Aaila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36602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Khalid, Abaan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7548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Noor, Abdirahman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4357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Ghanem, Adel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35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Osman, Aisha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3887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Sheraz, Aleena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7072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Irfan, Aleeza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9557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Jabeen, Alishba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8699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Kanwal, Anam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9784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Hussain, Armaan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492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Manu, Christabel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5777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Stan, </a:t>
                      </a:r>
                      <a:r>
                        <a:rPr lang="en-GB" sz="2000" u="none" strike="noStrike" dirty="0" err="1">
                          <a:effectLst/>
                        </a:rPr>
                        <a:t>Elisei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93839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Tubb, Finlay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6009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Muhammad, Furqan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7196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Haroon, Hamza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34782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Islam, Hamzah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08432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Yousefi, Helal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6855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Hussain, Hurais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79279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Mumtaz, Inayah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5219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Rivers, Jayden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165407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63908"/>
              </p:ext>
            </p:extLst>
          </p:nvPr>
        </p:nvGraphicFramePr>
        <p:xfrm>
          <a:off x="8882652" y="1001202"/>
          <a:ext cx="2624301" cy="5109210"/>
        </p:xfrm>
        <a:graphic>
          <a:graphicData uri="http://schemas.openxmlformats.org/drawingml/2006/table">
            <a:tbl>
              <a:tblPr/>
              <a:tblGrid>
                <a:gridCol w="2624301">
                  <a:extLst>
                    <a:ext uri="{9D8B030D-6E8A-4147-A177-3AD203B41FA5}">
                      <a16:colId xmlns:a16="http://schemas.microsoft.com/office/drawing/2014/main" val="149886378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Ghanem, Mahmoud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587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Saddique, Mariam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050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Lazar, Melin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127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Misbah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17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Mohammad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3177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957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Sami, Mohammed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99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Lazar, Nicoleta-Andreea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538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Younis, Robas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234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Qashif, Sabah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963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Sameer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24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Akanji, Samira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4600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Hussain, Taneem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8992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Yusuf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946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Khan, Zayyan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872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Baicu, Stefania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384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Fatimah, Zunaira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60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Mitchell, Louis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633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Who was the previous UK Prime Minister?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Rishi Sunak</a:t>
            </a:r>
          </a:p>
        </p:txBody>
      </p:sp>
    </p:spTree>
    <p:extLst>
      <p:ext uri="{BB962C8B-B14F-4D97-AF65-F5344CB8AC3E}">
        <p14:creationId xmlns:p14="http://schemas.microsoft.com/office/powerpoint/2010/main" val="80764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are the Houses of Parliament in the UK?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</a:rPr>
              <a:t>Westminister</a:t>
            </a:r>
            <a:r>
              <a:rPr lang="en-US" sz="3600" dirty="0" smtClean="0">
                <a:solidFill>
                  <a:srgbClr val="FF0000"/>
                </a:solidFill>
              </a:rPr>
              <a:t>, London</a:t>
            </a:r>
          </a:p>
        </p:txBody>
      </p:sp>
    </p:spTree>
    <p:extLst>
      <p:ext uri="{BB962C8B-B14F-4D97-AF65-F5344CB8AC3E}">
        <p14:creationId xmlns:p14="http://schemas.microsoft.com/office/powerpoint/2010/main" val="4547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Where does the Prime Minister live in London?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10 </a:t>
            </a:r>
            <a:r>
              <a:rPr lang="en-US" sz="3600" smtClean="0">
                <a:solidFill>
                  <a:srgbClr val="FF0000"/>
                </a:solidFill>
              </a:rPr>
              <a:t>Downing Street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0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endParaRPr lang="en-US" b="1" u="sng" dirty="0" smtClean="0"/>
          </a:p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“We are stronger together. In a democracy, every voice matters”</a:t>
            </a:r>
          </a:p>
          <a:p>
            <a:pPr algn="ctr">
              <a:lnSpc>
                <a:spcPct val="10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116"/>
            <a:ext cx="12192000" cy="180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6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Future: 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democracy?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are laws?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did the UK General Election work?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does a MP do?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How does the UK Government work day to day?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bg1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do </a:t>
            </a:r>
            <a:r>
              <a:rPr lang="en-US" sz="1400" smtClean="0">
                <a:solidFill>
                  <a:prstClr val="black"/>
                </a:solidFill>
                <a:latin typeface="Comic Sans MS" panose="030F0702030302020204" pitchFamily="66" charset="0"/>
              </a:rPr>
              <a:t>local councils do?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is democracy?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Definition of democracy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Democracy in the UK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Quiz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41650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Using your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, discuss with the person next to you: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is democracy? Where have you heard the term before?”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Remember we are sharing our ideas to the class and following all the advice on the </a:t>
            </a:r>
            <a:r>
              <a:rPr lang="en-US" sz="3638" dirty="0" err="1" smtClean="0"/>
              <a:t>oracy</a:t>
            </a:r>
            <a:r>
              <a:rPr lang="en-US" sz="3638" dirty="0" smtClean="0"/>
              <a:t> </a:t>
            </a:r>
            <a:r>
              <a:rPr lang="en-US" sz="3638" dirty="0" err="1" smtClean="0"/>
              <a:t>helpsheet</a:t>
            </a:r>
            <a:r>
              <a:rPr lang="en-US" sz="3638" dirty="0" smtClean="0"/>
              <a:t>.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977" y="1261997"/>
            <a:ext cx="3688400" cy="52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6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Democracy is..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“rule by the people”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4000" dirty="0"/>
              <a:t>This means that </a:t>
            </a:r>
            <a:r>
              <a:rPr lang="en-US" sz="4000" dirty="0" smtClean="0"/>
              <a:t>in countries that follow democracy, the people elect the government and have a say in how the country is run.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means that it is a fair system that ensure everyone in that country has a voice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92" y="947401"/>
            <a:ext cx="3382346" cy="1894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2799" y="2841515"/>
            <a:ext cx="276225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8678" y="447200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51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9694" y="1030958"/>
            <a:ext cx="11084458" cy="909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Watch the video to learn more about democracy</a:t>
            </a:r>
            <a:endParaRPr lang="en-US" sz="3200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What is democracy?</a:t>
            </a:r>
            <a:endParaRPr sz="2426" spc="27" dirty="0"/>
          </a:p>
        </p:txBody>
      </p:sp>
      <p:pic>
        <p:nvPicPr>
          <p:cNvPr id="2" name="u6jgWxkbR7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34337" y="1469480"/>
            <a:ext cx="9354791" cy="526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1026</Words>
  <Application>Microsoft Office PowerPoint</Application>
  <PresentationFormat>Widescreen</PresentationFormat>
  <Paragraphs>179</Paragraphs>
  <Slides>22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Comic Sans MS</vt:lpstr>
      <vt:lpstr>Lato</vt:lpstr>
      <vt:lpstr>Segoe UI</vt:lpstr>
      <vt:lpstr>Verdana</vt:lpstr>
      <vt:lpstr>3_Office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democracy?</vt:lpstr>
      <vt:lpstr>What is democracy?</vt:lpstr>
      <vt:lpstr>What is democracy?</vt:lpstr>
      <vt:lpstr>Democracy in the UK</vt:lpstr>
      <vt:lpstr>Democracy in the UK</vt:lpstr>
      <vt:lpstr>Democracy in the UK</vt:lpstr>
      <vt:lpstr>Democracy in the UK</vt:lpstr>
      <vt:lpstr>Democracy in the UK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30</cp:revision>
  <dcterms:created xsi:type="dcterms:W3CDTF">2024-08-15T13:31:51Z</dcterms:created>
  <dcterms:modified xsi:type="dcterms:W3CDTF">2024-11-05T16:20:12Z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