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20" r:id="rId4"/>
  </p:sldMasterIdLst>
  <p:notesMasterIdLst>
    <p:notesMasterId r:id="rId16"/>
  </p:notesMasterIdLst>
  <p:sldIdLst>
    <p:sldId id="284" r:id="rId5"/>
    <p:sldId id="257" r:id="rId6"/>
    <p:sldId id="258" r:id="rId7"/>
    <p:sldId id="259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0efMNzAM68dpgey6x2MiAA==" hashData="SJfKIPdyJlboGBRU/k92R4KJntaimFh+FPyQrWRHzPS7CLqaE7exQWbiBV8kNDgmUdh7abSyOheDZyhm5lS8y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1D147-4513-4AB8-B851-3CDD42F819E6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5363B-810C-4065-AEF7-90C1F8936B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8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https://www.youtube.com/watch?v=QYmr9pVtryo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EEB56-BCA5-684F-88D0-DE52578AC9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1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https://www.youtube.com/watch?v=DxIDKZHW3-E playing from beginning to 4.50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75363B-810C-4065-AEF7-90C1F8936BA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79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5" indent="0" algn="ctr">
              <a:buNone/>
              <a:defRPr sz="2000"/>
            </a:lvl2pPr>
            <a:lvl3pPr marL="914369" indent="0" algn="ctr">
              <a:buNone/>
              <a:defRPr sz="1801"/>
            </a:lvl3pPr>
            <a:lvl4pPr marL="1371553" indent="0" algn="ctr">
              <a:buNone/>
              <a:defRPr sz="1600"/>
            </a:lvl4pPr>
            <a:lvl5pPr marL="1828738" indent="0" algn="ctr">
              <a:buNone/>
              <a:defRPr sz="1600"/>
            </a:lvl5pPr>
            <a:lvl6pPr marL="2285923" indent="0" algn="ctr">
              <a:buNone/>
              <a:defRPr sz="1600"/>
            </a:lvl6pPr>
            <a:lvl7pPr marL="2743107" indent="0" algn="ctr">
              <a:buNone/>
              <a:defRPr sz="1600"/>
            </a:lvl7pPr>
            <a:lvl8pPr marL="3200292" indent="0" algn="ctr">
              <a:buNone/>
              <a:defRPr sz="1600"/>
            </a:lvl8pPr>
            <a:lvl9pPr marL="365747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7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6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48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5" indent="0" algn="ctr">
              <a:buNone/>
              <a:defRPr sz="2000"/>
            </a:lvl2pPr>
            <a:lvl3pPr marL="914369" indent="0" algn="ctr">
              <a:buNone/>
              <a:defRPr sz="1801"/>
            </a:lvl3pPr>
            <a:lvl4pPr marL="1371553" indent="0" algn="ctr">
              <a:buNone/>
              <a:defRPr sz="1600"/>
            </a:lvl4pPr>
            <a:lvl5pPr marL="1828738" indent="0" algn="ctr">
              <a:buNone/>
              <a:defRPr sz="1600"/>
            </a:lvl5pPr>
            <a:lvl6pPr marL="2285923" indent="0" algn="ctr">
              <a:buNone/>
              <a:defRPr sz="1600"/>
            </a:lvl6pPr>
            <a:lvl7pPr marL="2743107" indent="0" algn="ctr">
              <a:buNone/>
              <a:defRPr sz="1600"/>
            </a:lvl7pPr>
            <a:lvl8pPr marL="3200292" indent="0" algn="ctr">
              <a:buNone/>
              <a:defRPr sz="1600"/>
            </a:lvl8pPr>
            <a:lvl9pPr marL="365747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74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78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9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292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00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7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7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50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61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74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5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92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69" indent="0">
              <a:buNone/>
              <a:defRPr sz="2400"/>
            </a:lvl3pPr>
            <a:lvl4pPr marL="1371553" indent="0">
              <a:buNone/>
              <a:defRPr sz="2000"/>
            </a:lvl4pPr>
            <a:lvl5pPr marL="1828738" indent="0">
              <a:buNone/>
              <a:defRPr sz="2000"/>
            </a:lvl5pPr>
            <a:lvl6pPr marL="2285923" indent="0">
              <a:buNone/>
              <a:defRPr sz="2000"/>
            </a:lvl6pPr>
            <a:lvl7pPr marL="2743107" indent="0">
              <a:buNone/>
              <a:defRPr sz="2000"/>
            </a:lvl7pPr>
            <a:lvl8pPr marL="3200292" indent="0">
              <a:buNone/>
              <a:defRPr sz="2000"/>
            </a:lvl8pPr>
            <a:lvl9pPr marL="365747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12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82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034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9" indent="0" algn="ctr">
              <a:buNone/>
              <a:defRPr sz="2000"/>
            </a:lvl2pPr>
            <a:lvl3pPr marL="914358" indent="0" algn="ctr">
              <a:buNone/>
              <a:defRPr sz="1800"/>
            </a:lvl3pPr>
            <a:lvl4pPr marL="1371536" indent="0" algn="ctr">
              <a:buNone/>
              <a:defRPr sz="1600"/>
            </a:lvl4pPr>
            <a:lvl5pPr marL="1828715" indent="0" algn="ctr">
              <a:buNone/>
              <a:defRPr sz="1600"/>
            </a:lvl5pPr>
            <a:lvl6pPr marL="2285894" indent="0" algn="ctr">
              <a:buNone/>
              <a:defRPr sz="1600"/>
            </a:lvl6pPr>
            <a:lvl7pPr marL="2743073" indent="0" algn="ctr">
              <a:buNone/>
              <a:defRPr sz="1600"/>
            </a:lvl7pPr>
            <a:lvl8pPr marL="3200252" indent="0" algn="ctr">
              <a:buNone/>
              <a:defRPr sz="1600"/>
            </a:lvl8pPr>
            <a:lvl9pPr marL="365743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14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24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377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322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810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411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0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9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0480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999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8" indent="0">
              <a:buNone/>
              <a:defRPr sz="2400"/>
            </a:lvl3pPr>
            <a:lvl4pPr marL="1371536" indent="0">
              <a:buNone/>
              <a:defRPr sz="2000"/>
            </a:lvl4pPr>
            <a:lvl5pPr marL="1828715" indent="0">
              <a:buNone/>
              <a:defRPr sz="2000"/>
            </a:lvl5pPr>
            <a:lvl6pPr marL="2285894" indent="0">
              <a:buNone/>
              <a:defRPr sz="2000"/>
            </a:lvl6pPr>
            <a:lvl7pPr marL="2743073" indent="0">
              <a:buNone/>
              <a:defRPr sz="2000"/>
            </a:lvl7pPr>
            <a:lvl8pPr marL="3200252" indent="0">
              <a:buNone/>
              <a:defRPr sz="2000"/>
            </a:lvl8pPr>
            <a:lvl9pPr marL="365743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44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658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6110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9" indent="0" algn="ctr">
              <a:buNone/>
              <a:defRPr sz="2000"/>
            </a:lvl2pPr>
            <a:lvl3pPr marL="914358" indent="0" algn="ctr">
              <a:buNone/>
              <a:defRPr sz="1800"/>
            </a:lvl3pPr>
            <a:lvl4pPr marL="1371536" indent="0" algn="ctr">
              <a:buNone/>
              <a:defRPr sz="1600"/>
            </a:lvl4pPr>
            <a:lvl5pPr marL="1828715" indent="0" algn="ctr">
              <a:buNone/>
              <a:defRPr sz="1600"/>
            </a:lvl5pPr>
            <a:lvl6pPr marL="2285894" indent="0" algn="ctr">
              <a:buNone/>
              <a:defRPr sz="1600"/>
            </a:lvl6pPr>
            <a:lvl7pPr marL="2743073" indent="0" algn="ctr">
              <a:buNone/>
              <a:defRPr sz="1600"/>
            </a:lvl7pPr>
            <a:lvl8pPr marL="3200252" indent="0" algn="ctr">
              <a:buNone/>
              <a:defRPr sz="1600"/>
            </a:lvl8pPr>
            <a:lvl9pPr marL="365743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303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65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6695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373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6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11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313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62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8" indent="0">
              <a:buNone/>
              <a:defRPr sz="2400"/>
            </a:lvl3pPr>
            <a:lvl4pPr marL="1371536" indent="0">
              <a:buNone/>
              <a:defRPr sz="2000"/>
            </a:lvl4pPr>
            <a:lvl5pPr marL="1828715" indent="0">
              <a:buNone/>
              <a:defRPr sz="2000"/>
            </a:lvl5pPr>
            <a:lvl6pPr marL="2285894" indent="0">
              <a:buNone/>
              <a:defRPr sz="2000"/>
            </a:lvl6pPr>
            <a:lvl7pPr marL="2743073" indent="0">
              <a:buNone/>
              <a:defRPr sz="2000"/>
            </a:lvl7pPr>
            <a:lvl8pPr marL="3200252" indent="0">
              <a:buNone/>
              <a:defRPr sz="2000"/>
            </a:lvl8pPr>
            <a:lvl9pPr marL="365743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282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9470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40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7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7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90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9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7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5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69" indent="0">
              <a:buNone/>
              <a:defRPr sz="2400"/>
            </a:lvl3pPr>
            <a:lvl4pPr marL="1371553" indent="0">
              <a:buNone/>
              <a:defRPr sz="2000"/>
            </a:lvl4pPr>
            <a:lvl5pPr marL="1828738" indent="0">
              <a:buNone/>
              <a:defRPr sz="2000"/>
            </a:lvl5pPr>
            <a:lvl6pPr marL="2285923" indent="0">
              <a:buNone/>
              <a:defRPr sz="2000"/>
            </a:lvl6pPr>
            <a:lvl7pPr marL="2743107" indent="0">
              <a:buNone/>
              <a:defRPr sz="2000"/>
            </a:lvl7pPr>
            <a:lvl8pPr marL="3200292" indent="0">
              <a:buNone/>
              <a:defRPr sz="2000"/>
            </a:lvl8pPr>
            <a:lvl9pPr marL="365747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5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5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6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69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7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2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6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1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0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9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9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8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7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2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6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00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6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69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7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2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6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1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0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9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9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8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7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2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6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D0A0B7-B72F-0645-9E36-A4A9FEF7E1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325" y="-3357"/>
            <a:ext cx="12191953" cy="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98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58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589" indent="-228589" algn="l" defTabSz="91435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768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2947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126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305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483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2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1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0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5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3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2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D0A0B7-B72F-0645-9E36-A4A9FEF7E1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325" y="-3357"/>
            <a:ext cx="12191953" cy="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1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358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589" indent="-228589" algn="l" defTabSz="91435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768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2947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126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305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483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2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1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0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5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3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2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video" Target="https://www.youtube.com/embed/DxIDKZHW3-E?si=0PLIQLAXZt7TRl6p&amp;start=0&amp;end=290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739570" y="645903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endParaRPr sz="1092" dirty="0"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5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3610" y="251810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Tutor Notice</a:t>
            </a:r>
            <a:endParaRPr sz="2426" spc="27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8365" y="5140981"/>
            <a:ext cx="2768844" cy="16043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64" y="5810630"/>
            <a:ext cx="4318391" cy="10479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864" y="993387"/>
            <a:ext cx="1180815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Homework will start being set on Monday 9</a:t>
            </a:r>
            <a:r>
              <a:rPr lang="en-GB" baseline="30000" dirty="0" smtClean="0"/>
              <a:t>th</a:t>
            </a:r>
            <a:r>
              <a:rPr lang="en-GB" dirty="0" smtClean="0"/>
              <a:t> September.</a:t>
            </a:r>
          </a:p>
          <a:p>
            <a:endParaRPr lang="en-GB" dirty="0"/>
          </a:p>
          <a:p>
            <a:r>
              <a:rPr lang="en-GB" dirty="0" smtClean="0"/>
              <a:t>You will go on to SAM Learning  and click on </a:t>
            </a:r>
            <a:r>
              <a:rPr lang="en-GB" dirty="0" smtClean="0">
                <a:solidFill>
                  <a:srgbClr val="FF0000"/>
                </a:solidFill>
              </a:rPr>
              <a:t>Set Tasks</a:t>
            </a:r>
            <a:r>
              <a:rPr lang="en-GB" dirty="0" smtClean="0"/>
              <a:t> to see all your tasks. </a:t>
            </a:r>
          </a:p>
          <a:p>
            <a:endParaRPr lang="en-GB" dirty="0"/>
          </a:p>
          <a:p>
            <a:r>
              <a:rPr lang="en-GB" dirty="0" smtClean="0"/>
              <a:t>You will receive Homework on a weekly basis so you need to log in and complete work every week.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If you need help or access to a computer/device there is: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Homework Club every morning in West Canteen from 8am onwards.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Library computers available every break time and afterschool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You still need to be logging in to Classcharts as your teachers may send announcements out on there or attach revision material for upcoming assessments.</a:t>
            </a:r>
          </a:p>
          <a:p>
            <a:endParaRPr lang="en-GB" dirty="0"/>
          </a:p>
          <a:p>
            <a:r>
              <a:rPr lang="en-GB" dirty="0" smtClean="0"/>
              <a:t>All log in details can be found on your Attainment cards in your passports.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Any issues please come see Mrs Shaheen in W309 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621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11084458" cy="1182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38" dirty="0" smtClean="0"/>
              <a:t>Studies have shown that there are a number of things that can help you have good mental health. </a:t>
            </a:r>
          </a:p>
          <a:p>
            <a:pPr marL="0" indent="0">
              <a:buNone/>
            </a:pP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How to have good mental health</a:t>
            </a:r>
            <a:endParaRPr sz="2426" spc="27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763" y="2388966"/>
            <a:ext cx="2571750" cy="1781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9087" y="2388966"/>
            <a:ext cx="2533650" cy="180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3898" y="2631576"/>
            <a:ext cx="2981325" cy="1533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9014" y="4643437"/>
            <a:ext cx="2143125" cy="1741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89796" y="4641847"/>
            <a:ext cx="2619375" cy="1743075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822337" y="4198716"/>
            <a:ext cx="1792899" cy="491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89" indent="-228589" algn="l" defTabSz="914358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85768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2947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126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305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483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62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41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20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38" dirty="0" smtClean="0"/>
              <a:t>Exercise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38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2139" y="4198716"/>
            <a:ext cx="1950598" cy="491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589" indent="-228589" algn="l" defTabSz="914358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85768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2947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126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305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483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62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41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20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38" dirty="0" smtClean="0"/>
              <a:t>Stay hydrated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38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213375" y="4182887"/>
            <a:ext cx="2931847" cy="491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589" indent="-228589" algn="l" defTabSz="914358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85768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2947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126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305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483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62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41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20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38" dirty="0" smtClean="0"/>
              <a:t>Eat healthy food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38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833496" y="6337963"/>
            <a:ext cx="2931847" cy="491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589" indent="-228589" algn="l" defTabSz="914358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85768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2947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126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305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483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62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41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20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38" dirty="0" smtClean="0"/>
              <a:t>Do things that make you happy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38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133559" y="6384922"/>
            <a:ext cx="3318172" cy="58737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589" indent="-228589" algn="l" defTabSz="914358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85768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2947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126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305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483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62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41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20" indent="-228589" algn="l" defTabSz="91435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38" dirty="0" smtClean="0"/>
              <a:t>Speak to people in person to feel connected. Speaking online is not as effective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38" dirty="0"/>
          </a:p>
        </p:txBody>
      </p:sp>
    </p:spTree>
    <p:extLst>
      <p:ext uri="{BB962C8B-B14F-4D97-AF65-F5344CB8AC3E}">
        <p14:creationId xmlns:p14="http://schemas.microsoft.com/office/powerpoint/2010/main" val="334199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77386" y="407204"/>
            <a:ext cx="7203248" cy="803823"/>
          </a:xfrm>
        </p:spPr>
        <p:txBody>
          <a:bodyPr>
            <a:normAutofit/>
          </a:bodyPr>
          <a:lstStyle/>
          <a:p>
            <a:r>
              <a:rPr lang="en-GB" sz="4851" dirty="0"/>
              <a:t>Support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79264" y="1514351"/>
            <a:ext cx="11275785" cy="896305"/>
          </a:xfrm>
          <a:prstGeom prst="rect">
            <a:avLst/>
          </a:prstGeom>
        </p:spPr>
        <p:txBody>
          <a:bodyPr vert="horz" lIns="55449" tIns="27725" rIns="55449" bIns="27725" rtlCol="0">
            <a:normAutofit fontScale="70000" lnSpcReduction="20000"/>
          </a:bodyPr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617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58">
              <a:spcBef>
                <a:spcPts val="1000"/>
              </a:spcBef>
              <a:buNone/>
            </a:pPr>
            <a:r>
              <a:rPr lang="en-US" sz="4366" dirty="0"/>
              <a:t>If you ever need support about </a:t>
            </a:r>
            <a:r>
              <a:rPr lang="en-US" sz="4366" dirty="0" smtClean="0"/>
              <a:t>mental health </a:t>
            </a:r>
            <a:r>
              <a:rPr lang="en-US" sz="4366" dirty="0"/>
              <a:t>for either yourself or a friend/family member, you can get support from the following places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264" y="2799109"/>
            <a:ext cx="4804620" cy="322201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0769" y="2601762"/>
            <a:ext cx="2161767" cy="143855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69395" y="4551315"/>
            <a:ext cx="2011239" cy="201123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8069311" y="2562422"/>
            <a:ext cx="2043935" cy="188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77246"/>
            <a:r>
              <a:rPr lang="en-US" sz="1940" dirty="0">
                <a:solidFill>
                  <a:srgbClr val="2A2C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Childline.org.uk</a:t>
            </a:r>
          </a:p>
          <a:p>
            <a:pPr defTabSz="277246"/>
            <a:endParaRPr lang="en-US" sz="1940" dirty="0">
              <a:solidFill>
                <a:srgbClr val="2A2C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277246"/>
            <a:r>
              <a:rPr lang="en-US" sz="1940" dirty="0">
                <a:solidFill>
                  <a:srgbClr val="2A2C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– 08001111</a:t>
            </a:r>
          </a:p>
          <a:p>
            <a:pPr defTabSz="277246"/>
            <a:endParaRPr lang="en-US" sz="1940" dirty="0">
              <a:solidFill>
                <a:srgbClr val="2A2C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277246"/>
            <a:r>
              <a:rPr lang="en-US" sz="1940" dirty="0">
                <a:solidFill>
                  <a:srgbClr val="2A2C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or chat online for support</a:t>
            </a:r>
            <a:endParaRPr lang="en-GB" sz="1940" dirty="0">
              <a:solidFill>
                <a:srgbClr val="2A2C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05687" y="4644666"/>
            <a:ext cx="3949362" cy="2182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77246"/>
            <a:r>
              <a:rPr lang="en-US" sz="1940" dirty="0">
                <a:solidFill>
                  <a:srgbClr val="2A2C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Themix.org.uk</a:t>
            </a:r>
          </a:p>
          <a:p>
            <a:pPr defTabSz="277246"/>
            <a:endParaRPr lang="en-US" sz="1940" dirty="0">
              <a:solidFill>
                <a:srgbClr val="2A2C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277246"/>
            <a:r>
              <a:rPr lang="en-US" sz="1940" dirty="0">
                <a:solidFill>
                  <a:srgbClr val="2A2C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email or have one-to-chat online.</a:t>
            </a:r>
          </a:p>
          <a:p>
            <a:pPr defTabSz="277246"/>
            <a:endParaRPr lang="en-US" sz="1940" dirty="0">
              <a:solidFill>
                <a:srgbClr val="2A2C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277246"/>
            <a:r>
              <a:rPr lang="en-US" sz="1940" dirty="0">
                <a:solidFill>
                  <a:srgbClr val="2A2C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also a crisis messenger which is available 24/7</a:t>
            </a:r>
            <a:endParaRPr lang="en-GB" sz="1940" dirty="0">
              <a:solidFill>
                <a:srgbClr val="2A2C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9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645304"/>
            <a:ext cx="12116843" cy="155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1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997" y="1061918"/>
            <a:ext cx="5647533" cy="564753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9308" y="68840"/>
            <a:ext cx="6514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77246">
              <a:defRPr/>
            </a:pPr>
            <a:r>
              <a:rPr lang="en-GB" sz="4000" u="sng" dirty="0">
                <a:solidFill>
                  <a:prstClr val="black"/>
                </a:solidFill>
                <a:latin typeface="Comic Sans MS" panose="030F0702030302020204" pitchFamily="66" charset="0"/>
              </a:rPr>
              <a:t>Secure your Future: Learning Journey</a:t>
            </a:r>
          </a:p>
        </p:txBody>
      </p:sp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07E73F21-BD7F-E769-B703-F6FC05FC3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28" name="Rounded Rectangle 27"/>
          <p:cNvSpPr/>
          <p:nvPr/>
        </p:nvSpPr>
        <p:spPr>
          <a:xfrm>
            <a:off x="581290" y="1586889"/>
            <a:ext cx="1446050" cy="1008041"/>
          </a:xfrm>
          <a:prstGeom prst="roundRect">
            <a:avLst/>
          </a:prstGeom>
          <a:solidFill>
            <a:srgbClr val="FFC000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is mental health?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25775" y="1618155"/>
            <a:ext cx="1446050" cy="1008041"/>
          </a:xfrm>
          <a:prstGeom prst="roundRect">
            <a:avLst/>
          </a:prstGeom>
          <a:solidFill>
            <a:schemeClr val="bg1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stress will I have this year?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470261" y="1592857"/>
            <a:ext cx="1446050" cy="1008041"/>
          </a:xfrm>
          <a:prstGeom prst="roundRect">
            <a:avLst/>
          </a:prstGeom>
          <a:noFill/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Hope to cope with stress?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414746" y="1586888"/>
            <a:ext cx="1446050" cy="1008041"/>
          </a:xfrm>
          <a:prstGeom prst="roundRect">
            <a:avLst/>
          </a:prstGeom>
          <a:noFill/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healthy habits should I have this year?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8422755" y="1606240"/>
            <a:ext cx="1514832" cy="1008041"/>
          </a:xfrm>
          <a:prstGeom prst="roundRect">
            <a:avLst/>
          </a:prstGeom>
          <a:solidFill>
            <a:schemeClr val="bg1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How can I manage my time effectively?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499546" y="1605223"/>
            <a:ext cx="1446050" cy="1008041"/>
          </a:xfrm>
          <a:prstGeom prst="roundRect">
            <a:avLst/>
          </a:prstGeom>
          <a:solidFill>
            <a:schemeClr val="bg1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Should I have a revision timetable now?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75490" y="3123340"/>
            <a:ext cx="6774910" cy="3586111"/>
          </a:xfrm>
          <a:prstGeom prst="rect">
            <a:avLst/>
          </a:prstGeom>
          <a:ln>
            <a:solidFill>
              <a:srgbClr val="E74519"/>
            </a:solidFill>
          </a:ln>
        </p:spPr>
        <p:txBody>
          <a:bodyPr vert="horz" lIns="55449" tIns="27725" rIns="55449" bIns="27725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1940" b="1" dirty="0">
                <a:solidFill>
                  <a:prstClr val="black"/>
                </a:solidFill>
                <a:latin typeface="Comic Sans MS"/>
              </a:rPr>
              <a:t>Today we will look at:</a:t>
            </a: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endParaRPr lang="en-US" sz="1940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1940" b="1" dirty="0" smtClean="0">
                <a:solidFill>
                  <a:prstClr val="black"/>
                </a:solidFill>
                <a:latin typeface="Comic Sans MS"/>
              </a:rPr>
              <a:t>What is mental health?</a:t>
            </a:r>
            <a:endParaRPr lang="en-US" sz="1940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endParaRPr lang="en-US" sz="1940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1940" b="1" dirty="0">
                <a:solidFill>
                  <a:prstClr val="black"/>
                </a:solidFill>
                <a:latin typeface="Comic Sans MS"/>
              </a:rPr>
              <a:t>This includes:</a:t>
            </a:r>
          </a:p>
          <a:p>
            <a:pPr marL="138623" indent="-138623" defTabSz="554499">
              <a:lnSpc>
                <a:spcPct val="110000"/>
              </a:lnSpc>
              <a:spcBef>
                <a:spcPts val="607"/>
              </a:spcBef>
              <a:buFontTx/>
              <a:buChar char="-"/>
              <a:defRPr/>
            </a:pPr>
            <a:r>
              <a:rPr lang="en-US" sz="1940" b="1" dirty="0" smtClean="0">
                <a:solidFill>
                  <a:prstClr val="black"/>
                </a:solidFill>
                <a:latin typeface="Comic Sans MS"/>
              </a:rPr>
              <a:t>Definition of mental health?</a:t>
            </a:r>
          </a:p>
          <a:p>
            <a:pPr marL="138623" indent="-138623" defTabSz="554499">
              <a:lnSpc>
                <a:spcPct val="110000"/>
              </a:lnSpc>
              <a:spcBef>
                <a:spcPts val="607"/>
              </a:spcBef>
              <a:buFontTx/>
              <a:buChar char="-"/>
              <a:defRPr/>
            </a:pPr>
            <a:r>
              <a:rPr lang="en-US" sz="1940" b="1" dirty="0" smtClean="0">
                <a:solidFill>
                  <a:prstClr val="black"/>
                </a:solidFill>
                <a:latin typeface="Comic Sans MS"/>
              </a:rPr>
              <a:t>Difference between mental health and mental illness</a:t>
            </a:r>
          </a:p>
          <a:p>
            <a:pPr marL="138623" indent="-138623" defTabSz="554499">
              <a:lnSpc>
                <a:spcPct val="110000"/>
              </a:lnSpc>
              <a:spcBef>
                <a:spcPts val="607"/>
              </a:spcBef>
              <a:buFontTx/>
              <a:buChar char="-"/>
              <a:defRPr/>
            </a:pPr>
            <a:r>
              <a:rPr lang="en-US" sz="1940" b="1" dirty="0" smtClean="0">
                <a:solidFill>
                  <a:prstClr val="black"/>
                </a:solidFill>
                <a:latin typeface="Comic Sans MS"/>
              </a:rPr>
              <a:t>Ways to improve mental health?</a:t>
            </a:r>
            <a:endParaRPr lang="en-US" sz="1940" b="1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274975" y="3095752"/>
            <a:ext cx="4674666" cy="3586111"/>
          </a:xfrm>
          <a:prstGeom prst="rect">
            <a:avLst/>
          </a:prstGeom>
          <a:ln>
            <a:solidFill>
              <a:srgbClr val="E74519"/>
            </a:solidFill>
          </a:ln>
        </p:spPr>
        <p:txBody>
          <a:bodyPr vert="horz" lIns="55449" tIns="27725" rIns="55449" bIns="27725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2183" b="1" dirty="0">
                <a:solidFill>
                  <a:prstClr val="black"/>
                </a:solidFill>
                <a:latin typeface="Comic Sans MS"/>
              </a:rPr>
              <a:t>Please remember that during the lesson we should not be asking any pupil or teacher personal questions.</a:t>
            </a: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endParaRPr lang="en-US" sz="2183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2183" b="1" dirty="0">
                <a:solidFill>
                  <a:prstClr val="black"/>
                </a:solidFill>
                <a:latin typeface="Comic Sans MS"/>
              </a:rPr>
              <a:t>Your teacher can ask you questions but this will be to check your knowledge in the lesson.</a:t>
            </a:r>
          </a:p>
        </p:txBody>
      </p:sp>
    </p:spTree>
    <p:extLst>
      <p:ext uri="{BB962C8B-B14F-4D97-AF65-F5344CB8AC3E}">
        <p14:creationId xmlns:p14="http://schemas.microsoft.com/office/powerpoint/2010/main" val="416506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617914" cy="5108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38" dirty="0" smtClean="0"/>
              <a:t>With the person next to you discuss the following question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“what is mental health?”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Be ready to share your answers with the class</a:t>
            </a: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What is mental health?</a:t>
            </a:r>
            <a:endParaRPr sz="2426" spc="27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7452" y="1522535"/>
            <a:ext cx="2466975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193" y="3002053"/>
            <a:ext cx="2800350" cy="1628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0493" y="3902165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6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617914" cy="5108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38" dirty="0" smtClean="0"/>
              <a:t>The World Health </a:t>
            </a:r>
            <a:r>
              <a:rPr lang="en-US" sz="3638" dirty="0" err="1" smtClean="0"/>
              <a:t>Organisation</a:t>
            </a:r>
            <a:r>
              <a:rPr lang="en-US" sz="3638" dirty="0" smtClean="0"/>
              <a:t> (WHO) say…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“mental health is a state of mental well being that enables people to cope with the stresses of life, </a:t>
            </a:r>
            <a:r>
              <a:rPr lang="en-US" sz="3638" dirty="0" err="1" smtClean="0"/>
              <a:t>realise</a:t>
            </a:r>
            <a:r>
              <a:rPr lang="en-US" sz="3638" dirty="0" smtClean="0"/>
              <a:t> their abilities, learn well and work well and contribute to their community”</a:t>
            </a: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What is mental health?</a:t>
            </a:r>
            <a:endParaRPr sz="2426" spc="27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7452" y="1522535"/>
            <a:ext cx="2466975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193" y="3002053"/>
            <a:ext cx="2800350" cy="1628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0493" y="3902165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617914" cy="5108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38" dirty="0" smtClean="0"/>
              <a:t>Mental health is not just when people are feeling down. People have mental health when they are feeling good.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Mental health is something everyone has and it impacts everyone, everyday.</a:t>
            </a: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What is mental health?</a:t>
            </a:r>
            <a:endParaRPr sz="2426" spc="27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7452" y="1522535"/>
            <a:ext cx="2466975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193" y="3002053"/>
            <a:ext cx="2800350" cy="1628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0493" y="3902165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6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What is mental health?</a:t>
            </a:r>
            <a:endParaRPr sz="2426" spc="27" dirty="0"/>
          </a:p>
        </p:txBody>
      </p:sp>
      <p:pic>
        <p:nvPicPr>
          <p:cNvPr id="2" name="DxIDKZHW3-E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197979" y="1165449"/>
            <a:ext cx="9915769" cy="557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2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617914" cy="51088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638" dirty="0" smtClean="0"/>
              <a:t>People often confuse mental health and mental illness.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Everyone has mental health but not everyone has mental illness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Mental illness can include things like depression, eating disorders, mood disorders and anxiety. These things affect a persons ability to function over a long period of time. They also need to be diagnosed by a trained professional.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When a person is suffering from poor mental health one day, it does not mean that they have a mental illness. This is because it is not over a long period of time.</a:t>
            </a: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380053"/>
            <a:ext cx="6022811" cy="754002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What is the difference between mental health and mental illness?</a:t>
            </a:r>
            <a:endParaRPr sz="2426" spc="27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7452" y="1522535"/>
            <a:ext cx="2466975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193" y="3002053"/>
            <a:ext cx="2800350" cy="1628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0493" y="3902165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9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11084458" cy="5108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38" dirty="0" smtClean="0"/>
              <a:t>Studies have shown that there are a number of things that can help you have good mental health. 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With the person next to you discuss what these might be.</a:t>
            </a: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How to have good mental health</a:t>
            </a:r>
            <a:endParaRPr sz="2426" spc="27" dirty="0"/>
          </a:p>
        </p:txBody>
      </p:sp>
    </p:spTree>
    <p:extLst>
      <p:ext uri="{BB962C8B-B14F-4D97-AF65-F5344CB8AC3E}">
        <p14:creationId xmlns:p14="http://schemas.microsoft.com/office/powerpoint/2010/main" val="317905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KAT">
      <a:dk1>
        <a:srgbClr val="2A2C65"/>
      </a:dk1>
      <a:lt1>
        <a:srgbClr val="FFFFFF"/>
      </a:lt1>
      <a:dk2>
        <a:srgbClr val="44546A"/>
      </a:dk2>
      <a:lt2>
        <a:srgbClr val="E7E6E6"/>
      </a:lt2>
      <a:accent1>
        <a:srgbClr val="00592A"/>
      </a:accent1>
      <a:accent2>
        <a:srgbClr val="E1791D"/>
      </a:accent2>
      <a:accent3>
        <a:srgbClr val="A31A6D"/>
      </a:accent3>
      <a:accent4>
        <a:srgbClr val="C0162C"/>
      </a:accent4>
      <a:accent5>
        <a:srgbClr val="E1791D"/>
      </a:accent5>
      <a:accent6>
        <a:srgbClr val="70AD47"/>
      </a:accent6>
      <a:hlink>
        <a:srgbClr val="2A2B65"/>
      </a:hlink>
      <a:folHlink>
        <a:srgbClr val="A31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- Pupils, Parents and Visitors" id="{E76A054A-A0A8-4045-97AD-971116C46DE3}" vid="{D137112F-9E5D-4757-9DD1-5ADB193BE195}"/>
    </a:ext>
  </a:extLst>
</a:theme>
</file>

<file path=ppt/theme/theme4.xml><?xml version="1.0" encoding="utf-8"?>
<a:theme xmlns:a="http://schemas.openxmlformats.org/drawingml/2006/main" name="5_Office Theme">
  <a:themeElements>
    <a:clrScheme name="PKAT">
      <a:dk1>
        <a:srgbClr val="2A2C65"/>
      </a:dk1>
      <a:lt1>
        <a:srgbClr val="FFFFFF"/>
      </a:lt1>
      <a:dk2>
        <a:srgbClr val="44546A"/>
      </a:dk2>
      <a:lt2>
        <a:srgbClr val="E7E6E6"/>
      </a:lt2>
      <a:accent1>
        <a:srgbClr val="00592A"/>
      </a:accent1>
      <a:accent2>
        <a:srgbClr val="E1791D"/>
      </a:accent2>
      <a:accent3>
        <a:srgbClr val="A31A6D"/>
      </a:accent3>
      <a:accent4>
        <a:srgbClr val="C0162C"/>
      </a:accent4>
      <a:accent5>
        <a:srgbClr val="E1791D"/>
      </a:accent5>
      <a:accent6>
        <a:srgbClr val="70AD47"/>
      </a:accent6>
      <a:hlink>
        <a:srgbClr val="2A2B65"/>
      </a:hlink>
      <a:folHlink>
        <a:srgbClr val="A31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- Pupils, Parents and Visitors" id="{E76A054A-A0A8-4045-97AD-971116C46DE3}" vid="{D137112F-9E5D-4757-9DD1-5ADB193BE19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638</Words>
  <Application>Microsoft Office PowerPoint</Application>
  <PresentationFormat>Widescreen</PresentationFormat>
  <Paragraphs>87</Paragraphs>
  <Slides>11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Lato</vt:lpstr>
      <vt:lpstr>3_Office Theme</vt:lpstr>
      <vt:lpstr>2_Office Theme</vt:lpstr>
      <vt:lpstr>Office Theme</vt:lpstr>
      <vt:lpstr>5_Office Theme</vt:lpstr>
      <vt:lpstr>Tutor Notice</vt:lpstr>
      <vt:lpstr>PowerPoint Presentation</vt:lpstr>
      <vt:lpstr>PowerPoint Presentation</vt:lpstr>
      <vt:lpstr>What is mental health?</vt:lpstr>
      <vt:lpstr>What is mental health?</vt:lpstr>
      <vt:lpstr>What is mental health?</vt:lpstr>
      <vt:lpstr>What is mental health?</vt:lpstr>
      <vt:lpstr>What is the difference between mental health and mental illness?</vt:lpstr>
      <vt:lpstr>How to have good mental health</vt:lpstr>
      <vt:lpstr>How to have good mental health</vt:lpstr>
      <vt:lpstr>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Stewart</dc:creator>
  <cp:lastModifiedBy>Ryan Stewart</cp:lastModifiedBy>
  <cp:revision>19</cp:revision>
  <dcterms:created xsi:type="dcterms:W3CDTF">2024-08-15T13:31:51Z</dcterms:created>
  <dcterms:modified xsi:type="dcterms:W3CDTF">2024-10-11T14:39:11Z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