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6"/>
  </p:notesMasterIdLst>
  <p:sldIdLst>
    <p:sldId id="295" r:id="rId5"/>
    <p:sldId id="294" r:id="rId6"/>
    <p:sldId id="257" r:id="rId7"/>
    <p:sldId id="258" r:id="rId8"/>
    <p:sldId id="259" r:id="rId9"/>
    <p:sldId id="277" r:id="rId10"/>
    <p:sldId id="288" r:id="rId11"/>
    <p:sldId id="290" r:id="rId12"/>
    <p:sldId id="291" r:id="rId13"/>
    <p:sldId id="292"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rwQQJzqghRr3b4xxv+zIQ==" hashData="6P1w9RiuhYrShVofCtZ9Qgxbf9xjbh8zz7g7tL8XWo2KmECHn7r6cVkvJ1Lerlqwv6K+BaCAJy6/3OpG3zeYP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12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https://www.youtube.com/watch?v=aOOsfkM-nGQ</a:t>
            </a:r>
          </a:p>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9</a:t>
            </a:fld>
            <a:endParaRPr lang="en-GB"/>
          </a:p>
        </p:txBody>
      </p:sp>
    </p:spTree>
    <p:extLst>
      <p:ext uri="{BB962C8B-B14F-4D97-AF65-F5344CB8AC3E}">
        <p14:creationId xmlns:p14="http://schemas.microsoft.com/office/powerpoint/2010/main" val="2774166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51207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955582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2277227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985970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3381268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304712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1049752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877658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970499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946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13112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415303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5.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13"/>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14"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9149352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video" Target="https://www.youtube.com/embed/aOOsfkM-nGQ?si=0Z818ZA86v2Zk-aD" TargetMode="Externa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611371" y="1031092"/>
            <a:ext cx="7771855" cy="238743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dirty="0"/>
              <a:t>Remember to complete all homework tasks on SAM Learning </a:t>
            </a:r>
          </a:p>
        </p:txBody>
      </p:sp>
      <p:sp>
        <p:nvSpPr>
          <p:cNvPr id="7" name="Subtitle 2"/>
          <p:cNvSpPr txBox="1">
            <a:spLocks/>
          </p:cNvSpPr>
          <p:nvPr/>
        </p:nvSpPr>
        <p:spPr>
          <a:xfrm>
            <a:off x="303661" y="3123918"/>
            <a:ext cx="6857519" cy="165564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incomplete Homework Tasks </a:t>
            </a:r>
          </a:p>
        </p:txBody>
      </p:sp>
      <p:pic>
        <p:nvPicPr>
          <p:cNvPr id="8" name="Picture 7"/>
          <p:cNvPicPr>
            <a:picLocks noChangeAspect="1"/>
          </p:cNvPicPr>
          <p:nvPr/>
        </p:nvPicPr>
        <p:blipFill rotWithShape="1">
          <a:blip r:embed="rId3"/>
          <a:srcRect l="1782" t="1680" r="4835"/>
          <a:stretch/>
        </p:blipFill>
        <p:spPr>
          <a:xfrm>
            <a:off x="8383226" y="1333046"/>
            <a:ext cx="2213247" cy="1354880"/>
          </a:xfrm>
          <a:prstGeom prst="rect">
            <a:avLst/>
          </a:prstGeom>
        </p:spPr>
      </p:pic>
      <p:pic>
        <p:nvPicPr>
          <p:cNvPr id="2" name="Picture 1"/>
          <p:cNvPicPr>
            <a:picLocks noChangeAspect="1"/>
          </p:cNvPicPr>
          <p:nvPr/>
        </p:nvPicPr>
        <p:blipFill rotWithShape="1">
          <a:blip r:embed="rId4"/>
          <a:srcRect l="26769" t="41600" r="41731" b="55600"/>
          <a:stretch/>
        </p:blipFill>
        <p:spPr>
          <a:xfrm>
            <a:off x="1729428" y="6136275"/>
            <a:ext cx="10270248" cy="513512"/>
          </a:xfrm>
          <a:prstGeom prst="rect">
            <a:avLst/>
          </a:prstGeom>
        </p:spPr>
      </p:pic>
      <p:sp>
        <p:nvSpPr>
          <p:cNvPr id="3" name="TextBox 2"/>
          <p:cNvSpPr txBox="1"/>
          <p:nvPr/>
        </p:nvSpPr>
        <p:spPr>
          <a:xfrm>
            <a:off x="7670870" y="3363415"/>
            <a:ext cx="2925603"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161181" y="4520643"/>
            <a:ext cx="1467431" cy="148463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29585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77500" lnSpcReduction="20000"/>
          </a:bodyPr>
          <a:lstStyle/>
          <a:p>
            <a:pPr marL="0" indent="0">
              <a:buNone/>
            </a:pPr>
            <a:r>
              <a:rPr lang="en-US" sz="3638" dirty="0" smtClean="0"/>
              <a:t>Understanding peer pressure helps young people navigate social dynamics. </a:t>
            </a:r>
          </a:p>
          <a:p>
            <a:pPr marL="0" indent="0">
              <a:buNone/>
            </a:pPr>
            <a:endParaRPr lang="en-US" sz="3638" dirty="0"/>
          </a:p>
          <a:p>
            <a:pPr marL="0" indent="0">
              <a:buNone/>
            </a:pPr>
            <a:r>
              <a:rPr lang="en-US" sz="3638" dirty="0" smtClean="0"/>
              <a:t>When feeling pressure to fit in or do something they are not comfortable with, young people can instead stand firm in their individual values. </a:t>
            </a:r>
          </a:p>
          <a:p>
            <a:pPr marL="0" indent="0">
              <a:buNone/>
            </a:pPr>
            <a:endParaRPr lang="en-US" sz="3638" dirty="0"/>
          </a:p>
          <a:p>
            <a:pPr marL="0" indent="0">
              <a:buNone/>
            </a:pPr>
            <a:r>
              <a:rPr lang="en-US" sz="3638" dirty="0" err="1" smtClean="0"/>
              <a:t>Recognising</a:t>
            </a:r>
            <a:r>
              <a:rPr lang="en-US" sz="3638" dirty="0" smtClean="0"/>
              <a:t> influence also enables those young people who are influential to reflect if they are doing so in a positive or negative manner.</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is this important?</a:t>
            </a:r>
            <a:endParaRPr sz="2426" spc="27" dirty="0"/>
          </a:p>
        </p:txBody>
      </p:sp>
      <p:pic>
        <p:nvPicPr>
          <p:cNvPr id="3" name="Picture 2"/>
          <p:cNvPicPr>
            <a:picLocks noChangeAspect="1"/>
          </p:cNvPicPr>
          <p:nvPr/>
        </p:nvPicPr>
        <p:blipFill>
          <a:blip r:embed="rId4"/>
          <a:stretch>
            <a:fillRect/>
          </a:stretch>
        </p:blipFill>
        <p:spPr>
          <a:xfrm>
            <a:off x="7203855" y="1504209"/>
            <a:ext cx="2809875" cy="1628775"/>
          </a:xfrm>
          <a:prstGeom prst="rect">
            <a:avLst/>
          </a:prstGeom>
        </p:spPr>
      </p:pic>
      <p:pic>
        <p:nvPicPr>
          <p:cNvPr id="4" name="Picture 3"/>
          <p:cNvPicPr>
            <a:picLocks noChangeAspect="1"/>
          </p:cNvPicPr>
          <p:nvPr/>
        </p:nvPicPr>
        <p:blipFill>
          <a:blip r:embed="rId5"/>
          <a:stretch>
            <a:fillRect/>
          </a:stretch>
        </p:blipFill>
        <p:spPr>
          <a:xfrm>
            <a:off x="8149753" y="3132984"/>
            <a:ext cx="2857500" cy="1600200"/>
          </a:xfrm>
          <a:prstGeom prst="rect">
            <a:avLst/>
          </a:prstGeom>
        </p:spPr>
      </p:pic>
      <p:pic>
        <p:nvPicPr>
          <p:cNvPr id="5" name="Picture 4"/>
          <p:cNvPicPr>
            <a:picLocks noChangeAspect="1"/>
          </p:cNvPicPr>
          <p:nvPr/>
        </p:nvPicPr>
        <p:blipFill>
          <a:blip r:embed="rId6"/>
          <a:stretch>
            <a:fillRect/>
          </a:stretch>
        </p:blipFill>
        <p:spPr>
          <a:xfrm>
            <a:off x="7234403" y="4733184"/>
            <a:ext cx="2828925" cy="1619250"/>
          </a:xfrm>
          <a:prstGeom prst="rect">
            <a:avLst/>
          </a:prstGeom>
        </p:spPr>
      </p:pic>
    </p:spTree>
    <p:extLst>
      <p:ext uri="{BB962C8B-B14F-4D97-AF65-F5344CB8AC3E}">
        <p14:creationId xmlns:p14="http://schemas.microsoft.com/office/powerpoint/2010/main" val="403046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70000" lnSpcReduction="20000"/>
          </a:bodyPr>
          <a:lstStyle/>
          <a:p>
            <a:pPr marL="0" indent="0">
              <a:buNone/>
            </a:pPr>
            <a:r>
              <a:rPr lang="en-US" sz="3638" dirty="0" smtClean="0"/>
              <a:t>Jake is 15 years old and has a reputation of doing well in school, being respectful and usually stays out of trouble. However recently he is trying to fit in with a group of popular pupils who have a reputation for being disruptive in lessons. In one of his lessons, Jake notices his new friends passing notes and whispering jokes. One of his friends tells Jake to say something funny. Jake knows it is wrong to disrupt the class but he doesn’t want to seem uncool in front of his new friends. Jake makes a sarcastic comment about the teacher loud enough for everyone to hear. His friends and most of the class laugh loud and start cheering. The teacher immediately gives Jake a detention, sends him out of class and tells him that they will be contacting his parents/</a:t>
            </a:r>
            <a:r>
              <a:rPr lang="en-US" sz="3638" dirty="0" err="1" smtClean="0"/>
              <a:t>carers</a:t>
            </a:r>
            <a:r>
              <a:rPr lang="en-US" sz="3638" dirty="0" smtClean="0"/>
              <a:t>.</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11" name="Content Placeholder 2"/>
          <p:cNvSpPr txBox="1">
            <a:spLocks/>
          </p:cNvSpPr>
          <p:nvPr/>
        </p:nvSpPr>
        <p:spPr>
          <a:xfrm>
            <a:off x="7184570" y="1236791"/>
            <a:ext cx="5120799" cy="5596003"/>
          </a:xfrm>
          <a:prstGeom prst="rect">
            <a:avLst/>
          </a:prstGeom>
        </p:spPr>
        <p:txBody>
          <a:bodyPr vert="horz" lIns="91440" tIns="45720" rIns="91440" bIns="45720" rtlCol="0">
            <a:normAutofit fontScale="850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Read the scenario and discuss the following questions:</a:t>
            </a:r>
          </a:p>
          <a:p>
            <a:pPr marL="0" indent="0">
              <a:buFont typeface="Arial" panose="020B0604020202020204" pitchFamily="34" charset="0"/>
              <a:buNone/>
            </a:pPr>
            <a:endParaRPr lang="en-US" sz="3638" dirty="0"/>
          </a:p>
          <a:p>
            <a:pPr marL="742950" indent="-742950">
              <a:buFont typeface="Arial" panose="020B0604020202020204" pitchFamily="34" charset="0"/>
              <a:buAutoNum type="arabicPeriod"/>
            </a:pPr>
            <a:r>
              <a:rPr lang="en-US" sz="3638" dirty="0" smtClean="0"/>
              <a:t>How is Jake being influenced?</a:t>
            </a:r>
          </a:p>
          <a:p>
            <a:pPr marL="742950" indent="-742950">
              <a:buFont typeface="Arial" panose="020B0604020202020204" pitchFamily="34" charset="0"/>
              <a:buAutoNum type="arabicPeriod"/>
            </a:pPr>
            <a:r>
              <a:rPr lang="en-US" sz="3638" dirty="0" smtClean="0"/>
              <a:t>Does Jake really want to behave the way he did in class?</a:t>
            </a:r>
          </a:p>
          <a:p>
            <a:pPr marL="742950" indent="-742950">
              <a:buFont typeface="Arial" panose="020B0604020202020204" pitchFamily="34" charset="0"/>
              <a:buAutoNum type="arabicPeriod"/>
            </a:pPr>
            <a:r>
              <a:rPr lang="en-US" sz="3638" dirty="0" smtClean="0"/>
              <a:t>How do you think Jake will feel when he speaks to his parents/</a:t>
            </a:r>
            <a:r>
              <a:rPr lang="en-US" sz="3638" dirty="0" err="1" smtClean="0"/>
              <a:t>carers</a:t>
            </a:r>
            <a:r>
              <a:rPr lang="en-US" sz="3638" dirty="0" smtClean="0"/>
              <a:t> later that day?</a:t>
            </a:r>
          </a:p>
        </p:txBody>
      </p:sp>
    </p:spTree>
    <p:extLst>
      <p:ext uri="{BB962C8B-B14F-4D97-AF65-F5344CB8AC3E}">
        <p14:creationId xmlns:p14="http://schemas.microsoft.com/office/powerpoint/2010/main" val="77768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GB" sz="3200" b="1" u="sng" dirty="0" smtClean="0"/>
              <a:t>Thought for the Day</a:t>
            </a:r>
          </a:p>
          <a:p>
            <a:pPr algn="ctr">
              <a:lnSpc>
                <a:spcPct val="100000"/>
              </a:lnSpc>
            </a:pPr>
            <a:r>
              <a:rPr lang="en-GB" sz="5400" dirty="0" smtClean="0"/>
              <a:t>“Don’t let the noise of others’ opinions drown out your own inner voice”</a:t>
            </a:r>
          </a:p>
          <a:p>
            <a:pPr algn="ctr">
              <a:lnSpc>
                <a:spcPct val="100000"/>
              </a:lnSpc>
            </a:pPr>
            <a:r>
              <a:rPr lang="en-GB" sz="2400" dirty="0" smtClean="0"/>
              <a:t>Steve Jobs, Founder of Apple </a:t>
            </a:r>
            <a:r>
              <a:rPr lang="en-GB" sz="2400" dirty="0" err="1" smtClean="0"/>
              <a:t>Inc</a:t>
            </a:r>
            <a:endParaRPr lang="en-GB" sz="2400" dirty="0"/>
          </a:p>
        </p:txBody>
      </p:sp>
      <p:sp>
        <p:nvSpPr>
          <p:cNvPr id="3" name="Content Placeholder 2">
            <a:extLst>
              <a:ext uri="{FF2B5EF4-FFF2-40B4-BE49-F238E27FC236}">
                <a16:creationId xmlns:a16="http://schemas.microsoft.com/office/drawing/2014/main" id="{4AA4A812-82AB-4A80-BA4B-1893978C8BF3}"/>
              </a:ext>
            </a:extLst>
          </p:cNvPr>
          <p:cNvSpPr>
            <a:spLocks noGrp="1"/>
          </p:cNvSpPr>
          <p:nvPr>
            <p:ph sz="quarter" idx="14"/>
          </p:nvPr>
        </p:nvSpPr>
        <p:spPr/>
        <p:txBody>
          <a:bodyPr/>
          <a:lstStyle/>
          <a:p>
            <a:endParaRPr lang="en-GB" dirty="0"/>
          </a:p>
        </p:txBody>
      </p:sp>
    </p:spTree>
    <p:extLst>
      <p:ext uri="{BB962C8B-B14F-4D97-AF65-F5344CB8AC3E}">
        <p14:creationId xmlns:p14="http://schemas.microsoft.com/office/powerpoint/2010/main" val="1858863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45304"/>
            <a:ext cx="12116843" cy="1557727"/>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stress?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influences your decisions?</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addiction?</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Why are vaccines important?</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health checks should you do?</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influences your decisions?</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The role of social media</a:t>
            </a:r>
          </a:p>
          <a:p>
            <a:pPr marL="138623" indent="-138623" defTabSz="554499">
              <a:lnSpc>
                <a:spcPct val="110000"/>
              </a:lnSpc>
              <a:spcBef>
                <a:spcPts val="607"/>
              </a:spcBef>
              <a:buFontTx/>
              <a:buChar char="-"/>
              <a:defRPr/>
            </a:pPr>
            <a:r>
              <a:rPr lang="en-US" sz="1940" b="1" dirty="0" smtClean="0">
                <a:solidFill>
                  <a:prstClr val="black"/>
                </a:solidFill>
                <a:latin typeface="Comic Sans MS"/>
              </a:rPr>
              <a:t>Peer Pressure</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smtClean="0"/>
              <a:t>With the person next to you discuss the following question</a:t>
            </a:r>
          </a:p>
          <a:p>
            <a:pPr marL="0" indent="0">
              <a:buNone/>
            </a:pPr>
            <a:endParaRPr lang="en-US" sz="3638" dirty="0"/>
          </a:p>
          <a:p>
            <a:pPr marL="0" indent="0">
              <a:buNone/>
            </a:pPr>
            <a:r>
              <a:rPr lang="en-US" sz="3638" dirty="0" smtClean="0"/>
              <a:t>“what might influence peoples decisions?”</a:t>
            </a:r>
          </a:p>
          <a:p>
            <a:pPr marL="0" indent="0">
              <a:buNone/>
            </a:pPr>
            <a:endParaRPr lang="en-US" sz="3638" dirty="0"/>
          </a:p>
          <a:p>
            <a:pPr marL="0" indent="0">
              <a:buNone/>
            </a:pPr>
            <a:r>
              <a:rPr lang="en-US" sz="3638" dirty="0" smtClean="0"/>
              <a:t>Be ready to share your discussion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influences decisions?</a:t>
            </a:r>
            <a:endParaRPr sz="2426" spc="27" dirty="0"/>
          </a:p>
        </p:txBody>
      </p:sp>
      <p:pic>
        <p:nvPicPr>
          <p:cNvPr id="2" name="Picture 1"/>
          <p:cNvPicPr>
            <a:picLocks noChangeAspect="1"/>
          </p:cNvPicPr>
          <p:nvPr/>
        </p:nvPicPr>
        <p:blipFill>
          <a:blip r:embed="rId4"/>
          <a:stretch>
            <a:fillRect/>
          </a:stretch>
        </p:blipFill>
        <p:spPr>
          <a:xfrm>
            <a:off x="7270630" y="1057520"/>
            <a:ext cx="4052366" cy="5719829"/>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85000" lnSpcReduction="20000"/>
          </a:bodyPr>
          <a:lstStyle/>
          <a:p>
            <a:pPr marL="0" indent="0">
              <a:buNone/>
            </a:pPr>
            <a:r>
              <a:rPr lang="en-US" sz="3638" dirty="0" smtClean="0"/>
              <a:t>Social media can have an influence on a persons decisions</a:t>
            </a:r>
          </a:p>
          <a:p>
            <a:pPr marL="0" indent="0">
              <a:buNone/>
            </a:pPr>
            <a:endParaRPr lang="en-US" sz="3638" dirty="0"/>
          </a:p>
          <a:p>
            <a:pPr marL="0" indent="0">
              <a:buNone/>
            </a:pPr>
            <a:r>
              <a:rPr lang="en-US" sz="3638" dirty="0" smtClean="0"/>
              <a:t>Social media influencers/celebrities with large followings promote certain lifestyles, products or opinions. They can set trends for everything from fashion to </a:t>
            </a:r>
            <a:r>
              <a:rPr lang="en-US" sz="3638" dirty="0" err="1" smtClean="0"/>
              <a:t>behaviour</a:t>
            </a:r>
            <a:r>
              <a:rPr lang="en-US" sz="3638" dirty="0" smtClean="0"/>
              <a:t> and attitudes about important social issues. Young people may feel the need to mimic what influencers do to fit in or feel accepted</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Influences -  Social Media</a:t>
            </a:r>
            <a:endParaRPr sz="2426" spc="27" dirty="0"/>
          </a:p>
        </p:txBody>
      </p:sp>
      <p:pic>
        <p:nvPicPr>
          <p:cNvPr id="3" name="Picture 2"/>
          <p:cNvPicPr>
            <a:picLocks noChangeAspect="1"/>
          </p:cNvPicPr>
          <p:nvPr/>
        </p:nvPicPr>
        <p:blipFill>
          <a:blip r:embed="rId4"/>
          <a:stretch>
            <a:fillRect/>
          </a:stretch>
        </p:blipFill>
        <p:spPr>
          <a:xfrm>
            <a:off x="7203855" y="1504209"/>
            <a:ext cx="2809875" cy="1628775"/>
          </a:xfrm>
          <a:prstGeom prst="rect">
            <a:avLst/>
          </a:prstGeom>
        </p:spPr>
      </p:pic>
      <p:pic>
        <p:nvPicPr>
          <p:cNvPr id="4" name="Picture 3"/>
          <p:cNvPicPr>
            <a:picLocks noChangeAspect="1"/>
          </p:cNvPicPr>
          <p:nvPr/>
        </p:nvPicPr>
        <p:blipFill>
          <a:blip r:embed="rId5"/>
          <a:stretch>
            <a:fillRect/>
          </a:stretch>
        </p:blipFill>
        <p:spPr>
          <a:xfrm>
            <a:off x="8149753" y="3132984"/>
            <a:ext cx="2857500" cy="1600200"/>
          </a:xfrm>
          <a:prstGeom prst="rect">
            <a:avLst/>
          </a:prstGeom>
        </p:spPr>
      </p:pic>
      <p:pic>
        <p:nvPicPr>
          <p:cNvPr id="5" name="Picture 4"/>
          <p:cNvPicPr>
            <a:picLocks noChangeAspect="1"/>
          </p:cNvPicPr>
          <p:nvPr/>
        </p:nvPicPr>
        <p:blipFill>
          <a:blip r:embed="rId6"/>
          <a:stretch>
            <a:fillRect/>
          </a:stretch>
        </p:blipFill>
        <p:spPr>
          <a:xfrm>
            <a:off x="7234403" y="4733184"/>
            <a:ext cx="2828925" cy="1619250"/>
          </a:xfrm>
          <a:prstGeom prst="rect">
            <a:avLst/>
          </a:prstGeom>
        </p:spPr>
      </p:pic>
    </p:spTree>
    <p:extLst>
      <p:ext uri="{BB962C8B-B14F-4D97-AF65-F5344CB8AC3E}">
        <p14:creationId xmlns:p14="http://schemas.microsoft.com/office/powerpoint/2010/main" val="383302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92500"/>
          </a:bodyPr>
          <a:lstStyle/>
          <a:p>
            <a:pPr marL="0" indent="0">
              <a:buNone/>
            </a:pPr>
            <a:r>
              <a:rPr lang="en-US" sz="3638" dirty="0" smtClean="0"/>
              <a:t>Large brands also use social media to try to influence peoples decisions.</a:t>
            </a:r>
          </a:p>
          <a:p>
            <a:pPr marL="0" indent="0">
              <a:buNone/>
            </a:pPr>
            <a:endParaRPr lang="en-US" sz="3638" dirty="0"/>
          </a:p>
          <a:p>
            <a:pPr marL="0" indent="0">
              <a:buNone/>
            </a:pPr>
            <a:r>
              <a:rPr lang="en-US" sz="3638" dirty="0" smtClean="0"/>
              <a:t>Companies use influencers/celebrities to promote products and young people can feel pressure to buy specific brands or items to be “in style” or relevant</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Influences -  Social Media</a:t>
            </a:r>
            <a:endParaRPr sz="2426" spc="27" dirty="0"/>
          </a:p>
        </p:txBody>
      </p:sp>
      <p:pic>
        <p:nvPicPr>
          <p:cNvPr id="3" name="Picture 2"/>
          <p:cNvPicPr>
            <a:picLocks noChangeAspect="1"/>
          </p:cNvPicPr>
          <p:nvPr/>
        </p:nvPicPr>
        <p:blipFill>
          <a:blip r:embed="rId4"/>
          <a:stretch>
            <a:fillRect/>
          </a:stretch>
        </p:blipFill>
        <p:spPr>
          <a:xfrm>
            <a:off x="7203855" y="1504209"/>
            <a:ext cx="2809875" cy="1628775"/>
          </a:xfrm>
          <a:prstGeom prst="rect">
            <a:avLst/>
          </a:prstGeom>
        </p:spPr>
      </p:pic>
      <p:pic>
        <p:nvPicPr>
          <p:cNvPr id="4" name="Picture 3"/>
          <p:cNvPicPr>
            <a:picLocks noChangeAspect="1"/>
          </p:cNvPicPr>
          <p:nvPr/>
        </p:nvPicPr>
        <p:blipFill>
          <a:blip r:embed="rId5"/>
          <a:stretch>
            <a:fillRect/>
          </a:stretch>
        </p:blipFill>
        <p:spPr>
          <a:xfrm>
            <a:off x="8149753" y="3132984"/>
            <a:ext cx="2857500" cy="1600200"/>
          </a:xfrm>
          <a:prstGeom prst="rect">
            <a:avLst/>
          </a:prstGeom>
        </p:spPr>
      </p:pic>
      <p:pic>
        <p:nvPicPr>
          <p:cNvPr id="5" name="Picture 4"/>
          <p:cNvPicPr>
            <a:picLocks noChangeAspect="1"/>
          </p:cNvPicPr>
          <p:nvPr/>
        </p:nvPicPr>
        <p:blipFill>
          <a:blip r:embed="rId6"/>
          <a:stretch>
            <a:fillRect/>
          </a:stretch>
        </p:blipFill>
        <p:spPr>
          <a:xfrm>
            <a:off x="7234403" y="4733184"/>
            <a:ext cx="2828925" cy="1619250"/>
          </a:xfrm>
          <a:prstGeom prst="rect">
            <a:avLst/>
          </a:prstGeom>
        </p:spPr>
      </p:pic>
    </p:spTree>
    <p:extLst>
      <p:ext uri="{BB962C8B-B14F-4D97-AF65-F5344CB8AC3E}">
        <p14:creationId xmlns:p14="http://schemas.microsoft.com/office/powerpoint/2010/main" val="863328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92500" lnSpcReduction="10000"/>
          </a:bodyPr>
          <a:lstStyle/>
          <a:p>
            <a:pPr marL="0" indent="0">
              <a:buNone/>
            </a:pPr>
            <a:r>
              <a:rPr lang="en-US" sz="3638" dirty="0" smtClean="0"/>
              <a:t>Peer pressure is when people are influenced by other people (peers) to act in a certain way.</a:t>
            </a:r>
          </a:p>
          <a:p>
            <a:pPr marL="0" indent="0">
              <a:buNone/>
            </a:pPr>
            <a:endParaRPr lang="en-US" sz="3638" dirty="0"/>
          </a:p>
          <a:p>
            <a:pPr marL="0" indent="0">
              <a:buNone/>
            </a:pPr>
            <a:r>
              <a:rPr lang="en-US" sz="3638" dirty="0" smtClean="0"/>
              <a:t>Young people can sometimes feel a great need to belong to a group. This can lead to them making decisions based on what the group think/want and not what they individually think/want</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Influences -  Peer Pressure</a:t>
            </a:r>
            <a:endParaRPr sz="2426" spc="27" dirty="0"/>
          </a:p>
        </p:txBody>
      </p:sp>
      <p:pic>
        <p:nvPicPr>
          <p:cNvPr id="3" name="Picture 2"/>
          <p:cNvPicPr>
            <a:picLocks noChangeAspect="1"/>
          </p:cNvPicPr>
          <p:nvPr/>
        </p:nvPicPr>
        <p:blipFill>
          <a:blip r:embed="rId4"/>
          <a:stretch>
            <a:fillRect/>
          </a:stretch>
        </p:blipFill>
        <p:spPr>
          <a:xfrm>
            <a:off x="7203855" y="1504209"/>
            <a:ext cx="2809875" cy="1628775"/>
          </a:xfrm>
          <a:prstGeom prst="rect">
            <a:avLst/>
          </a:prstGeom>
        </p:spPr>
      </p:pic>
      <p:pic>
        <p:nvPicPr>
          <p:cNvPr id="4" name="Picture 3"/>
          <p:cNvPicPr>
            <a:picLocks noChangeAspect="1"/>
          </p:cNvPicPr>
          <p:nvPr/>
        </p:nvPicPr>
        <p:blipFill>
          <a:blip r:embed="rId5"/>
          <a:stretch>
            <a:fillRect/>
          </a:stretch>
        </p:blipFill>
        <p:spPr>
          <a:xfrm>
            <a:off x="8149753" y="3132984"/>
            <a:ext cx="2857500" cy="1600200"/>
          </a:xfrm>
          <a:prstGeom prst="rect">
            <a:avLst/>
          </a:prstGeom>
        </p:spPr>
      </p:pic>
      <p:pic>
        <p:nvPicPr>
          <p:cNvPr id="5" name="Picture 4"/>
          <p:cNvPicPr>
            <a:picLocks noChangeAspect="1"/>
          </p:cNvPicPr>
          <p:nvPr/>
        </p:nvPicPr>
        <p:blipFill>
          <a:blip r:embed="rId6"/>
          <a:stretch>
            <a:fillRect/>
          </a:stretch>
        </p:blipFill>
        <p:spPr>
          <a:xfrm>
            <a:off x="7234403" y="4733184"/>
            <a:ext cx="2828925" cy="1619250"/>
          </a:xfrm>
          <a:prstGeom prst="rect">
            <a:avLst/>
          </a:prstGeom>
        </p:spPr>
      </p:pic>
    </p:spTree>
    <p:extLst>
      <p:ext uri="{BB962C8B-B14F-4D97-AF65-F5344CB8AC3E}">
        <p14:creationId xmlns:p14="http://schemas.microsoft.com/office/powerpoint/2010/main" val="2854210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10091057" y="1243615"/>
            <a:ext cx="2071455" cy="5108889"/>
          </a:xfrm>
        </p:spPr>
        <p:txBody>
          <a:bodyPr>
            <a:normAutofit fontScale="85000" lnSpcReduction="20000"/>
          </a:bodyPr>
          <a:lstStyle/>
          <a:p>
            <a:pPr marL="0" indent="0">
              <a:buNone/>
            </a:pPr>
            <a:r>
              <a:rPr lang="en-US" sz="3638" dirty="0" smtClean="0"/>
              <a:t>This video shows an example of peer pressure. </a:t>
            </a:r>
            <a:endParaRPr lang="en-US" sz="3638" dirty="0"/>
          </a:p>
          <a:p>
            <a:pPr marL="0" indent="0">
              <a:buNone/>
            </a:pPr>
            <a:endParaRPr lang="en-US" sz="3638" dirty="0" smtClean="0"/>
          </a:p>
          <a:p>
            <a:pPr marL="0" indent="0">
              <a:buNone/>
            </a:pPr>
            <a:r>
              <a:rPr lang="en-US" sz="3638" dirty="0" smtClean="0"/>
              <a:t>It shows how peer pressure can impact even the most simple of decisions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Influences -  Peer Pressure</a:t>
            </a:r>
            <a:endParaRPr sz="2426" spc="27" dirty="0"/>
          </a:p>
        </p:txBody>
      </p:sp>
      <p:pic>
        <p:nvPicPr>
          <p:cNvPr id="2" name="aOOsfkM-nGQ"/>
          <p:cNvPicPr>
            <a:picLocks noRot="1" noChangeAspect="1"/>
          </p:cNvPicPr>
          <p:nvPr>
            <a:videoFile r:link="rId1"/>
          </p:nvPr>
        </p:nvPicPr>
        <p:blipFill>
          <a:blip r:embed="rId6"/>
          <a:stretch>
            <a:fillRect/>
          </a:stretch>
        </p:blipFill>
        <p:spPr>
          <a:xfrm>
            <a:off x="168729" y="1211027"/>
            <a:ext cx="9775371" cy="5498646"/>
          </a:xfrm>
          <a:prstGeom prst="rect">
            <a:avLst/>
          </a:prstGeom>
        </p:spPr>
      </p:pic>
    </p:spTree>
    <p:extLst>
      <p:ext uri="{BB962C8B-B14F-4D97-AF65-F5344CB8AC3E}">
        <p14:creationId xmlns:p14="http://schemas.microsoft.com/office/powerpoint/2010/main" val="1803151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685</Words>
  <Application>Microsoft Office PowerPoint</Application>
  <PresentationFormat>Widescreen</PresentationFormat>
  <Paragraphs>68</Paragraphs>
  <Slides>11</Slides>
  <Notes>2</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vt:i4>
      </vt:variant>
    </vt:vector>
  </HeadingPairs>
  <TitlesOfParts>
    <vt:vector size="23" baseType="lpstr">
      <vt:lpstr>Aptos</vt:lpstr>
      <vt:lpstr>Arial</vt:lpstr>
      <vt:lpstr>Calibri</vt:lpstr>
      <vt:lpstr>Calibri Light</vt:lpstr>
      <vt:lpstr>Comic Sans MS</vt:lpstr>
      <vt:lpstr>Lato</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What influences decisions?</vt:lpstr>
      <vt:lpstr>Influences -  Social Media</vt:lpstr>
      <vt:lpstr>Influences -  Social Media</vt:lpstr>
      <vt:lpstr>Influences -  Peer Pressure</vt:lpstr>
      <vt:lpstr>Influences -  Peer Pressure</vt:lpstr>
      <vt:lpstr>Why is this important?</vt:lpstr>
      <vt:lpstr>Scenario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30</cp:revision>
  <dcterms:created xsi:type="dcterms:W3CDTF">2024-08-15T13:31:51Z</dcterms:created>
  <dcterms:modified xsi:type="dcterms:W3CDTF">2024-10-11T14:40:19Z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