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8"/>
  </p:notesMasterIdLst>
  <p:sldIdLst>
    <p:sldId id="257" r:id="rId6"/>
    <p:sldId id="258" r:id="rId7"/>
    <p:sldId id="260" r:id="rId8"/>
    <p:sldId id="259" r:id="rId9"/>
    <p:sldId id="289" r:id="rId10"/>
    <p:sldId id="261" r:id="rId11"/>
    <p:sldId id="339" r:id="rId12"/>
    <p:sldId id="340" r:id="rId13"/>
    <p:sldId id="341" r:id="rId14"/>
    <p:sldId id="326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61" r:id="rId23"/>
    <p:sldId id="280" r:id="rId24"/>
    <p:sldId id="328" r:id="rId25"/>
    <p:sldId id="350" r:id="rId26"/>
    <p:sldId id="351" r:id="rId27"/>
    <p:sldId id="352" r:id="rId28"/>
    <p:sldId id="306" r:id="rId29"/>
    <p:sldId id="353" r:id="rId30"/>
    <p:sldId id="355" r:id="rId31"/>
    <p:sldId id="354" r:id="rId32"/>
    <p:sldId id="287" r:id="rId33"/>
    <p:sldId id="356" r:id="rId34"/>
    <p:sldId id="358" r:id="rId35"/>
    <p:sldId id="359" r:id="rId36"/>
    <p:sldId id="36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njoL1nAqhgrgLZkyDhBew==" hashData="Q2nFmI4RQngPNjP0FnKFogwA0045byB51Y9v3Lvba47JDhtO8C/RkSEDcu3Hg7o9nEivl7XpDN8AmPgCblucO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E5F2-7E2D-41D6-9356-70111B37963D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A7668-0A4A-42C9-8779-F46A66C3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0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7668-0A4A-42C9-8779-F46A66C38E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7668-0A4A-42C9-8779-F46A66C38E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5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7668-0A4A-42C9-8779-F46A66C38E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12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7668-0A4A-42C9-8779-F46A66C38E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7668-0A4A-42C9-8779-F46A66C38E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7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7668-0A4A-42C9-8779-F46A66C38E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50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7668-0A4A-42C9-8779-F46A66C38E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69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7668-0A4A-42C9-8779-F46A66C38E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7668-0A4A-42C9-8779-F46A66C38E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8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5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2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951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325" y="1278882"/>
            <a:ext cx="11170508" cy="1023947"/>
          </a:xfrm>
          <a:gradFill>
            <a:gsLst>
              <a:gs pos="0">
                <a:srgbClr val="E74519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21" y="98418"/>
            <a:ext cx="6525950" cy="94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652" y="212836"/>
            <a:ext cx="2396046" cy="3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3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ln>
            <a:solidFill>
              <a:srgbClr val="E74519"/>
            </a:solidFill>
          </a:ln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ln>
            <a:solidFill>
              <a:srgbClr val="E74519"/>
            </a:solidFill>
          </a:ln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0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2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7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28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4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3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62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77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39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16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323" y="1278882"/>
            <a:ext cx="11170509" cy="1023947"/>
          </a:xfrm>
          <a:gradFill>
            <a:gsLst>
              <a:gs pos="0">
                <a:srgbClr val="E74519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20" y="98417"/>
            <a:ext cx="6525951" cy="94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650" y="212836"/>
            <a:ext cx="2396047" cy="3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74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223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solidFill>
              <a:srgbClr val="E74519"/>
            </a:solidFill>
          </a:ln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solidFill>
              <a:srgbClr val="E74519"/>
            </a:solidFill>
          </a:ln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300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19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584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488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90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092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80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932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800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227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928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976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84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75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875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01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7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41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85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599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384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397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325" y="1278882"/>
            <a:ext cx="11170508" cy="1023947"/>
          </a:xfrm>
          <a:gradFill>
            <a:gsLst>
              <a:gs pos="0">
                <a:srgbClr val="E74519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alpha val="40000"/>
                </a:schemeClr>
              </a:gs>
            </a:gsLst>
            <a:lin ang="5400000" scaled="0"/>
          </a:gradFill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21" y="98418"/>
            <a:ext cx="6525950" cy="94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9652" y="212836"/>
            <a:ext cx="2396046" cy="3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29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081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ln>
            <a:solidFill>
              <a:srgbClr val="E74519"/>
            </a:solidFill>
          </a:ln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ln>
            <a:solidFill>
              <a:srgbClr val="E74519"/>
            </a:solidFill>
          </a:ln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37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74519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ln>
            <a:solidFill>
              <a:srgbClr val="E74519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633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9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452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81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30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0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314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022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21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0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4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18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8270-B965-4555-B3AA-0F5AC3140255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9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38270-B965-4555-B3AA-0F5AC3140255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341B5-D370-47BD-904A-50E95B2A1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1">
              <a:defRPr/>
            </a:pPr>
            <a:fld id="{60833ACD-E3C5-4170-A44C-4EE413B45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15/04/2024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11">
              <a:defRPr/>
            </a:pPr>
            <a:fld id="{7E0B31C5-046C-4828-A72F-5AF5E8D19AA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1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6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F766F-0940-4468-BC45-7AF3F46D672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EE31B-16CF-4897-AD30-52E36705791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42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33ACD-E3C5-4170-A44C-4EE413B45F2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l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B31C5-046C-4828-A72F-5AF5E8D19A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1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B3_wLdqhLLc?si=hNVV35iXViAOPFyA&amp;start=0&amp;end=91;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7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of STIs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Transmission of STIs is how they spread from person to person.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STIs are spread through the exchange of bodily fluids, primarily through </a:t>
            </a:r>
            <a:r>
              <a:rPr lang="en-US" b="1" dirty="0"/>
              <a:t>unprotected sex.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Unprotected sex is when a male or female condom has not been used.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of STIs -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show how STIs are spread we are going to complete a class activity.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Task – move around the room with the aim of getting 3 people to sign your piece of paper. You have 3 minutes to complete this task.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this point ignore the letter on the 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0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of STIs -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the next part of the activity to work we need to use our imaginations.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Imagine that the names on your sheet have been sexual partners.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now learn what the letters on the back meant and how this relates to transmission of STIs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4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of STIs -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the people with “S” written on the back of their sheet please stand 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people without knowing it have a STI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remaining standing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of STIs -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If the people standing up have signed their name on your piece of paper please stand 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potentially means that the STI of the people with “S” on the back of their sheet have been spread to everyone standing 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there is now someone in the room that is standing and their name is on your sheet, you must now stand up as there is a risk you may have caught the STI.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lets look at what other letters are on the back of other people’s sheets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of STIs -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If there is a “U” on the back of your sheet, this means that you have been having unprotected sex. This means that you must stay standing as there is a high risk you have caught the STI.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there is a “C” on the back of your sheet, this means a condom was used. You may now sit down as the risk of you having caught the STI is low.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of STIs -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2 other letters in this activity – “M” and “A”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people with these letters should not have stood up. This is because these letters mean they are at a reduced risk or no risk at all of catching an STI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9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of STIs -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 stands for </a:t>
            </a:r>
            <a:r>
              <a:rPr lang="en-US" b="1" dirty="0"/>
              <a:t>“Monogamy” </a:t>
            </a:r>
            <a:r>
              <a:rPr lang="en-US" dirty="0"/>
              <a:t>This means that a person only has sex faithfully with one partner after both have been tested for STIs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stands for “</a:t>
            </a:r>
            <a:r>
              <a:rPr lang="en-US" b="1" dirty="0"/>
              <a:t>Abstinence” </a:t>
            </a:r>
            <a:r>
              <a:rPr lang="en-US" dirty="0"/>
              <a:t>This means that a person refrains from having sexual contact with anybody. This means there is no risk of transmitting a STI.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Everyone can now sit down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activity show?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This shows that from a small number of people having a STI, if they are having unprotected sex with multiple partners there is a high risk that a STI will be transmitted. It also shows how fast STIs can be spread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a reduced risk of transmitting STIs if you have protected sex (using a condom), limiting sexual partners to one at a time (monogamy) or by not taking part in any sexual activity (abstinence).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6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– True or False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STI stands for “Sexually Transmitted Infection”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True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" y="-9091"/>
            <a:ext cx="12191998" cy="978167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11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40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411">
                  <a:defRPr/>
                </a:pPr>
                <a:t>15 April 2024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" y="965637"/>
            <a:ext cx="12191998" cy="1036309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11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4" y="2272505"/>
              <a:ext cx="9508178" cy="38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1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What are STI’s?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2020506"/>
            <a:ext cx="12192000" cy="973680"/>
            <a:chOff x="0" y="2892959"/>
            <a:chExt cx="12192000" cy="687224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11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369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1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both!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2992234"/>
            <a:ext cx="12191998" cy="3865766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11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44" y="3033388"/>
            <a:ext cx="484974" cy="63621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481" y="3053045"/>
            <a:ext cx="11559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1">
              <a:defRPr/>
            </a:pPr>
            <a:r>
              <a:rPr lang="en-US" sz="28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do now task:</a:t>
            </a:r>
          </a:p>
          <a:p>
            <a:pPr defTabSz="914411">
              <a:defRPr/>
            </a:pP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411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200" indent="-457200" defTabSz="914411"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 – Consent cannot be withdrawn</a:t>
            </a:r>
          </a:p>
          <a:p>
            <a:pPr marL="457200" indent="-457200" defTabSz="914411"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411"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2. Give an example of cyberbullying</a:t>
            </a:r>
          </a:p>
          <a:p>
            <a:pPr defTabSz="914411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411"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3. What does E stand for in the BED principle?</a:t>
            </a:r>
          </a:p>
          <a:p>
            <a:pPr defTabSz="914411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956" y="5736561"/>
            <a:ext cx="10833173" cy="66510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GB" sz="2400" b="1" kern="0" dirty="0">
                <a:solidFill>
                  <a:prstClr val="white"/>
                </a:solidFill>
                <a:latin typeface="Calibri" panose="020F0502020204030204"/>
              </a:rPr>
              <a:t>Bedroom environment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2956" y="4199094"/>
            <a:ext cx="10726926" cy="75138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2400" b="1" kern="0" dirty="0">
                <a:solidFill>
                  <a:prstClr val="white"/>
                </a:solidFill>
                <a:latin typeface="Calibri" panose="020F0502020204030204"/>
              </a:rPr>
              <a:t>False – consent can be withdrawn at any time</a:t>
            </a:r>
            <a:endParaRPr lang="en-GB" sz="24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4293" y="5000846"/>
            <a:ext cx="10833173" cy="66489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11">
              <a:defRPr/>
            </a:pPr>
            <a:r>
              <a:rPr lang="en-US" sz="2400" b="1" kern="0">
                <a:solidFill>
                  <a:prstClr val="white"/>
                </a:solidFill>
              </a:rPr>
              <a:t>Spreading lies/rumours online, posting videos/photos of other people without their permission, sending abusive messages to people, impersonating someone online</a:t>
            </a:r>
            <a:endParaRPr lang="en-GB" sz="2400" b="1" kern="0" dirty="0">
              <a:solidFill>
                <a:prstClr val="white"/>
              </a:solidFill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33" y="2149081"/>
            <a:ext cx="727675" cy="15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0919728" y="3053044"/>
            <a:ext cx="1115477" cy="14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defTabSz="914411">
              <a:defRPr/>
            </a:pPr>
            <a:endParaRPr lang="en-GB" sz="1801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0808138" y="4557875"/>
            <a:ext cx="1579817" cy="15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79" y="50712"/>
            <a:ext cx="6296046" cy="9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Write down a common STI (don’t worry about spelling at this point)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Chlamydia,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Genital Warts/Herpes,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Gonorrhoea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Syphilis, HIV/AIDS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0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/>
              <a:t>STI’s are transmitted through the exchange of bodily fluids, mostly through having sex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True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2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 – 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1261"/>
            <a:ext cx="10515600" cy="14329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STI’s are transmitted through the exchange of bodily fluids, mostly through having unprotected sex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224798"/>
            <a:ext cx="10515600" cy="1432964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True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9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Questions: whiteboard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346"/>
            <a:ext cx="10515600" cy="14329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/>
              <a:t>What is being described?</a:t>
            </a:r>
          </a:p>
          <a:p>
            <a:pPr marL="0" indent="0" algn="ctr">
              <a:buNone/>
            </a:pPr>
            <a:r>
              <a:rPr lang="en-US" sz="4000" b="1" dirty="0"/>
              <a:t>“having sex faithfully with only one partner”</a:t>
            </a:r>
            <a:endParaRPr lang="en-GB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636968"/>
            <a:ext cx="10515600" cy="2943446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marR="0" lvl="0" indent="-11430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Abstinence 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1143000" marR="0" lvl="0" indent="-11430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Comic Sans MS"/>
              </a:rPr>
              <a:t>Monogamy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endParaRPr lang="en-US" sz="7200" b="1" dirty="0">
              <a:solidFill>
                <a:srgbClr val="FF0000"/>
              </a:solidFill>
              <a:latin typeface="Comic Sans MS"/>
            </a:endParaRPr>
          </a:p>
          <a:p>
            <a:pPr marL="1143000" marR="0" lvl="0" indent="-11430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arenR"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Comic Sans MS"/>
              </a:rPr>
              <a:t>Having multiple sexual partners</a:t>
            </a:r>
          </a:p>
        </p:txBody>
      </p:sp>
      <p:pic>
        <p:nvPicPr>
          <p:cNvPr id="5" name="Picture 2" descr="500+ Free Tick &amp; Check Images -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38" y="4484611"/>
            <a:ext cx="974849" cy="9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042" y="1825624"/>
            <a:ext cx="2955471" cy="48364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Word Bank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Chlamydia</a:t>
            </a:r>
          </a:p>
          <a:p>
            <a:pPr marL="0" indent="0">
              <a:buNone/>
            </a:pPr>
            <a:r>
              <a:rPr lang="en-US" dirty="0"/>
              <a:t>2. Transmitted</a:t>
            </a:r>
          </a:p>
          <a:p>
            <a:pPr marL="0" indent="0">
              <a:buNone/>
            </a:pPr>
            <a:r>
              <a:rPr lang="en-US" dirty="0"/>
              <a:t>3. Sexually Transmitted Infection</a:t>
            </a:r>
          </a:p>
          <a:p>
            <a:pPr marL="0" indent="0">
              <a:buNone/>
            </a:pPr>
            <a:r>
              <a:rPr lang="en-US" dirty="0"/>
              <a:t>4. Gonorrhea</a:t>
            </a:r>
          </a:p>
          <a:p>
            <a:pPr marL="0" indent="0">
              <a:buNone/>
            </a:pPr>
            <a:r>
              <a:rPr lang="en-US" dirty="0"/>
              <a:t>5. HIV/AIDS</a:t>
            </a:r>
          </a:p>
          <a:p>
            <a:pPr marL="0" indent="0">
              <a:buNone/>
            </a:pPr>
            <a:r>
              <a:rPr lang="en-US" dirty="0"/>
              <a:t>6. Not</a:t>
            </a:r>
          </a:p>
          <a:p>
            <a:pPr marL="0" indent="0">
              <a:buNone/>
            </a:pPr>
            <a:r>
              <a:rPr lang="en-US" dirty="0"/>
              <a:t>7. Condom</a:t>
            </a:r>
          </a:p>
          <a:p>
            <a:pPr marL="0" indent="0">
              <a:buNone/>
            </a:pPr>
            <a:r>
              <a:rPr lang="en-US" dirty="0"/>
              <a:t>8. Fluids</a:t>
            </a:r>
          </a:p>
          <a:p>
            <a:pPr marL="0" indent="0">
              <a:buNone/>
            </a:pPr>
            <a:r>
              <a:rPr lang="en-US" dirty="0"/>
              <a:t>9. Monogamy</a:t>
            </a:r>
          </a:p>
          <a:p>
            <a:pPr marL="0" indent="0">
              <a:buNone/>
            </a:pPr>
            <a:r>
              <a:rPr lang="en-US" dirty="0"/>
              <a:t>10. Abstinence</a:t>
            </a:r>
          </a:p>
          <a:p>
            <a:pPr marL="0" indent="0">
              <a:buNone/>
            </a:pPr>
            <a:r>
              <a:rPr lang="en-US" dirty="0"/>
              <a:t>11. Unprotected sex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3" y="1825623"/>
            <a:ext cx="7897584" cy="4836433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Write out the following paragraph and fill in the blanks. You will mark your answers with red pen.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STIs stands for _______________. Some common STIs are _________, __________ and _________. STIs are ________ through exchanging bodily ________. To reduce the risk of transmitting a STI, during sex a ________ should be used. Other ways of reducing the risk of transmitting STI’s it through _________ or ________. A high risk way of transmitting STIs is through having _____________. This is when a condom has ____ been used.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2983345"/>
            <a:ext cx="348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Sexually transmitted infection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252" y="3352677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Gonorrhea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7000" y="3352677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Chlamydia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508" y="3653498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HIV/AIDS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6390" y="3672278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transmitted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3880" y="3984351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fluids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7518" y="4268702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condom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9196" y="4892384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monogamy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5414" y="5261716"/>
            <a:ext cx="192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abstinence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3856" y="5535674"/>
            <a:ext cx="2285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Unprotected sex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1690" y="5914199"/>
            <a:ext cx="88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9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3494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your books, complete the following sentences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One thing I now know about STIs is….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One keyword I learnt today was….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This word means….</a:t>
            </a:r>
          </a:p>
        </p:txBody>
      </p:sp>
    </p:spTree>
    <p:extLst>
      <p:ext uri="{BB962C8B-B14F-4D97-AF65-F5344CB8AC3E}">
        <p14:creationId xmlns:p14="http://schemas.microsoft.com/office/powerpoint/2010/main" val="1149783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599" cy="736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Below are ways you can get support regarding STIs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52" y="2900289"/>
            <a:ext cx="4503703" cy="3020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0328" y="2619469"/>
            <a:ext cx="3838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mic Sans MS"/>
              </a:rPr>
              <a:t>Umbrellahealth.co.uk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mic Sans MS"/>
              </a:rPr>
              <a:t>There is a postcode checker for your closest place to receive free sexual health advice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omic Sans MS"/>
              </a:rPr>
              <a:t>The website also offers text messaging service for help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0589" y="4984960"/>
            <a:ext cx="3897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Brook.org.uk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Information on local sexual health advice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centres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and an online chat option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937" y="3015726"/>
            <a:ext cx="2857500" cy="781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794" y="4786185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44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activity – Symptoms of STIs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1825625"/>
            <a:ext cx="11822546" cy="557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watching the video answer the following questions in your books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57309" y="2758063"/>
            <a:ext cx="3729183" cy="4099937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Does everyone experience the same symptoms?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What are some common symptoms?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Do people generally experience no symptoms, mild symptoms or extreme symptoms?</a:t>
            </a:r>
          </a:p>
        </p:txBody>
      </p:sp>
      <p:pic>
        <p:nvPicPr>
          <p:cNvPr id="5" name="B3_wLdqhLL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2582" y="2517920"/>
            <a:ext cx="7472218" cy="42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67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14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0911" y="267856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29710" y="267851"/>
            <a:ext cx="2701635" cy="2780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68473" y="267851"/>
            <a:ext cx="2692400" cy="2780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98001" y="267850"/>
            <a:ext cx="2729344" cy="2780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0910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29710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28510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381837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9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8" y="2662990"/>
            <a:ext cx="11587812" cy="13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6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10800000">
            <a:off x="230911" y="267856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A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0800000">
            <a:off x="3329710" y="267851"/>
            <a:ext cx="2701635" cy="2780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M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6368473" y="267851"/>
            <a:ext cx="2692400" cy="2780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M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9398001" y="267850"/>
            <a:ext cx="2729344" cy="2780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S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230910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S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329710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C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>
            <a:off x="6428510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C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9381837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U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25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0911" y="267856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29710" y="267851"/>
            <a:ext cx="2701635" cy="2780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68473" y="267851"/>
            <a:ext cx="2692400" cy="2780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98001" y="267850"/>
            <a:ext cx="2729344" cy="2780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0910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29710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28510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381837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_________________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7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10800000">
            <a:off x="230911" y="267856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U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0800000">
            <a:off x="3329710" y="267851"/>
            <a:ext cx="2701635" cy="2780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U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>
            <a:off x="6368473" y="267851"/>
            <a:ext cx="2692400" cy="2780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U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0800000">
            <a:off x="9398001" y="267850"/>
            <a:ext cx="2729344" cy="2780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U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230910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U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329710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U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>
            <a:off x="6428510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U</a:t>
            </a:r>
            <a:endParaRPr lang="en-GB" sz="13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9381837" y="3514438"/>
            <a:ext cx="2761671" cy="27801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U</a:t>
            </a:r>
            <a:endParaRPr lang="en-GB" sz="1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0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989486"/>
            <a:ext cx="10515600" cy="8645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b="1" dirty="0"/>
              <a:t>Big question: How can I secure my relationship through knowing what STI’s are?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2" y="2975550"/>
            <a:ext cx="10515600" cy="2880305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40" tIns="45721" rIns="91440" bIns="4572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11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b="1" dirty="0">
                <a:solidFill>
                  <a:prstClr val="black"/>
                </a:solidFill>
                <a:latin typeface="Comic Sans MS"/>
              </a:rPr>
              <a:t>What does STI stand for?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b="1" dirty="0">
                <a:solidFill>
                  <a:prstClr val="black"/>
                </a:solidFill>
                <a:latin typeface="Comic Sans MS"/>
              </a:rPr>
              <a:t>Different types of STI’s?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b="1" dirty="0">
                <a:solidFill>
                  <a:prstClr val="black"/>
                </a:solidFill>
                <a:latin typeface="Comic Sans MS"/>
              </a:rPr>
              <a:t>How STI’s are spread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b="1" dirty="0">
                <a:solidFill>
                  <a:prstClr val="black"/>
                </a:solidFill>
                <a:latin typeface="Comic Sans MS"/>
              </a:rPr>
              <a:t>Ways of reducing the risk of contracting a STI</a:t>
            </a:r>
          </a:p>
          <a:p>
            <a:pPr defTabSz="914411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endParaRPr lang="en-US" b="1" dirty="0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6" y="593822"/>
            <a:ext cx="11587812" cy="13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5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our starting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4"/>
            <a:ext cx="10515600" cy="2940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your books, complete the following sentence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At the start of the lesson I think STI stands for…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An STI I have heard of is…</a:t>
            </a:r>
          </a:p>
        </p:txBody>
      </p:sp>
    </p:spTree>
    <p:extLst>
      <p:ext uri="{BB962C8B-B14F-4D97-AF65-F5344CB8AC3E}">
        <p14:creationId xmlns:p14="http://schemas.microsoft.com/office/powerpoint/2010/main" val="385116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STI?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792185"/>
            <a:ext cx="5636489" cy="2065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STI stands for </a:t>
            </a:r>
            <a:r>
              <a:rPr lang="en-US" sz="4000" b="1" dirty="0"/>
              <a:t>“sexually transmitted infection”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things to know about STI’s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Is normally passed from person to person when having any form of sex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dirty="0"/>
              <a:t>You do not need to have lots of sexual partners to get a STI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Both men and women can pass on STI’s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names of STI’s?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World Health </a:t>
            </a:r>
            <a:r>
              <a:rPr lang="en-US" dirty="0" err="1"/>
              <a:t>Organisation</a:t>
            </a:r>
            <a:r>
              <a:rPr lang="en-US" dirty="0"/>
              <a:t> lists more than 30 STI’s on their guidance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Turn and Talk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STI’s do you know?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Be ready to share your answers with the class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names of STI’s?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636489" cy="48478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most common STI’s in the UK are: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Chlamydia – makes up 46% of infections in 2021</a:t>
            </a:r>
          </a:p>
          <a:p>
            <a:pPr marL="514350" indent="-514350">
              <a:buAutoNum type="arabicPeriod"/>
            </a:pPr>
            <a:r>
              <a:rPr lang="en-US" dirty="0"/>
              <a:t>Genital Warts and Herpes (HPV) – makes up 15% of infections on 2021</a:t>
            </a:r>
          </a:p>
          <a:p>
            <a:pPr marL="514350" indent="-514350">
              <a:buAutoNum type="arabicPeriod"/>
            </a:pPr>
            <a:r>
              <a:rPr lang="en-US" dirty="0"/>
              <a:t>Gonorrhea – an 11% increases of cases on 2021 compared to 2020</a:t>
            </a:r>
          </a:p>
          <a:p>
            <a:pPr marL="514350" indent="-514350">
              <a:buAutoNum type="arabicPeriod"/>
            </a:pPr>
            <a:r>
              <a:rPr lang="en-US" dirty="0"/>
              <a:t>Syphilis – an 20% increases of cases in 2021 compared to 2020.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Another STI that is most well known in the UK is HIV/AIDS but cases are declining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78" y="1954646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398" y="3554846"/>
            <a:ext cx="2860210" cy="1715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341" y="485818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Microsoft Office PowerPoint</Application>
  <PresentationFormat>Widescreen</PresentationFormat>
  <Paragraphs>278</Paragraphs>
  <Slides>32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Franklin Gothic Book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What is our starting point?</vt:lpstr>
      <vt:lpstr>What is a STI?</vt:lpstr>
      <vt:lpstr>Important things to know about STI’s</vt:lpstr>
      <vt:lpstr>What are the names of STI’s?</vt:lpstr>
      <vt:lpstr>What are the names of STI’s?</vt:lpstr>
      <vt:lpstr>Transmission of STIs</vt:lpstr>
      <vt:lpstr>Transmission of STIs - activity</vt:lpstr>
      <vt:lpstr>Transmission of STIs - activity</vt:lpstr>
      <vt:lpstr>Transmission of STIs - activity</vt:lpstr>
      <vt:lpstr>Transmission of STIs - activity</vt:lpstr>
      <vt:lpstr>Transmission of STIs - activity</vt:lpstr>
      <vt:lpstr>Transmission of STIs - activity</vt:lpstr>
      <vt:lpstr>Transmission of STIs - activity</vt:lpstr>
      <vt:lpstr>What does this activity show?</vt:lpstr>
      <vt:lpstr>Recap Questions: whiteboard task – True or False </vt:lpstr>
      <vt:lpstr>Recap Questions: whiteboard task</vt:lpstr>
      <vt:lpstr>Recap Questions: whiteboard task</vt:lpstr>
      <vt:lpstr>Recap Questions: whiteboard task – True or False</vt:lpstr>
      <vt:lpstr>Recap Questions: whiteboard task</vt:lpstr>
      <vt:lpstr>Task</vt:lpstr>
      <vt:lpstr>Reflection</vt:lpstr>
      <vt:lpstr>Support</vt:lpstr>
      <vt:lpstr>Extension activity – Symptoms of STIs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64</cp:revision>
  <dcterms:created xsi:type="dcterms:W3CDTF">2024-02-08T13:03:42Z</dcterms:created>
  <dcterms:modified xsi:type="dcterms:W3CDTF">2024-04-15T13:07:19Z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