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770" r:id="rId4"/>
    <p:sldMasterId id="2147483783" r:id="rId5"/>
    <p:sldMasterId id="2147483795" r:id="rId6"/>
    <p:sldMasterId id="2147483807" r:id="rId7"/>
    <p:sldMasterId id="2147483819" r:id="rId8"/>
    <p:sldMasterId id="2147483831" r:id="rId9"/>
  </p:sldMasterIdLst>
  <p:notesMasterIdLst>
    <p:notesMasterId r:id="rId40"/>
  </p:notesMasterIdLst>
  <p:sldIdLst>
    <p:sldId id="266" r:id="rId10"/>
    <p:sldId id="267" r:id="rId11"/>
    <p:sldId id="269" r:id="rId12"/>
    <p:sldId id="328" r:id="rId13"/>
    <p:sldId id="270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278" r:id="rId32"/>
    <p:sldId id="279" r:id="rId33"/>
    <p:sldId id="309" r:id="rId34"/>
    <p:sldId id="310" r:id="rId35"/>
    <p:sldId id="348" r:id="rId36"/>
    <p:sldId id="346" r:id="rId37"/>
    <p:sldId id="347" r:id="rId38"/>
    <p:sldId id="299" r:id="rId39"/>
  </p:sldIdLst>
  <p:sldSz cx="20104100" cy="11309350"/>
  <p:notesSz cx="20104100" cy="113093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vja7idTUOGBPzgMivBgIxA==" hashData="qGU4LhY3rXxSq2OjOw5iOPwY57bIycITCTU8CG9SLc1LbfFt5hjQZHlSSuRR38KxzY6fThfH80T9XvRAP27/Dg=="/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02D"/>
    <a:srgbClr val="142A33"/>
    <a:srgbClr val="C12827"/>
    <a:srgbClr val="2A2C65"/>
    <a:srgbClr val="E17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EECAAD-945C-6D40-AC6D-7FC205F00994}" v="42" dt="2022-07-05T07:35:55.74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810"/>
  </p:normalViewPr>
  <p:slideViewPr>
    <p:cSldViewPr>
      <p:cViewPr varScale="1">
        <p:scale>
          <a:sx n="69" d="100"/>
          <a:sy n="69" d="100"/>
        </p:scale>
        <p:origin x="39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0" Type="http://schemas.openxmlformats.org/officeDocument/2006/relationships/slide" Target="slides/slide11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BA066-C176-1747-8343-ABBBC0BEFBA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EEB56-BCA5-684F-88D0-DE52578AC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70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https://www.youtube.com/watch?v=BH5IEfBTj24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EEB56-BCA5-684F-88D0-DE52578AC9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52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https://www.youtube.com/watch?v=atQWFlsTTDM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EEB56-BCA5-684F-88D0-DE52578AC9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07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85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906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111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33" indent="0" algn="ctr">
              <a:buNone/>
              <a:defRPr sz="3298"/>
            </a:lvl2pPr>
            <a:lvl3pPr marL="1507864" indent="0" algn="ctr">
              <a:buNone/>
              <a:defRPr sz="2970"/>
            </a:lvl3pPr>
            <a:lvl4pPr marL="2261796" indent="0" algn="ctr">
              <a:buNone/>
              <a:defRPr sz="2638"/>
            </a:lvl4pPr>
            <a:lvl5pPr marL="3015729" indent="0" algn="ctr">
              <a:buNone/>
              <a:defRPr sz="2638"/>
            </a:lvl5pPr>
            <a:lvl6pPr marL="3769662" indent="0" algn="ctr">
              <a:buNone/>
              <a:defRPr sz="2638"/>
            </a:lvl6pPr>
            <a:lvl7pPr marL="4523593" indent="0" algn="ctr">
              <a:buNone/>
              <a:defRPr sz="2638"/>
            </a:lvl7pPr>
            <a:lvl8pPr marL="5277526" indent="0" algn="ctr">
              <a:buNone/>
              <a:defRPr sz="2638"/>
            </a:lvl8pPr>
            <a:lvl9pPr marL="6031458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23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41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9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9" y="7568367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3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64" indent="0">
              <a:buNone/>
              <a:defRPr sz="2970">
                <a:solidFill>
                  <a:schemeClr val="tx1">
                    <a:tint val="75000"/>
                  </a:schemeClr>
                </a:solidFill>
              </a:defRPr>
            </a:lvl3pPr>
            <a:lvl4pPr marL="226179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729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6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93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52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45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36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8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2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797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7" y="602119"/>
            <a:ext cx="17339786" cy="2185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8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8" y="4131056"/>
            <a:ext cx="8504976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4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4" y="4131056"/>
            <a:ext cx="8546861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96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866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719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39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381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33" indent="0">
              <a:buNone/>
              <a:defRPr sz="4617"/>
            </a:lvl2pPr>
            <a:lvl3pPr marL="1507864" indent="0">
              <a:buNone/>
              <a:defRPr sz="3958"/>
            </a:lvl3pPr>
            <a:lvl4pPr marL="2261796" indent="0">
              <a:buNone/>
              <a:defRPr sz="3298"/>
            </a:lvl4pPr>
            <a:lvl5pPr marL="3015729" indent="0">
              <a:buNone/>
              <a:defRPr sz="3298"/>
            </a:lvl5pPr>
            <a:lvl6pPr marL="3769662" indent="0">
              <a:buNone/>
              <a:defRPr sz="3298"/>
            </a:lvl6pPr>
            <a:lvl7pPr marL="4523593" indent="0">
              <a:buNone/>
              <a:defRPr sz="3298"/>
            </a:lvl7pPr>
            <a:lvl8pPr marL="5277526" indent="0">
              <a:buNone/>
              <a:defRPr sz="3298"/>
            </a:lvl8pPr>
            <a:lvl9pPr marL="6031458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16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2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5" y="602118"/>
            <a:ext cx="4334947" cy="9584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5" y="602118"/>
            <a:ext cx="12753538" cy="95841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762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33" indent="0" algn="ctr">
              <a:buNone/>
              <a:defRPr sz="3298"/>
            </a:lvl2pPr>
            <a:lvl3pPr marL="1507864" indent="0" algn="ctr">
              <a:buNone/>
              <a:defRPr sz="2970"/>
            </a:lvl3pPr>
            <a:lvl4pPr marL="2261796" indent="0" algn="ctr">
              <a:buNone/>
              <a:defRPr sz="2638"/>
            </a:lvl4pPr>
            <a:lvl5pPr marL="3015729" indent="0" algn="ctr">
              <a:buNone/>
              <a:defRPr sz="2638"/>
            </a:lvl5pPr>
            <a:lvl6pPr marL="3769662" indent="0" algn="ctr">
              <a:buNone/>
              <a:defRPr sz="2638"/>
            </a:lvl6pPr>
            <a:lvl7pPr marL="4523593" indent="0" algn="ctr">
              <a:buNone/>
              <a:defRPr sz="2638"/>
            </a:lvl7pPr>
            <a:lvl8pPr marL="5277526" indent="0" algn="ctr">
              <a:buNone/>
              <a:defRPr sz="2638"/>
            </a:lvl8pPr>
            <a:lvl9pPr marL="6031458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79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88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9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9" y="7568367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3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64" indent="0">
              <a:buNone/>
              <a:defRPr sz="2970">
                <a:solidFill>
                  <a:schemeClr val="tx1">
                    <a:tint val="75000"/>
                  </a:schemeClr>
                </a:solidFill>
              </a:defRPr>
            </a:lvl3pPr>
            <a:lvl4pPr marL="226179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729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6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93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52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45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44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8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2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797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7" y="602119"/>
            <a:ext cx="17339786" cy="2185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8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8" y="4131056"/>
            <a:ext cx="8504976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4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4" y="4131056"/>
            <a:ext cx="8546861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0978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05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3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2333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596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33" indent="0">
              <a:buNone/>
              <a:defRPr sz="4617"/>
            </a:lvl2pPr>
            <a:lvl3pPr marL="1507864" indent="0">
              <a:buNone/>
              <a:defRPr sz="3958"/>
            </a:lvl3pPr>
            <a:lvl4pPr marL="2261796" indent="0">
              <a:buNone/>
              <a:defRPr sz="3298"/>
            </a:lvl4pPr>
            <a:lvl5pPr marL="3015729" indent="0">
              <a:buNone/>
              <a:defRPr sz="3298"/>
            </a:lvl5pPr>
            <a:lvl6pPr marL="3769662" indent="0">
              <a:buNone/>
              <a:defRPr sz="3298"/>
            </a:lvl6pPr>
            <a:lvl7pPr marL="4523593" indent="0">
              <a:buNone/>
              <a:defRPr sz="3298"/>
            </a:lvl7pPr>
            <a:lvl8pPr marL="5277526" indent="0">
              <a:buNone/>
              <a:defRPr sz="3298"/>
            </a:lvl8pPr>
            <a:lvl9pPr marL="6031458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37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828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5" y="602118"/>
            <a:ext cx="4334947" cy="9584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5" y="602118"/>
            <a:ext cx="12753538" cy="95841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123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33" indent="0" algn="ctr">
              <a:buNone/>
              <a:defRPr sz="3298"/>
            </a:lvl2pPr>
            <a:lvl3pPr marL="1507864" indent="0" algn="ctr">
              <a:buNone/>
              <a:defRPr sz="2970"/>
            </a:lvl3pPr>
            <a:lvl4pPr marL="2261796" indent="0" algn="ctr">
              <a:buNone/>
              <a:defRPr sz="2638"/>
            </a:lvl4pPr>
            <a:lvl5pPr marL="3015729" indent="0" algn="ctr">
              <a:buNone/>
              <a:defRPr sz="2638"/>
            </a:lvl5pPr>
            <a:lvl6pPr marL="3769662" indent="0" algn="ctr">
              <a:buNone/>
              <a:defRPr sz="2638"/>
            </a:lvl6pPr>
            <a:lvl7pPr marL="4523593" indent="0" algn="ctr">
              <a:buNone/>
              <a:defRPr sz="2638"/>
            </a:lvl7pPr>
            <a:lvl8pPr marL="5277526" indent="0" algn="ctr">
              <a:buNone/>
              <a:defRPr sz="2638"/>
            </a:lvl8pPr>
            <a:lvl9pPr marL="6031458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723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001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9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9" y="7568367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3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64" indent="0">
              <a:buNone/>
              <a:defRPr sz="2970">
                <a:solidFill>
                  <a:schemeClr val="tx1">
                    <a:tint val="75000"/>
                  </a:schemeClr>
                </a:solidFill>
              </a:defRPr>
            </a:lvl3pPr>
            <a:lvl4pPr marL="226179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729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6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93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52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45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5537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8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2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039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7" y="602119"/>
            <a:ext cx="17339786" cy="2185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8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8" y="4131056"/>
            <a:ext cx="8504976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4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4" y="4131056"/>
            <a:ext cx="8546861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963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9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1299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642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586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33" indent="0">
              <a:buNone/>
              <a:defRPr sz="4617"/>
            </a:lvl2pPr>
            <a:lvl3pPr marL="1507864" indent="0">
              <a:buNone/>
              <a:defRPr sz="3958"/>
            </a:lvl3pPr>
            <a:lvl4pPr marL="2261796" indent="0">
              <a:buNone/>
              <a:defRPr sz="3298"/>
            </a:lvl4pPr>
            <a:lvl5pPr marL="3015729" indent="0">
              <a:buNone/>
              <a:defRPr sz="3298"/>
            </a:lvl5pPr>
            <a:lvl6pPr marL="3769662" indent="0">
              <a:buNone/>
              <a:defRPr sz="3298"/>
            </a:lvl6pPr>
            <a:lvl7pPr marL="4523593" indent="0">
              <a:buNone/>
              <a:defRPr sz="3298"/>
            </a:lvl7pPr>
            <a:lvl8pPr marL="5277526" indent="0">
              <a:buNone/>
              <a:defRPr sz="3298"/>
            </a:lvl8pPr>
            <a:lvl9pPr marL="6031458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424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3308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5" y="602118"/>
            <a:ext cx="4334947" cy="9584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5" y="602118"/>
            <a:ext cx="12753538" cy="95841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7214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883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6833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6263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2828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1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1139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927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0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355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726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859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5436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211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473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346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27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6447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082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431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203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225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291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844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9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406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59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 anchor="t"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772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31" y="-5535"/>
            <a:ext cx="20104023" cy="17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8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60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60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8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6" y="10482095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2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7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1507864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8" indent="-376968" algn="l" defTabSz="1507864" rtl="0" eaLnBrk="1" latinLnBrk="0" hangingPunct="1">
        <a:lnSpc>
          <a:spcPct val="90000"/>
        </a:lnSpc>
        <a:spcBef>
          <a:spcPts val="1651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99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32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6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392697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4146628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900561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65449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408425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1pPr>
      <a:lvl2pPr marL="75393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2pPr>
      <a:lvl3pPr marL="1507864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3pPr>
      <a:lvl4pPr marL="226179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015729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3769662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52359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27752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031458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60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60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8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6" y="10482095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2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8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1507864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8" indent="-376968" algn="l" defTabSz="1507864" rtl="0" eaLnBrk="1" latinLnBrk="0" hangingPunct="1">
        <a:lnSpc>
          <a:spcPct val="90000"/>
        </a:lnSpc>
        <a:spcBef>
          <a:spcPts val="1651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99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32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6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392697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4146628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900561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65449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408425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1pPr>
      <a:lvl2pPr marL="75393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2pPr>
      <a:lvl3pPr marL="1507864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3pPr>
      <a:lvl4pPr marL="226179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015729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3769662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52359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27752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031458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60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60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8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6" y="10482095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2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8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1507864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8" indent="-376968" algn="l" defTabSz="1507864" rtl="0" eaLnBrk="1" latinLnBrk="0" hangingPunct="1">
        <a:lnSpc>
          <a:spcPct val="90000"/>
        </a:lnSpc>
        <a:spcBef>
          <a:spcPts val="1651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99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32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6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392697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4146628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900561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65449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408425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1pPr>
      <a:lvl2pPr marL="75393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2pPr>
      <a:lvl3pPr marL="1507864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3pPr>
      <a:lvl4pPr marL="226179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015729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3769662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52359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27752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031458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2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2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65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178" y="4934595"/>
            <a:ext cx="4702982" cy="240923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How do Mayors get elected?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2"/>
            <a:ext cx="9294336" cy="88230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You should now mark your answers with red pen. If you got the wrong answer, you should write the correct answer.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What will the Mayor be head of if elected?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The West Midlands Combined Authority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This means they are a direct representative of people who live in Birmingham, Coventry, Dudley, </a:t>
            </a:r>
            <a:r>
              <a:rPr lang="en-US" dirty="0" err="1"/>
              <a:t>Sandwell</a:t>
            </a:r>
            <a:r>
              <a:rPr lang="en-US" dirty="0"/>
              <a:t>, </a:t>
            </a:r>
            <a:r>
              <a:rPr lang="en-US" dirty="0" err="1"/>
              <a:t>Solihull</a:t>
            </a:r>
            <a:r>
              <a:rPr lang="en-US" dirty="0"/>
              <a:t>, </a:t>
            </a:r>
            <a:r>
              <a:rPr lang="en-US" dirty="0" err="1"/>
              <a:t>Walsall</a:t>
            </a:r>
            <a:r>
              <a:rPr lang="en-US" dirty="0"/>
              <a:t> and </a:t>
            </a:r>
            <a:r>
              <a:rPr lang="en-US" dirty="0" err="1"/>
              <a:t>Wolverhampton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8871" y="2342307"/>
            <a:ext cx="4328350" cy="2880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2165" y="7166843"/>
            <a:ext cx="3710960" cy="257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5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178" y="4934595"/>
            <a:ext cx="4702982" cy="240923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How do Mayors get elected?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2"/>
            <a:ext cx="9294336" cy="8823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 should now mark your answers with red pen. If you got the wrong answer, you should write the correct answer.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True or False – You need a polling card to vote?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True – </a:t>
            </a:r>
            <a:r>
              <a:rPr lang="en-US" dirty="0"/>
              <a:t>you receive this in the post (if you have registered to vote) and you must show this when voting.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8871" y="2342307"/>
            <a:ext cx="4328350" cy="2880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2165" y="7166843"/>
            <a:ext cx="3710960" cy="257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9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What is the role of a Mayor?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871450" y="2378071"/>
            <a:ext cx="6834976" cy="8823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While watching the video answer the following questions in your books:</a:t>
            </a:r>
          </a:p>
          <a:p>
            <a:pPr marL="0" indent="0">
              <a:buNone/>
            </a:pPr>
            <a:endParaRPr lang="en-US" dirty="0"/>
          </a:p>
          <a:p>
            <a:pPr marL="914400" indent="-914400">
              <a:buAutoNum type="arabicPeriod"/>
            </a:pPr>
            <a:r>
              <a:rPr lang="en-US" dirty="0"/>
              <a:t>True or False – Mayors can make their own laws?</a:t>
            </a:r>
          </a:p>
          <a:p>
            <a:pPr marL="914400" indent="-914400">
              <a:buAutoNum type="arabicPeriod"/>
            </a:pPr>
            <a:endParaRPr lang="en-US" dirty="0"/>
          </a:p>
          <a:p>
            <a:pPr marL="914400" indent="-914400">
              <a:buAutoNum type="arabicPeriod"/>
            </a:pPr>
            <a:r>
              <a:rPr lang="en-US" dirty="0"/>
              <a:t>What does Mayor’s do with Government money?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60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178" y="4934595"/>
            <a:ext cx="4702982" cy="240923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What is the role of a mayor?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2"/>
            <a:ext cx="9294336" cy="8823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 should now mark your answers with red pen. If you got the wrong answer, you should write the correct answer.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True or False – Mayors can make their own laws?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False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8871" y="2342307"/>
            <a:ext cx="4328350" cy="2880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2165" y="7166843"/>
            <a:ext cx="3710960" cy="257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0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178" y="4934595"/>
            <a:ext cx="4702982" cy="240923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What is the role of a mayor?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2"/>
            <a:ext cx="9294336" cy="88230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You should now mark your answers with red pen. If you got the wrong answer, you should write the correct answer.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What do Mayors do with Government money?</a:t>
            </a:r>
          </a:p>
          <a:p>
            <a:pPr marL="914400" indent="-914400">
              <a:buAutoNum type="arabicPeriod"/>
            </a:pPr>
            <a:r>
              <a:rPr lang="en-US" b="1" dirty="0"/>
              <a:t>Improve transport networks</a:t>
            </a:r>
          </a:p>
          <a:p>
            <a:pPr marL="914400" indent="-914400">
              <a:buAutoNum type="arabicPeriod"/>
            </a:pPr>
            <a:r>
              <a:rPr lang="en-US" b="1" dirty="0"/>
              <a:t>Develop housing initiatives</a:t>
            </a:r>
          </a:p>
          <a:p>
            <a:pPr marL="914400" indent="-914400">
              <a:buAutoNum type="arabicPeriod"/>
            </a:pPr>
            <a:r>
              <a:rPr lang="en-US" b="1" dirty="0"/>
              <a:t>Address unemployment</a:t>
            </a:r>
          </a:p>
          <a:p>
            <a:pPr marL="914400" indent="-914400">
              <a:buAutoNum type="arabicPeriod"/>
            </a:pPr>
            <a:r>
              <a:rPr lang="en-US" b="1" dirty="0"/>
              <a:t>Tackle Homelessness</a:t>
            </a:r>
          </a:p>
          <a:p>
            <a:pPr marL="914400" indent="-914400">
              <a:buAutoNum type="arabicPeriod"/>
            </a:pPr>
            <a:r>
              <a:rPr lang="en-US" b="1" dirty="0"/>
              <a:t>Improve air quality</a:t>
            </a:r>
          </a:p>
          <a:p>
            <a:pPr marL="914400" indent="-914400">
              <a:buAutoNum type="arabicPeriod"/>
            </a:pPr>
            <a:r>
              <a:rPr lang="en-US" b="1" dirty="0"/>
              <a:t>Build relationships across different groups in the community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8871" y="2342307"/>
            <a:ext cx="4328350" cy="2880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2165" y="7166843"/>
            <a:ext cx="3710960" cy="25797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8034" y="7354292"/>
            <a:ext cx="512413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dirty="0">
                <a:latin typeface="Calibri" panose="020F0502020204030204" pitchFamily="34" charset="0"/>
                <a:cs typeface="Calibri" panose="020F0502020204030204" pitchFamily="34" charset="0"/>
              </a:rPr>
              <a:t>Which of these 6 things do you think is the most important?</a:t>
            </a:r>
          </a:p>
          <a:p>
            <a:endParaRPr lang="en-US" sz="4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300" dirty="0">
                <a:latin typeface="Calibri" panose="020F0502020204030204" pitchFamily="34" charset="0"/>
                <a:cs typeface="Calibri" panose="020F0502020204030204" pitchFamily="34" charset="0"/>
              </a:rPr>
              <a:t>Why do you think this?</a:t>
            </a:r>
          </a:p>
        </p:txBody>
      </p:sp>
    </p:spTree>
    <p:extLst>
      <p:ext uri="{BB962C8B-B14F-4D97-AF65-F5344CB8AC3E}">
        <p14:creationId xmlns:p14="http://schemas.microsoft.com/office/powerpoint/2010/main" val="374895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Who wants to be West Midlands Mayor?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2"/>
            <a:ext cx="9294336" cy="88230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Siobhan </a:t>
            </a:r>
            <a:r>
              <a:rPr lang="en-US" dirty="0" err="1"/>
              <a:t>Haper-Nunes</a:t>
            </a:r>
            <a:r>
              <a:rPr lang="en-US" dirty="0"/>
              <a:t> from the Green Party.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Siobhan says as mayor they will:</a:t>
            </a:r>
          </a:p>
          <a:p>
            <a:pPr marL="0" indent="0">
              <a:buNone/>
            </a:pPr>
            <a:endParaRPr lang="en-US" dirty="0"/>
          </a:p>
          <a:p>
            <a:pPr marL="914400" indent="-914400">
              <a:buAutoNum type="arabicPeriod"/>
            </a:pPr>
            <a:r>
              <a:rPr lang="en-US" dirty="0"/>
              <a:t>Invest more in left behind communities by creating jobs and business opportunities</a:t>
            </a:r>
          </a:p>
          <a:p>
            <a:pPr marL="914400" indent="-914400">
              <a:buAutoNum type="arabicPeriod"/>
            </a:pPr>
            <a:r>
              <a:rPr lang="en-US" dirty="0"/>
              <a:t>Insulate homes, bring down energy bills, reduce emissions and create green jobs.</a:t>
            </a:r>
          </a:p>
          <a:p>
            <a:pPr marL="914400" indent="-914400">
              <a:buAutoNum type="arabicPeriod"/>
            </a:pPr>
            <a:r>
              <a:rPr lang="en-US" dirty="0"/>
              <a:t>Give communities a stronger says on how government money is spent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profile photo of Siobhan Harper-Nu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9725" y="2941638"/>
            <a:ext cx="6242198" cy="624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64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Who wants to be West Midlands Mayor?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2"/>
            <a:ext cx="9294336" cy="882302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Richard Parker from the </a:t>
            </a:r>
            <a:r>
              <a:rPr lang="en-US" dirty="0" err="1"/>
              <a:t>Labour</a:t>
            </a:r>
            <a:r>
              <a:rPr lang="en-US" dirty="0"/>
              <a:t> and Co-operative Party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Richard says as Mayor they will:</a:t>
            </a:r>
          </a:p>
          <a:p>
            <a:pPr marL="0" indent="0">
              <a:buNone/>
            </a:pPr>
            <a:endParaRPr lang="en-US" dirty="0"/>
          </a:p>
          <a:p>
            <a:pPr marL="914400" indent="-914400">
              <a:buAutoNum type="arabicPeriod"/>
            </a:pPr>
            <a:r>
              <a:rPr lang="en-US" dirty="0"/>
              <a:t>Create 150,000 job and training opportunities</a:t>
            </a:r>
          </a:p>
          <a:p>
            <a:pPr marL="914400" indent="-914400">
              <a:buAutoNum type="arabicPeriod"/>
            </a:pPr>
            <a:r>
              <a:rPr lang="en-US" dirty="0" err="1"/>
              <a:t>Revitalise</a:t>
            </a:r>
            <a:r>
              <a:rPr lang="en-US" dirty="0"/>
              <a:t> high streets</a:t>
            </a:r>
          </a:p>
          <a:p>
            <a:pPr marL="914400" indent="-914400">
              <a:buAutoNum type="arabicPeriod"/>
            </a:pPr>
            <a:r>
              <a:rPr lang="en-US" dirty="0"/>
              <a:t>Tackle crime and anti-social </a:t>
            </a:r>
            <a:r>
              <a:rPr lang="en-US" dirty="0" err="1"/>
              <a:t>behaviour</a:t>
            </a:r>
            <a:endParaRPr lang="en-US" dirty="0"/>
          </a:p>
          <a:p>
            <a:pPr marL="914400" indent="-914400">
              <a:buAutoNum type="arabicPeriod"/>
            </a:pPr>
            <a:r>
              <a:rPr lang="en-US" dirty="0"/>
              <a:t>Bring buses back into public control</a:t>
            </a:r>
          </a:p>
          <a:p>
            <a:pPr marL="914400" indent="-914400">
              <a:buAutoNum type="arabicPeriod"/>
            </a:pPr>
            <a:r>
              <a:rPr lang="en-US" dirty="0"/>
              <a:t>Fix the housing crisis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 descr="profile photo of Richard Park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8731" y="3322636"/>
            <a:ext cx="597666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16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Who wants to be West Midlands Mayor?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2"/>
            <a:ext cx="9294336" cy="88230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Andy Street from the Conservative and Unionist Party. Andy Street is the current West Midlands Mayor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Andy says as Mayor they will:</a:t>
            </a:r>
          </a:p>
          <a:p>
            <a:pPr marL="0" indent="0">
              <a:buNone/>
            </a:pPr>
            <a:endParaRPr lang="en-US" dirty="0"/>
          </a:p>
          <a:p>
            <a:pPr marL="914400" indent="-914400">
              <a:buAutoNum type="arabicPeriod"/>
            </a:pPr>
            <a:r>
              <a:rPr lang="en-US" dirty="0"/>
              <a:t>Keep transport fares low</a:t>
            </a:r>
          </a:p>
          <a:p>
            <a:pPr marL="914400" indent="-914400">
              <a:buAutoNum type="arabicPeriod"/>
            </a:pPr>
            <a:r>
              <a:rPr lang="en-US" dirty="0"/>
              <a:t>Get West Midlands economy growing faster than London’s through increasing employment</a:t>
            </a:r>
          </a:p>
          <a:p>
            <a:pPr marL="914400" indent="-914400">
              <a:buAutoNum type="arabicPeriod"/>
            </a:pPr>
            <a:r>
              <a:rPr lang="en-US" dirty="0"/>
              <a:t>Triple the number of social rental homes being built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314" name="Picture 2" descr="profile photo of Andy Stre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7148" y="3322636"/>
            <a:ext cx="640871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08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Who wants to be West Midlands Mayor?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2"/>
            <a:ext cx="9294336" cy="8823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Sunny Virk from the Liberal Democrats.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Sunny says as Mayor they will: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Give people in the West Midlands:</a:t>
            </a:r>
          </a:p>
          <a:p>
            <a:pPr>
              <a:buFontTx/>
              <a:buChar char="-"/>
            </a:pPr>
            <a:r>
              <a:rPr lang="en-US" dirty="0"/>
              <a:t>Quality affordable homes</a:t>
            </a:r>
          </a:p>
          <a:p>
            <a:pPr>
              <a:buFontTx/>
              <a:buChar char="-"/>
            </a:pPr>
            <a:r>
              <a:rPr lang="en-US" dirty="0"/>
              <a:t>Investment to grow the regional economy</a:t>
            </a:r>
          </a:p>
          <a:p>
            <a:pPr>
              <a:buFontTx/>
              <a:buChar char="-"/>
            </a:pPr>
            <a:r>
              <a:rPr lang="en-US" dirty="0"/>
              <a:t>Provide a reliable public transport network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38" name="Picture 2" descr="profile photo of Sunny Vi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2045" y="3206403"/>
            <a:ext cx="6304981" cy="630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16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Who wants to be West Midlands Mayor?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2"/>
            <a:ext cx="9294336" cy="88230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Elaine Ruth Williams from Reform UK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Elaine says as Mayor they will:</a:t>
            </a:r>
          </a:p>
          <a:p>
            <a:pPr marL="0" indent="0">
              <a:buNone/>
            </a:pPr>
            <a:endParaRPr lang="en-US" dirty="0"/>
          </a:p>
          <a:p>
            <a:pPr marL="914400" indent="-914400">
              <a:buAutoNum type="arabicPeriod"/>
            </a:pPr>
            <a:r>
              <a:rPr lang="en-US" dirty="0"/>
              <a:t>Invest in town </a:t>
            </a:r>
            <a:r>
              <a:rPr lang="en-US" dirty="0" err="1"/>
              <a:t>centres</a:t>
            </a:r>
            <a:r>
              <a:rPr lang="en-US" dirty="0"/>
              <a:t> to help businesses to grow</a:t>
            </a:r>
          </a:p>
          <a:p>
            <a:pPr marL="914400" indent="-914400">
              <a:buAutoNum type="arabicPeriod"/>
            </a:pPr>
            <a:r>
              <a:rPr lang="en-US" dirty="0"/>
              <a:t>Money invested to reduce leaks and pollution in the water infrastructure</a:t>
            </a:r>
          </a:p>
          <a:p>
            <a:pPr marL="914400" indent="-914400">
              <a:buAutoNum type="arabicPeriod"/>
            </a:pPr>
            <a:r>
              <a:rPr lang="en-US" dirty="0"/>
              <a:t>Rethink the transport network system</a:t>
            </a:r>
          </a:p>
          <a:p>
            <a:pPr marL="914400" indent="-914400">
              <a:buAutoNum type="arabicPeriod"/>
            </a:pPr>
            <a:r>
              <a:rPr lang="en-US" dirty="0"/>
              <a:t>Bid for more funding to tackle crime</a:t>
            </a:r>
          </a:p>
          <a:p>
            <a:pPr marL="914400" indent="-914400">
              <a:buAutoNum type="arabicPeriod"/>
            </a:pPr>
            <a:r>
              <a:rPr lang="en-US" dirty="0"/>
              <a:t>Ensure that everyone can access the health services they need</a:t>
            </a:r>
          </a:p>
          <a:p>
            <a:pPr marL="914400" indent="-91440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362" name="Picture 2" descr="profile photo of Elaine Ruth Willia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9513" y="3350419"/>
            <a:ext cx="597666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07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" y="-14593"/>
            <a:ext cx="20104097" cy="1612956"/>
            <a:chOff x="2" y="1383733"/>
            <a:chExt cx="12191998" cy="762000"/>
          </a:xfrm>
        </p:grpSpPr>
        <p:sp>
          <p:nvSpPr>
            <p:cNvPr id="15" name="Rectangle 14"/>
            <p:cNvSpPr/>
            <p:nvPr/>
          </p:nvSpPr>
          <p:spPr>
            <a:xfrm>
              <a:off x="2" y="1383733"/>
              <a:ext cx="12191998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507864">
                <a:defRPr/>
              </a:pPr>
              <a:endParaRPr lang="en-US" sz="297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1236" y="1535991"/>
              <a:ext cx="8248524" cy="379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507864">
                <a:defRPr/>
              </a:pPr>
              <a:r>
                <a:rPr lang="en-US" sz="4617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date: </a:t>
              </a:r>
              <a:fld id="{E9B3C7B6-A1A6-4450-882E-8E81154708EB}" type="datetime4">
                <a:rPr lang="en-GB" sz="4617" b="1">
                  <a:solidFill>
                    <a:prstClr val="black"/>
                  </a:solidFill>
                  <a:latin typeface="Franklin Gothic Book" panose="020B0503020102020204" pitchFamily="34" charset="0"/>
                </a:rPr>
                <a:pPr defTabSz="1507864">
                  <a:defRPr/>
                </a:pPr>
                <a:t>01 May 2024</a:t>
              </a:fld>
              <a:r>
                <a:rPr lang="en-US" sz="4617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764" y="1552802"/>
              <a:ext cx="473472" cy="47347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" y="1592694"/>
            <a:ext cx="20104097" cy="1708831"/>
            <a:chOff x="1" y="2129870"/>
            <a:chExt cx="12191999" cy="762000"/>
          </a:xfrm>
        </p:grpSpPr>
        <p:sp>
          <p:nvSpPr>
            <p:cNvPr id="24" name="Rectangle 23"/>
            <p:cNvSpPr/>
            <p:nvPr/>
          </p:nvSpPr>
          <p:spPr>
            <a:xfrm>
              <a:off x="1" y="2129870"/>
              <a:ext cx="12191999" cy="762000"/>
            </a:xfrm>
            <a:prstGeom prst="rect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507864">
                <a:defRPr/>
              </a:pPr>
              <a:endParaRPr lang="en-US" sz="2970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695" y="2272505"/>
              <a:ext cx="476730" cy="47673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08424" y="2272505"/>
              <a:ext cx="9508178" cy="358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507864">
                <a:defRPr/>
              </a:pPr>
              <a:r>
                <a:rPr lang="en-US" sz="4617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title: Understanding the local elections</a:t>
              </a:r>
              <a:endParaRPr lang="en-US" sz="4617" kern="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0" y="3332127"/>
            <a:ext cx="20104100" cy="1605558"/>
            <a:chOff x="0" y="2892959"/>
            <a:chExt cx="12192000" cy="687224"/>
          </a:xfrm>
        </p:grpSpPr>
        <p:sp>
          <p:nvSpPr>
            <p:cNvPr id="28" name="Rectangle 27"/>
            <p:cNvSpPr/>
            <p:nvPr/>
          </p:nvSpPr>
          <p:spPr>
            <a:xfrm>
              <a:off x="0" y="2892959"/>
              <a:ext cx="12192000" cy="687224"/>
            </a:xfrm>
            <a:prstGeom prst="rect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507864">
                <a:defRPr/>
              </a:pPr>
              <a:endParaRPr lang="en-US" sz="2970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2956" y="2986304"/>
              <a:ext cx="8248524" cy="343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507864">
                <a:defRPr/>
              </a:pPr>
              <a:r>
                <a:rPr lang="en-US" sz="4617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Underline both!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245" y="2986304"/>
              <a:ext cx="500534" cy="500534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0" y="4934466"/>
            <a:ext cx="20104097" cy="6374487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507864">
              <a:defRPr/>
            </a:pPr>
            <a:endParaRPr lang="en-US" sz="2970" kern="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894" y="5002328"/>
            <a:ext cx="799702" cy="104909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205490" y="4846982"/>
            <a:ext cx="19060674" cy="5776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64">
              <a:defRPr/>
            </a:pPr>
            <a:r>
              <a:rPr lang="en-US" sz="4617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Complete the do now task:</a:t>
            </a:r>
          </a:p>
          <a:p>
            <a:pPr defTabSz="1507864">
              <a:defRPr/>
            </a:pPr>
            <a:endParaRPr lang="en-US" sz="4617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1507864">
              <a:defRPr/>
            </a:pPr>
            <a:endParaRPr lang="en-US" sz="3958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742950" indent="-742950" defTabSz="1507864">
              <a:buAutoNum type="arabicPeriod"/>
              <a:defRPr/>
            </a:pPr>
            <a:r>
              <a:rPr lang="en-US" sz="3958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What two things can impact a person’s ability to provide consent?</a:t>
            </a:r>
          </a:p>
          <a:p>
            <a:pPr marL="742950" indent="-742950" defTabSz="1507864">
              <a:buAutoNum type="arabicPeriod"/>
              <a:defRPr/>
            </a:pPr>
            <a:endParaRPr lang="en-US" sz="3958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742950" indent="-742950" defTabSz="1507864">
              <a:buAutoNum type="arabicPeriod" startAt="2"/>
              <a:defRPr/>
            </a:pPr>
            <a:r>
              <a:rPr lang="en-US" sz="3958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State one thing that decreases the risk of spreading a STI?</a:t>
            </a:r>
          </a:p>
          <a:p>
            <a:pPr marL="742950" indent="-742950" defTabSz="1507864">
              <a:buAutoNum type="arabicPeriod" startAt="2"/>
              <a:defRPr/>
            </a:pPr>
            <a:endParaRPr lang="en-US" sz="3958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1507864">
              <a:defRPr/>
            </a:pPr>
            <a:r>
              <a:rPr lang="en-US" sz="3958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3. True or False – it is illegal for adults to show children pornographic material</a:t>
            </a:r>
          </a:p>
          <a:p>
            <a:pPr defTabSz="1507864">
              <a:defRPr/>
            </a:pPr>
            <a:endParaRPr lang="en-US" sz="3958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09481" y="9330086"/>
            <a:ext cx="18418658" cy="1395472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1507864">
              <a:defRPr/>
            </a:pPr>
            <a:r>
              <a:rPr lang="en-US" sz="3958" b="1" kern="0" dirty="0">
                <a:solidFill>
                  <a:prstClr val="white"/>
                </a:solidFill>
                <a:latin typeface="Calibri" panose="020F0502020204030204"/>
              </a:rPr>
              <a:t>True</a:t>
            </a:r>
            <a:endParaRPr lang="en-GB" sz="3958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34633" y="6151848"/>
            <a:ext cx="18656859" cy="1395790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1507864">
              <a:defRPr/>
            </a:pPr>
            <a:r>
              <a:rPr lang="en-US" sz="3958" b="1" kern="0" dirty="0">
                <a:solidFill>
                  <a:prstClr val="white"/>
                </a:solidFill>
                <a:latin typeface="Calibri" panose="020F0502020204030204"/>
              </a:rPr>
              <a:t>Drugs and alcohol</a:t>
            </a:r>
            <a:endParaRPr lang="en-GB" sz="3958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234633" y="7601676"/>
            <a:ext cx="18131621" cy="1594716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1507864">
              <a:defRPr/>
            </a:pPr>
            <a:r>
              <a:rPr lang="en-US" sz="3958" b="1" kern="0" dirty="0">
                <a:solidFill>
                  <a:prstClr val="white"/>
                </a:solidFill>
                <a:latin typeface="Calibri" panose="020F0502020204030204"/>
              </a:rPr>
              <a:t>Using a female or male condom, monogamy, abstinence</a:t>
            </a:r>
            <a:endParaRPr lang="en-GB" sz="3958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7" name="Picture 10" descr="Image result for cartoon ruler transparent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441" y="3544142"/>
            <a:ext cx="1199906" cy="257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llustration of Emoticon smiley making silence sign. Download a Free  Preview or High Quality Adobe Illustra… | Animated smiley faces, Funny emoji,  Funny emoji face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5829" l="0" r="100000"/>
                    </a14:imgEffect>
                    <a14:imgEffect>
                      <a14:saturation sat="1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73"/>
          <a:stretch/>
        </p:blipFill>
        <p:spPr bwMode="auto">
          <a:xfrm>
            <a:off x="18007256" y="3422529"/>
            <a:ext cx="1839375" cy="236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100,000 Quiet Vector Images | Depositphotos"/>
          <p:cNvSpPr>
            <a:spLocks noChangeAspect="1" noChangeArrowheads="1"/>
          </p:cNvSpPr>
          <p:nvPr/>
        </p:nvSpPr>
        <p:spPr bwMode="auto">
          <a:xfrm>
            <a:off x="256536" y="-237815"/>
            <a:ext cx="502603" cy="50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50781" tIns="75392" rIns="150781" bIns="75392" numCol="1" anchor="t" anchorCtr="0" compatLnSpc="1">
            <a:prstTxWarp prst="textNoShape">
              <a:avLst/>
            </a:prstTxWarp>
          </a:bodyPr>
          <a:lstStyle/>
          <a:p>
            <a:pPr defTabSz="1507864">
              <a:defRPr/>
            </a:pPr>
            <a:endParaRPr lang="en-GB" sz="2970">
              <a:solidFill>
                <a:prstClr val="black"/>
              </a:solidFill>
              <a:latin typeface="Comic Sans MS"/>
            </a:endParaRPr>
          </a:p>
        </p:txBody>
      </p:sp>
      <p:pic>
        <p:nvPicPr>
          <p:cNvPr id="1032" name="Picture 8" descr="red pen cartoon vector object 4557709 Vector Art at Vecteez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7939">
            <a:off x="17967373" y="7924117"/>
            <a:ext cx="2605052" cy="260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630" y="84020"/>
            <a:ext cx="10381918" cy="153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9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Who wants to be West Midlands Mayor?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2"/>
            <a:ext cx="9294336" cy="88230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/>
              <a:t>Akhmed</a:t>
            </a:r>
            <a:r>
              <a:rPr lang="en-US" dirty="0"/>
              <a:t> </a:t>
            </a:r>
            <a:r>
              <a:rPr lang="en-US" dirty="0" err="1"/>
              <a:t>Yakoob</a:t>
            </a:r>
            <a:r>
              <a:rPr lang="en-US" dirty="0"/>
              <a:t>. </a:t>
            </a:r>
            <a:r>
              <a:rPr lang="en-US" dirty="0" err="1"/>
              <a:t>Akhmed</a:t>
            </a:r>
            <a:r>
              <a:rPr lang="en-US" dirty="0"/>
              <a:t> is an Independent candidate. This means they are not part of a political party.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Akhmed</a:t>
            </a:r>
            <a:r>
              <a:rPr lang="en-US" dirty="0"/>
              <a:t> says as Mayor they will:</a:t>
            </a:r>
          </a:p>
          <a:p>
            <a:pPr marL="0" indent="0">
              <a:buNone/>
            </a:pPr>
            <a:endParaRPr lang="en-US" dirty="0"/>
          </a:p>
          <a:p>
            <a:pPr marL="914400" indent="-914400">
              <a:buAutoNum type="arabicPeriod"/>
            </a:pPr>
            <a:r>
              <a:rPr lang="en-US" dirty="0"/>
              <a:t>Work with partners to build new homes and increase social housing</a:t>
            </a:r>
          </a:p>
          <a:p>
            <a:pPr marL="914400" indent="-914400">
              <a:buAutoNum type="arabicPeriod"/>
            </a:pPr>
            <a:r>
              <a:rPr lang="en-US" dirty="0"/>
              <a:t>Ensure burial services meet religious requirements</a:t>
            </a:r>
          </a:p>
          <a:p>
            <a:pPr marL="914400" indent="-914400">
              <a:buAutoNum type="arabicPeriod"/>
            </a:pPr>
            <a:r>
              <a:rPr lang="en-US" dirty="0"/>
              <a:t>Improve public transport but reducing fares and congestion, moving transport to public ownership and slowing private hire taxis to use bus lanes</a:t>
            </a:r>
          </a:p>
          <a:p>
            <a:pPr marL="914400" indent="-914400">
              <a:buAutoNum type="arabicPeriod"/>
            </a:pPr>
            <a:r>
              <a:rPr lang="en-US" dirty="0"/>
              <a:t>Create more green jobs initiatives and apprenticeships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386" name="Picture 2" descr="profile photo of Akhmed Yako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1450" y="2486322"/>
            <a:ext cx="6109592" cy="610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32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178" y="4934595"/>
            <a:ext cx="4702982" cy="240923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/>
          </a:bodyPr>
          <a:lstStyle/>
          <a:p>
            <a:r>
              <a:rPr lang="en-US" sz="8000" dirty="0"/>
              <a:t>Time to Vote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2"/>
            <a:ext cx="9294336" cy="88230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Now we have learnt what candidates there are for the West Midlands Mayoral Election it is time to vote.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You have a voting slip. You must put a “x” in the box beside the candidate you wish to vote for. You can only vote for </a:t>
            </a:r>
            <a:r>
              <a:rPr lang="en-US" b="1" dirty="0"/>
              <a:t>1</a:t>
            </a:r>
            <a:r>
              <a:rPr lang="en-US" dirty="0"/>
              <a:t> candidate.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candidate who has the majority of votes (for example if there are 20 people in your class, a candidate will need at least 11 votes) wins. This is called “first past the post”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8871" y="2342307"/>
            <a:ext cx="4328350" cy="2880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2165" y="7166843"/>
            <a:ext cx="3710960" cy="257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2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178" y="4934595"/>
            <a:ext cx="4702982" cy="240923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/>
          </a:bodyPr>
          <a:lstStyle/>
          <a:p>
            <a:r>
              <a:rPr lang="en-US" sz="8000" dirty="0"/>
              <a:t>Reflection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2"/>
            <a:ext cx="9294336" cy="8823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While your teacher is counting the votes. Complete the following sentences in your book.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voted for….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reason I voted for them was…</a:t>
            </a:r>
          </a:p>
          <a:p>
            <a:pPr marL="0" indent="0">
              <a:buNone/>
            </a:pPr>
            <a:r>
              <a:rPr lang="en-US" dirty="0"/>
              <a:t>(in this sentence you should say what policy you think was best)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8871" y="2342307"/>
            <a:ext cx="4328350" cy="2880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2165" y="7166843"/>
            <a:ext cx="3710960" cy="257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7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06534" y="3582623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507846">
              <a:defRPr/>
            </a:pPr>
            <a:r>
              <a:rPr lang="en-US" sz="2968" dirty="0">
                <a:solidFill>
                  <a:prstClr val="black"/>
                </a:solidFill>
                <a:latin typeface="Comic Sans MS" panose="030F0702030302020204" pitchFamily="66" charset="0"/>
              </a:rPr>
              <a:t>Rules!</a:t>
            </a:r>
          </a:p>
          <a:p>
            <a:pPr algn="ctr" defTabSz="1507846">
              <a:defRPr/>
            </a:pPr>
            <a:endParaRPr lang="en-US" sz="2968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1507846">
              <a:defRPr/>
            </a:pPr>
            <a:r>
              <a:rPr lang="en-US" sz="2968" dirty="0">
                <a:solidFill>
                  <a:prstClr val="black"/>
                </a:solidFill>
                <a:latin typeface="Comic Sans MS" panose="030F0702030302020204" pitchFamily="66" charset="0"/>
              </a:rPr>
              <a:t>I will ask the question and give you some thinking time. (no more than 10 seconds)</a:t>
            </a:r>
          </a:p>
          <a:p>
            <a:pPr algn="ctr" defTabSz="1507846">
              <a:defRPr/>
            </a:pPr>
            <a:endParaRPr lang="en-US" sz="2968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1507846">
              <a:defRPr/>
            </a:pPr>
            <a:r>
              <a:rPr lang="en-US" sz="2968" dirty="0">
                <a:solidFill>
                  <a:prstClr val="black"/>
                </a:solidFill>
                <a:latin typeface="Comic Sans MS" panose="030F0702030302020204" pitchFamily="66" charset="0"/>
              </a:rPr>
              <a:t>Write the answer and turn your whiteboard over so nobody can see it.</a:t>
            </a:r>
          </a:p>
          <a:p>
            <a:pPr algn="ctr" defTabSz="1507846">
              <a:defRPr/>
            </a:pPr>
            <a:endParaRPr lang="en-US" sz="2968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1507846">
              <a:defRPr/>
            </a:pPr>
            <a:r>
              <a:rPr lang="en-US" sz="2968" dirty="0">
                <a:solidFill>
                  <a:prstClr val="black"/>
                </a:solidFill>
                <a:latin typeface="Comic Sans MS" panose="030F0702030302020204" pitchFamily="66" charset="0"/>
              </a:rPr>
              <a:t>When I am ready I will put on the 3 to 1 counter.</a:t>
            </a:r>
          </a:p>
          <a:p>
            <a:pPr algn="ctr" defTabSz="1507846">
              <a:defRPr/>
            </a:pPr>
            <a:endParaRPr lang="en-US" sz="2968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1507846">
              <a:defRPr/>
            </a:pPr>
            <a:r>
              <a:rPr lang="en-US" sz="2968" dirty="0">
                <a:solidFill>
                  <a:prstClr val="black"/>
                </a:solidFill>
                <a:latin typeface="Comic Sans MS" panose="030F0702030302020204" pitchFamily="66" charset="0"/>
              </a:rPr>
              <a:t>When ‘Show me’ appears on the board you must hold up your whiteboard (even if you don’t know the answer and there is nothing on your board)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06534" y="3510938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507846">
              <a:defRPr/>
            </a:pPr>
            <a:r>
              <a:rPr lang="en-US" sz="15830" dirty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06534" y="3582623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507846">
              <a:defRPr/>
            </a:pPr>
            <a:r>
              <a:rPr lang="en-US" sz="15830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106534" y="3582623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507846">
              <a:defRPr/>
            </a:pPr>
            <a:r>
              <a:rPr lang="en-US" sz="15830" dirty="0">
                <a:solidFill>
                  <a:prstClr val="black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106534" y="3582623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507846">
              <a:defRPr/>
            </a:pPr>
            <a:r>
              <a:rPr lang="en-US" sz="7915" dirty="0">
                <a:solidFill>
                  <a:prstClr val="black"/>
                </a:solidFill>
                <a:latin typeface="Comic Sans MS" panose="030F0702030302020204" pitchFamily="66" charset="0"/>
              </a:rPr>
              <a:t>Show me! </a:t>
            </a:r>
          </a:p>
          <a:p>
            <a:pPr algn="ctr" defTabSz="1507846">
              <a:defRPr/>
            </a:pPr>
            <a:r>
              <a:rPr lang="en-US" sz="5277" dirty="0">
                <a:solidFill>
                  <a:prstClr val="black"/>
                </a:solidFill>
                <a:latin typeface="Comic Sans MS" panose="030F0702030302020204" pitchFamily="66" charset="0"/>
              </a:rPr>
              <a:t>(even if your whiteboard is blank)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/>
              <a:t>Hinge Questions – whiteboard activity</a:t>
            </a:r>
          </a:p>
        </p:txBody>
      </p:sp>
    </p:spTree>
    <p:extLst>
      <p:ext uri="{BB962C8B-B14F-4D97-AF65-F5344CB8AC3E}">
        <p14:creationId xmlns:p14="http://schemas.microsoft.com/office/powerpoint/2010/main" val="4130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What is being described?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800" dirty="0"/>
              <a:t>“that everyone in the UK has an equal say in how their country is run and that any elected political person should be accountable to the people.”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– Respect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– Tolerance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- Democracy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500+ Free Tick &amp; Check Images -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837" y="9471099"/>
            <a:ext cx="910504" cy="84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67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Is the following statement true or false?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West Midlands Mayoral Elections happen every 5 years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– True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– False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500+ Free Tick &amp; Check Images -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66" y="7814915"/>
            <a:ext cx="910504" cy="84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38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Is the following statement true or false?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“West Midlands Mayor are the head of the West Midlands Combined Authority”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– True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– False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500+ Free Tick &amp; Check Images -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274" y="6953792"/>
            <a:ext cx="910504" cy="84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89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State one thing that the West Midlands Mayor can spend Government money on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 transport network, develop housing initiatives, address unemployment, tackle homelessness, improve air quality, build relationships across different groups in the community</a:t>
            </a:r>
          </a:p>
        </p:txBody>
      </p:sp>
    </p:spTree>
    <p:extLst>
      <p:ext uri="{BB962C8B-B14F-4D97-AF65-F5344CB8AC3E}">
        <p14:creationId xmlns:p14="http://schemas.microsoft.com/office/powerpoint/2010/main" val="70118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many candidates can you vote for in an election?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– 1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– 2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– 3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- 4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500+ Free Tick &amp; Check Images -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194" y="4502547"/>
            <a:ext cx="910504" cy="84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100 people vote, how many votes does a candidate need to win?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– 100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– 50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– 51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- 75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500+ Free Tick &amp; Check Images -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202" y="7958931"/>
            <a:ext cx="910504" cy="84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95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9577"/>
            <a:ext cx="20000922" cy="289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47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97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34" name="Content Placeholder 2"/>
          <p:cNvSpPr txBox="1">
            <a:spLocks/>
          </p:cNvSpPr>
          <p:nvPr/>
        </p:nvSpPr>
        <p:spPr>
          <a:xfrm>
            <a:off x="288690" y="5222627"/>
            <a:ext cx="11172328" cy="5913763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1" rIns="91440" bIns="4572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11">
              <a:lnSpc>
                <a:spcPct val="110000"/>
              </a:lnSpc>
              <a:spcBef>
                <a:spcPts val="1001"/>
              </a:spcBef>
              <a:buNone/>
              <a:defRPr/>
            </a:pPr>
            <a:r>
              <a:rPr lang="en-US" sz="3200" b="1" dirty="0">
                <a:solidFill>
                  <a:prstClr val="black"/>
                </a:solidFill>
                <a:latin typeface="Comic Sans MS"/>
              </a:rPr>
              <a:t>You may have heard that there are local elections this week to decide the next West Midlands Mayor.</a:t>
            </a:r>
          </a:p>
          <a:p>
            <a:pPr marL="0" indent="0" defTabSz="914411">
              <a:lnSpc>
                <a:spcPct val="110000"/>
              </a:lnSpc>
              <a:spcBef>
                <a:spcPts val="1001"/>
              </a:spcBef>
              <a:buNone/>
              <a:defRPr/>
            </a:pPr>
            <a:endParaRPr lang="en-US" sz="3200" b="1" dirty="0">
              <a:solidFill>
                <a:prstClr val="black"/>
              </a:solidFill>
              <a:latin typeface="Comic Sans MS"/>
            </a:endParaRPr>
          </a:p>
          <a:p>
            <a:pPr marL="0" indent="0" defTabSz="914411">
              <a:lnSpc>
                <a:spcPct val="110000"/>
              </a:lnSpc>
              <a:spcBef>
                <a:spcPts val="1001"/>
              </a:spcBef>
              <a:buNone/>
              <a:defRPr/>
            </a:pPr>
            <a:r>
              <a:rPr lang="en-US" sz="320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defTabSz="914411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r>
              <a:rPr lang="en-US" sz="3200" b="1" dirty="0">
                <a:solidFill>
                  <a:prstClr val="black"/>
                </a:solidFill>
                <a:latin typeface="Comic Sans MS"/>
              </a:rPr>
              <a:t>What is democracy?</a:t>
            </a:r>
          </a:p>
          <a:p>
            <a:pPr defTabSz="914411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r>
              <a:rPr lang="en-US" sz="3200" b="1" dirty="0">
                <a:solidFill>
                  <a:prstClr val="black"/>
                </a:solidFill>
                <a:latin typeface="Comic Sans MS"/>
              </a:rPr>
              <a:t>How do Mayor’s get elected</a:t>
            </a:r>
          </a:p>
          <a:p>
            <a:pPr defTabSz="914411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r>
              <a:rPr lang="en-US" sz="3200" b="1" dirty="0">
                <a:solidFill>
                  <a:prstClr val="black"/>
                </a:solidFill>
                <a:latin typeface="Comic Sans MS"/>
              </a:rPr>
              <a:t>Who people can vote for in the election</a:t>
            </a:r>
          </a:p>
          <a:p>
            <a:pPr defTabSz="914411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r>
              <a:rPr lang="en-US" sz="3200" b="1" dirty="0">
                <a:solidFill>
                  <a:prstClr val="black"/>
                </a:solidFill>
                <a:latin typeface="Comic Sans MS"/>
              </a:rPr>
              <a:t>Conduct your own class election</a:t>
            </a:r>
          </a:p>
          <a:p>
            <a:pPr marL="0" marR="0" lvl="0" indent="0" algn="l" defTabSz="914411" rtl="0" eaLnBrk="1" fontAlgn="auto" latinLnBrk="0" hangingPunct="1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1996265" y="5230789"/>
            <a:ext cx="7708871" cy="5913763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1" rIns="91440" bIns="4572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11" rtl="0" eaLnBrk="1" fontAlgn="auto" latinLnBrk="0" hangingPunct="1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Please remember that during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this lesson you should not be asking your teacher any personal questions.</a:t>
            </a:r>
          </a:p>
          <a:p>
            <a:pPr marL="0" marR="0" lvl="0" indent="0" algn="l" defTabSz="914411" rtl="0" eaLnBrk="1" fontAlgn="auto" latinLnBrk="0" hangingPunct="1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3600" b="1" dirty="0">
              <a:solidFill>
                <a:prstClr val="black"/>
              </a:solidFill>
              <a:latin typeface="Comic Sans MS"/>
            </a:endParaRPr>
          </a:p>
          <a:p>
            <a:pPr marL="0" marR="0" lvl="0" indent="0" algn="l" defTabSz="914411" rtl="0" eaLnBrk="1" fontAlgn="auto" latinLnBrk="0" hangingPunct="1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This means in this lesson you should not ask the teacher who they would be/will be voting for in the election.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98" y="1997073"/>
            <a:ext cx="15236626" cy="220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76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178" y="4934595"/>
            <a:ext cx="4702982" cy="240923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/>
          </a:bodyPr>
          <a:lstStyle/>
          <a:p>
            <a:r>
              <a:rPr lang="en-US" sz="8000" dirty="0"/>
              <a:t>What is an election?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3"/>
            <a:ext cx="9294336" cy="7993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definition of an election is: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“The selection by vote of a person from among candidates for a position. This is normally for a political position”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8871" y="2342307"/>
            <a:ext cx="4328350" cy="2880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2165" y="7166843"/>
            <a:ext cx="3710960" cy="257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178" y="4934595"/>
            <a:ext cx="4702982" cy="240923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/>
          </a:bodyPr>
          <a:lstStyle/>
          <a:p>
            <a:r>
              <a:rPr lang="en-US" sz="8000" dirty="0"/>
              <a:t>Elections and Democracy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3"/>
            <a:ext cx="9294336" cy="79939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UK is a </a:t>
            </a:r>
            <a:r>
              <a:rPr lang="en-US" b="1" dirty="0"/>
              <a:t>democratic country </a:t>
            </a:r>
            <a:r>
              <a:rPr lang="en-US" dirty="0"/>
              <a:t>and </a:t>
            </a:r>
            <a:r>
              <a:rPr lang="en-US" b="1" dirty="0"/>
              <a:t>democracy</a:t>
            </a:r>
            <a:r>
              <a:rPr lang="en-US" dirty="0"/>
              <a:t> is the foundation of the political system in the UK.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means that </a:t>
            </a:r>
            <a:r>
              <a:rPr lang="en-US" b="1" dirty="0"/>
              <a:t>everyone</a:t>
            </a:r>
            <a:r>
              <a:rPr lang="en-US" dirty="0"/>
              <a:t> in the UK has an equal say in how their country is run and that any elected political person should be accountable to the people.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 shown in the UK through voting system allowing </a:t>
            </a:r>
            <a:r>
              <a:rPr lang="en-US" b="1" dirty="0"/>
              <a:t>all</a:t>
            </a:r>
            <a:r>
              <a:rPr lang="en-US" dirty="0"/>
              <a:t> adults to vote (if they have registered to do so). The result of this vote is respected.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8871" y="2342307"/>
            <a:ext cx="4328350" cy="2880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2165" y="7166843"/>
            <a:ext cx="3710960" cy="257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4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178" y="4934595"/>
            <a:ext cx="4702982" cy="240923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What elections are happening this week?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2"/>
            <a:ext cx="9294336" cy="88230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Across the UK, there are </a:t>
            </a:r>
            <a:r>
              <a:rPr lang="en-US" b="1" dirty="0"/>
              <a:t>local </a:t>
            </a:r>
            <a:r>
              <a:rPr lang="en-US" dirty="0"/>
              <a:t>elections.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local elections do not decide the Prime Minister or the political party in charge of the UK Government.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local elections can decide on numerous positons:</a:t>
            </a:r>
          </a:p>
          <a:p>
            <a:pPr>
              <a:buFontTx/>
              <a:buChar char="-"/>
            </a:pPr>
            <a:r>
              <a:rPr lang="en-US" dirty="0"/>
              <a:t>Local councilors</a:t>
            </a:r>
          </a:p>
          <a:p>
            <a:pPr>
              <a:buFontTx/>
              <a:buChar char="-"/>
            </a:pPr>
            <a:r>
              <a:rPr lang="en-US" dirty="0"/>
              <a:t>Mayor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week there is an election for both a councilor in Birmingham City Council and a West Midlands Mayor.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Today we will focus on the election for a West Midlands Mayor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8871" y="2342307"/>
            <a:ext cx="4328350" cy="2880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2165" y="7166843"/>
            <a:ext cx="3710960" cy="257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4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How do Mayors get elected?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871450" y="2378071"/>
            <a:ext cx="6834976" cy="8823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While watching the video answer the following questions in your books:</a:t>
            </a:r>
          </a:p>
          <a:p>
            <a:pPr marL="0" indent="0">
              <a:buNone/>
            </a:pPr>
            <a:endParaRPr lang="en-US" dirty="0"/>
          </a:p>
          <a:p>
            <a:pPr marL="914400" indent="-914400">
              <a:buAutoNum type="arabicPeriod"/>
            </a:pPr>
            <a:r>
              <a:rPr lang="en-US" dirty="0"/>
              <a:t>How often do mayoral elections happen?</a:t>
            </a:r>
          </a:p>
          <a:p>
            <a:pPr marL="914400" indent="-914400">
              <a:buAutoNum type="arabicPeriod"/>
            </a:pPr>
            <a:r>
              <a:rPr lang="en-US" dirty="0"/>
              <a:t>What will the Mayor be head of if elected?</a:t>
            </a:r>
          </a:p>
          <a:p>
            <a:pPr marL="914400" indent="-914400">
              <a:buAutoNum type="arabicPeriod"/>
            </a:pPr>
            <a:r>
              <a:rPr lang="en-US" dirty="0"/>
              <a:t>True or False – You need a polling card to vote?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1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178" y="4934595"/>
            <a:ext cx="4702982" cy="240923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How do Mayors get elected?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2"/>
            <a:ext cx="9294336" cy="8823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 should now mark your answers with red pen. If you got the wrong answer, you should write the correct answer.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How often do mayoral elections happen?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Every 4 years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8871" y="2342307"/>
            <a:ext cx="4328350" cy="2880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2165" y="7166843"/>
            <a:ext cx="3710960" cy="257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5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E6D389AE74CA48BAB789FD3B0EF217" ma:contentTypeVersion="16" ma:contentTypeDescription="Create a new document." ma:contentTypeScope="" ma:versionID="2b9209dc770627d82a86cd9544522ad1">
  <xsd:schema xmlns:xsd="http://www.w3.org/2001/XMLSchema" xmlns:xs="http://www.w3.org/2001/XMLSchema" xmlns:p="http://schemas.microsoft.com/office/2006/metadata/properties" xmlns:ns2="cf23988f-c488-42c3-82cd-5944801df941" xmlns:ns3="aa278816-03e4-4886-8c06-bbee340b154a" targetNamespace="http://schemas.microsoft.com/office/2006/metadata/properties" ma:root="true" ma:fieldsID="e07caf79529a4949acae1318ea4608a1" ns2:_="" ns3:_="">
    <xsd:import namespace="cf23988f-c488-42c3-82cd-5944801df941"/>
    <xsd:import namespace="aa278816-03e4-4886-8c06-bbee340b15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3988f-c488-42c3-82cd-5944801df9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51b7ed6-eb14-44a7-b4eb-66219415bb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278816-03e4-4886-8c06-bbee340b15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f768f7c-9ead-4887-a14a-401757815230}" ma:internalName="TaxCatchAll" ma:showField="CatchAllData" ma:web="aa278816-03e4-4886-8c06-bbee340b15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23988f-c488-42c3-82cd-5944801df941">
      <Terms xmlns="http://schemas.microsoft.com/office/infopath/2007/PartnerControls"/>
    </lcf76f155ced4ddcb4097134ff3c332f>
    <TaxCatchAll xmlns="aa278816-03e4-4886-8c06-bbee340b154a" xsi:nil="true"/>
  </documentManagement>
</p:properties>
</file>

<file path=customXml/itemProps1.xml><?xml version="1.0" encoding="utf-8"?>
<ds:datastoreItem xmlns:ds="http://schemas.openxmlformats.org/officeDocument/2006/customXml" ds:itemID="{C2D7F81D-E11B-4FAC-BEDD-7BD5D47E03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5426F0-862F-4E9B-A3B4-15963F4F7A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23988f-c488-42c3-82cd-5944801df941"/>
    <ds:schemaRef ds:uri="aa278816-03e4-4886-8c06-bbee340b15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2F18CE-0664-4747-9A36-DB6272ADADB8}">
  <ds:schemaRefs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cf23988f-c488-42c3-82cd-5944801df941"/>
    <ds:schemaRef ds:uri="aa278816-03e4-4886-8c06-bbee340b154a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- Pupils, Parents and Visitors</Template>
  <TotalTime>0</TotalTime>
  <Words>1590</Words>
  <Application>Microsoft Office PowerPoint</Application>
  <PresentationFormat>Custom</PresentationFormat>
  <Paragraphs>241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Calibri</vt:lpstr>
      <vt:lpstr>Calibri Light</vt:lpstr>
      <vt:lpstr>Comic Sans MS</vt:lpstr>
      <vt:lpstr>Franklin Gothic Book</vt:lpstr>
      <vt:lpstr>Lato</vt:lpstr>
      <vt:lpstr>Office Theme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What is an election?</vt:lpstr>
      <vt:lpstr>Elections and Democracy</vt:lpstr>
      <vt:lpstr>What elections are happening this week?</vt:lpstr>
      <vt:lpstr>How do Mayors get elected?</vt:lpstr>
      <vt:lpstr>How do Mayors get elected?</vt:lpstr>
      <vt:lpstr>How do Mayors get elected?</vt:lpstr>
      <vt:lpstr>How do Mayors get elected?</vt:lpstr>
      <vt:lpstr>What is the role of a Mayor?</vt:lpstr>
      <vt:lpstr>What is the role of a mayor?</vt:lpstr>
      <vt:lpstr>What is the role of a mayor?</vt:lpstr>
      <vt:lpstr>Who wants to be West Midlands Mayor?</vt:lpstr>
      <vt:lpstr>Who wants to be West Midlands Mayor?</vt:lpstr>
      <vt:lpstr>Who wants to be West Midlands Mayor?</vt:lpstr>
      <vt:lpstr>Who wants to be West Midlands Mayor?</vt:lpstr>
      <vt:lpstr>Who wants to be West Midlands Mayor?</vt:lpstr>
      <vt:lpstr>Who wants to be West Midlands Mayor?</vt:lpstr>
      <vt:lpstr>Time to Vote</vt:lpstr>
      <vt:lpstr>Reflection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40</cp:revision>
  <dcterms:created xsi:type="dcterms:W3CDTF">2024-04-14T12:24:22Z</dcterms:created>
  <dcterms:modified xsi:type="dcterms:W3CDTF">2024-05-01T11:19:16Z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0x010100FFE6D389AE74CA48BAB789FD3B0EF217</vt:lpwstr>
  </property>
  <property fmtid="{D5CDD505-2E9C-101B-9397-08002B2CF9AE}" pid="3" name="_MarkAsFinal">
    <vt:bool>true</vt:bool>
  </property>
</Properties>
</file>