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 id="2147483672" r:id="rId3"/>
    <p:sldMasterId id="2147483684" r:id="rId4"/>
  </p:sldMasterIdLst>
  <p:notesMasterIdLst>
    <p:notesMasterId r:id="rId30"/>
  </p:notesMasterIdLst>
  <p:sldIdLst>
    <p:sldId id="257" r:id="rId5"/>
    <p:sldId id="258" r:id="rId6"/>
    <p:sldId id="260" r:id="rId7"/>
    <p:sldId id="259" r:id="rId8"/>
    <p:sldId id="289" r:id="rId9"/>
    <p:sldId id="261" r:id="rId10"/>
    <p:sldId id="326" r:id="rId11"/>
    <p:sldId id="305" r:id="rId12"/>
    <p:sldId id="327" r:id="rId13"/>
    <p:sldId id="280" r:id="rId14"/>
    <p:sldId id="328" r:id="rId15"/>
    <p:sldId id="306" r:id="rId16"/>
    <p:sldId id="307" r:id="rId17"/>
    <p:sldId id="329" r:id="rId18"/>
    <p:sldId id="330" r:id="rId19"/>
    <p:sldId id="331" r:id="rId20"/>
    <p:sldId id="332" r:id="rId21"/>
    <p:sldId id="333" r:id="rId22"/>
    <p:sldId id="334" r:id="rId23"/>
    <p:sldId id="335" r:id="rId24"/>
    <p:sldId id="336" r:id="rId25"/>
    <p:sldId id="337" r:id="rId26"/>
    <p:sldId id="268" r:id="rId27"/>
    <p:sldId id="338" r:id="rId28"/>
    <p:sldId id="33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0c4k5wsjh2dzFHBzS3325A==" hashData="voA8Nl4OS2trt9FXHQnEtiIw34+ZcbrIvzYN1FT5kisndSuu1kCBu458etkeLJF1mbgrm1ixIb+L+I4Q262C7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13" d="100"/>
          <a:sy n="113" d="100"/>
        </p:scale>
        <p:origin x="3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31E5F2-7E2D-41D6-9356-70111B37963D}" type="datetimeFigureOut">
              <a:rPr lang="en-GB" smtClean="0"/>
              <a:t>10/04/2024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CA7668-0A4A-42C9-8779-F46A66C38E9C}" type="slidenum">
              <a:rPr lang="en-GB" smtClean="0"/>
              <a:t>‹#›</a:t>
            </a:fld>
            <a:endParaRPr lang="en-GB"/>
          </a:p>
        </p:txBody>
      </p:sp>
    </p:spTree>
    <p:extLst>
      <p:ext uri="{BB962C8B-B14F-4D97-AF65-F5344CB8AC3E}">
        <p14:creationId xmlns:p14="http://schemas.microsoft.com/office/powerpoint/2010/main" val="1938103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this activity you need 2 volunteers – they will stand about 3-5</a:t>
            </a:r>
            <a:r>
              <a:rPr lang="en-GB" baseline="0" dirty="0"/>
              <a:t> meters apart. One person will move and the other will stand still. The person moving must ask “can I take a step forward?” The person standing still can say “yes” until the other person gets to close for them at this point the answer to the person moving is “no” – at this point the person moving </a:t>
            </a:r>
            <a:r>
              <a:rPr lang="en-GB" b="1" u="sng" baseline="0" dirty="0"/>
              <a:t>must not</a:t>
            </a:r>
            <a:r>
              <a:rPr lang="en-GB" b="0" u="none" baseline="0" dirty="0"/>
              <a:t> move.</a:t>
            </a:r>
            <a:endParaRPr lang="en-GB" dirty="0"/>
          </a:p>
        </p:txBody>
      </p:sp>
      <p:sp>
        <p:nvSpPr>
          <p:cNvPr id="4" name="Slide Number Placeholder 3"/>
          <p:cNvSpPr>
            <a:spLocks noGrp="1"/>
          </p:cNvSpPr>
          <p:nvPr>
            <p:ph type="sldNum" sz="quarter" idx="10"/>
          </p:nvPr>
        </p:nvSpPr>
        <p:spPr/>
        <p:txBody>
          <a:bodyPr/>
          <a:lstStyle/>
          <a:p>
            <a:fld id="{D6CA7668-0A4A-42C9-8779-F46A66C38E9C}" type="slidenum">
              <a:rPr lang="en-GB" smtClean="0"/>
              <a:t>7</a:t>
            </a:fld>
            <a:endParaRPr lang="en-GB"/>
          </a:p>
        </p:txBody>
      </p:sp>
    </p:spTree>
    <p:extLst>
      <p:ext uri="{BB962C8B-B14F-4D97-AF65-F5344CB8AC3E}">
        <p14:creationId xmlns:p14="http://schemas.microsoft.com/office/powerpoint/2010/main" val="291921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https://www.youtube.com/watch?v=pZwvrxVavnQ</a:t>
            </a:r>
          </a:p>
        </p:txBody>
      </p:sp>
      <p:sp>
        <p:nvSpPr>
          <p:cNvPr id="4" name="Slide Number Placeholder 3"/>
          <p:cNvSpPr>
            <a:spLocks noGrp="1"/>
          </p:cNvSpPr>
          <p:nvPr>
            <p:ph type="sldNum" sz="quarter" idx="10"/>
          </p:nvPr>
        </p:nvSpPr>
        <p:spPr/>
        <p:txBody>
          <a:bodyPr/>
          <a:lstStyle/>
          <a:p>
            <a:fld id="{D6CA7668-0A4A-42C9-8779-F46A66C38E9C}" type="slidenum">
              <a:rPr lang="en-GB" smtClean="0"/>
              <a:t>21</a:t>
            </a:fld>
            <a:endParaRPr lang="en-GB"/>
          </a:p>
        </p:txBody>
      </p:sp>
    </p:spTree>
    <p:extLst>
      <p:ext uri="{BB962C8B-B14F-4D97-AF65-F5344CB8AC3E}">
        <p14:creationId xmlns:p14="http://schemas.microsoft.com/office/powerpoint/2010/main" val="2061406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messages</a:t>
            </a:r>
            <a:r>
              <a:rPr lang="en-US" baseline="0" dirty="0"/>
              <a:t> – Alex could have consented to whatever happened but it depends on how drunk they were. When some seeks consent they assume responsibility for ensuring the other person has the capacity to consent. Rule to live by “if in doubt, assume consent has not been given”</a:t>
            </a:r>
            <a:endParaRPr lang="en-GB" dirty="0"/>
          </a:p>
        </p:txBody>
      </p:sp>
      <p:sp>
        <p:nvSpPr>
          <p:cNvPr id="4" name="Slide Number Placeholder 3"/>
          <p:cNvSpPr>
            <a:spLocks noGrp="1"/>
          </p:cNvSpPr>
          <p:nvPr>
            <p:ph type="sldNum" sz="quarter" idx="10"/>
          </p:nvPr>
        </p:nvSpPr>
        <p:spPr/>
        <p:txBody>
          <a:bodyPr/>
          <a:lstStyle/>
          <a:p>
            <a:fld id="{D6CA7668-0A4A-42C9-8779-F46A66C38E9C}" type="slidenum">
              <a:rPr lang="en-GB" smtClean="0"/>
              <a:t>24</a:t>
            </a:fld>
            <a:endParaRPr lang="en-GB"/>
          </a:p>
        </p:txBody>
      </p:sp>
    </p:spTree>
    <p:extLst>
      <p:ext uri="{BB962C8B-B14F-4D97-AF65-F5344CB8AC3E}">
        <p14:creationId xmlns:p14="http://schemas.microsoft.com/office/powerpoint/2010/main" val="886742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7938270-B965-4555-B3AA-0F5AC3140255}" type="datetimeFigureOut">
              <a:rPr lang="en-GB" smtClean="0"/>
              <a:t>10/04/2024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9341B5-D370-47BD-904A-50E95B2A1933}" type="slidenum">
              <a:rPr lang="en-GB" smtClean="0"/>
              <a:t>‹#›</a:t>
            </a:fld>
            <a:endParaRPr lang="en-GB"/>
          </a:p>
        </p:txBody>
      </p:sp>
    </p:spTree>
    <p:extLst>
      <p:ext uri="{BB962C8B-B14F-4D97-AF65-F5344CB8AC3E}">
        <p14:creationId xmlns:p14="http://schemas.microsoft.com/office/powerpoint/2010/main" val="4081756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7938270-B965-4555-B3AA-0F5AC3140255}" type="datetimeFigureOut">
              <a:rPr lang="en-GB" smtClean="0"/>
              <a:t>10/04/2024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9341B5-D370-47BD-904A-50E95B2A1933}" type="slidenum">
              <a:rPr lang="en-GB" smtClean="0"/>
              <a:t>‹#›</a:t>
            </a:fld>
            <a:endParaRPr lang="en-GB"/>
          </a:p>
        </p:txBody>
      </p:sp>
    </p:spTree>
    <p:extLst>
      <p:ext uri="{BB962C8B-B14F-4D97-AF65-F5344CB8AC3E}">
        <p14:creationId xmlns:p14="http://schemas.microsoft.com/office/powerpoint/2010/main" val="468628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7938270-B965-4555-B3AA-0F5AC3140255}" type="datetimeFigureOut">
              <a:rPr lang="en-GB" smtClean="0"/>
              <a:t>10/04/2024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9341B5-D370-47BD-904A-50E95B2A1933}" type="slidenum">
              <a:rPr lang="en-GB" smtClean="0"/>
              <a:t>‹#›</a:t>
            </a:fld>
            <a:endParaRPr lang="en-GB"/>
          </a:p>
        </p:txBody>
      </p:sp>
    </p:spTree>
    <p:extLst>
      <p:ext uri="{BB962C8B-B14F-4D97-AF65-F5344CB8AC3E}">
        <p14:creationId xmlns:p14="http://schemas.microsoft.com/office/powerpoint/2010/main" val="30459519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325" y="1278882"/>
            <a:ext cx="11170508" cy="1023947"/>
          </a:xfrm>
          <a:gradFill>
            <a:gsLst>
              <a:gs pos="0">
                <a:srgbClr val="E74519"/>
              </a:gs>
              <a:gs pos="50000">
                <a:schemeClr val="accent2">
                  <a:lumMod val="60000"/>
                  <a:lumOff val="40000"/>
                </a:schemeClr>
              </a:gs>
              <a:gs pos="100000">
                <a:schemeClr val="bg1">
                  <a:alpha val="40000"/>
                </a:schemeClr>
              </a:gs>
            </a:gsLst>
            <a:lin ang="5400000" scaled="0"/>
          </a:gradFill>
        </p:spPr>
        <p:txBody>
          <a:bodyPr anchor="b">
            <a:normAutofit/>
          </a:bodyPr>
          <a:lstStyle>
            <a:lvl1pPr algn="ctr">
              <a:defRPr sz="4000"/>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a:solidFill>
            <a:schemeClr val="bg1"/>
          </a:solidFill>
          <a:ln>
            <a:solidFill>
              <a:srgbClr val="E74519"/>
            </a:solidFill>
          </a:ln>
        </p:spPr>
        <p:txBody>
          <a:bodyPr/>
          <a:lstStyle>
            <a:lvl1pPr marL="0" indent="0" algn="ctr">
              <a:buNone/>
              <a:defRPr sz="2400"/>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dirty="0"/>
              <a:t>Click to edit Master subtitle style</a:t>
            </a:r>
            <a:endParaRPr lang="en-GB" dirty="0"/>
          </a:p>
        </p:txBody>
      </p:sp>
      <p:sp>
        <p:nvSpPr>
          <p:cNvPr id="5" name="Footer Placeholder 4"/>
          <p:cNvSpPr>
            <a:spLocks noGrp="1"/>
          </p:cNvSpPr>
          <p:nvPr>
            <p:ph type="ftr" sz="quarter" idx="11"/>
          </p:nvPr>
        </p:nvSpPr>
        <p:spPr/>
        <p:txBody>
          <a:bodyPr/>
          <a:lstStyle/>
          <a:p>
            <a:pPr defTabSz="914411">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11">
              <a:defRPr/>
            </a:pPr>
            <a:fld id="{7E0B31C5-046C-4828-A72F-5AF5E8D19AA9}" type="slidenum">
              <a:rPr lang="en-GB" smtClean="0">
                <a:solidFill>
                  <a:prstClr val="black">
                    <a:tint val="75000"/>
                  </a:prstClr>
                </a:solidFill>
              </a:rPr>
              <a:pPr defTabSz="914411">
                <a:defRPr/>
              </a:pPr>
              <a:t>‹#›</a:t>
            </a:fld>
            <a:endParaRPr lang="en-GB">
              <a:solidFill>
                <a:prstClr val="black">
                  <a:tint val="75000"/>
                </a:prstClr>
              </a:solidFill>
            </a:endParaRPr>
          </a:p>
        </p:txBody>
      </p:sp>
      <p:pic>
        <p:nvPicPr>
          <p:cNvPr id="7" name="Picture 6"/>
          <p:cNvPicPr>
            <a:picLocks noChangeAspect="1"/>
          </p:cNvPicPr>
          <p:nvPr userDrawn="1"/>
        </p:nvPicPr>
        <p:blipFill>
          <a:blip r:embed="rId2"/>
          <a:stretch>
            <a:fillRect/>
          </a:stretch>
        </p:blipFill>
        <p:spPr>
          <a:xfrm>
            <a:off x="201421" y="98418"/>
            <a:ext cx="6525950" cy="949343"/>
          </a:xfrm>
          <a:prstGeom prst="rect">
            <a:avLst/>
          </a:prstGeom>
        </p:spPr>
      </p:pic>
      <p:pic>
        <p:nvPicPr>
          <p:cNvPr id="8" name="Picture 7"/>
          <p:cNvPicPr>
            <a:picLocks noChangeAspect="1"/>
          </p:cNvPicPr>
          <p:nvPr userDrawn="1"/>
        </p:nvPicPr>
        <p:blipFill>
          <a:blip r:embed="rId3"/>
          <a:stretch>
            <a:fillRect/>
          </a:stretch>
        </p:blipFill>
        <p:spPr>
          <a:xfrm>
            <a:off x="9719652" y="212836"/>
            <a:ext cx="2396046" cy="365662"/>
          </a:xfrm>
          <a:prstGeom prst="rect">
            <a:avLst/>
          </a:prstGeom>
        </p:spPr>
      </p:pic>
    </p:spTree>
    <p:extLst>
      <p:ext uri="{BB962C8B-B14F-4D97-AF65-F5344CB8AC3E}">
        <p14:creationId xmlns:p14="http://schemas.microsoft.com/office/powerpoint/2010/main" val="39490396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E74519"/>
            </a:solidFill>
          </a:ln>
        </p:spPr>
        <p:txBody>
          <a:bodyPr/>
          <a:lstStyle/>
          <a:p>
            <a:r>
              <a:rPr lang="en-US" dirty="0"/>
              <a:t>Click to edit Master title style</a:t>
            </a:r>
            <a:endParaRPr lang="en-GB" dirty="0"/>
          </a:p>
        </p:txBody>
      </p:sp>
      <p:sp>
        <p:nvSpPr>
          <p:cNvPr id="3" name="Content Placeholder 2"/>
          <p:cNvSpPr>
            <a:spLocks noGrp="1"/>
          </p:cNvSpPr>
          <p:nvPr>
            <p:ph idx="1"/>
          </p:nvPr>
        </p:nvSpPr>
        <p:spPr>
          <a:ln>
            <a:solidFill>
              <a:srgbClr val="E74519"/>
            </a:solidFill>
          </a:ln>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pPr defTabSz="914411">
              <a:defRPr/>
            </a:pPr>
            <a:fld id="{60833ACD-E3C5-4170-A44C-4EE413B45F29}" type="datetimeFigureOut">
              <a:rPr lang="en-GB" smtClean="0">
                <a:solidFill>
                  <a:prstClr val="black">
                    <a:tint val="75000"/>
                  </a:prstClr>
                </a:solidFill>
              </a:rPr>
              <a:pPr defTabSz="914411">
                <a:defRPr/>
              </a:pPr>
              <a:t>10/04/2024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411">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11">
              <a:defRPr/>
            </a:pPr>
            <a:fld id="{7E0B31C5-046C-4828-A72F-5AF5E8D19AA9}" type="slidenum">
              <a:rPr lang="en-GB" smtClean="0">
                <a:solidFill>
                  <a:prstClr val="black">
                    <a:tint val="75000"/>
                  </a:prstClr>
                </a:solidFill>
              </a:rPr>
              <a:pPr defTabSz="914411">
                <a:defRPr/>
              </a:pPr>
              <a:t>‹#›</a:t>
            </a:fld>
            <a:endParaRPr lang="en-GB">
              <a:solidFill>
                <a:prstClr val="black">
                  <a:tint val="75000"/>
                </a:prstClr>
              </a:solidFill>
            </a:endParaRPr>
          </a:p>
        </p:txBody>
      </p:sp>
    </p:spTree>
    <p:extLst>
      <p:ext uri="{BB962C8B-B14F-4D97-AF65-F5344CB8AC3E}">
        <p14:creationId xmlns:p14="http://schemas.microsoft.com/office/powerpoint/2010/main" val="34813333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8"/>
            <a:ext cx="10515600" cy="2852737"/>
          </a:xfrm>
          <a:ln>
            <a:solidFill>
              <a:srgbClr val="E74519"/>
            </a:solidFill>
          </a:ln>
        </p:spPr>
        <p:txBody>
          <a:bodyPr anchor="b"/>
          <a:lstStyle>
            <a:lvl1pPr>
              <a:defRPr sz="6000"/>
            </a:lvl1pPr>
          </a:lstStyle>
          <a:p>
            <a:r>
              <a:rPr lang="en-US" dirty="0"/>
              <a:t>Click to edit Master title style</a:t>
            </a:r>
            <a:endParaRPr lang="en-GB" dirty="0"/>
          </a:p>
        </p:txBody>
      </p:sp>
      <p:sp>
        <p:nvSpPr>
          <p:cNvPr id="3" name="Text Placeholder 2"/>
          <p:cNvSpPr>
            <a:spLocks noGrp="1"/>
          </p:cNvSpPr>
          <p:nvPr>
            <p:ph type="body" idx="1"/>
          </p:nvPr>
        </p:nvSpPr>
        <p:spPr>
          <a:xfrm>
            <a:off x="831852" y="4589464"/>
            <a:ext cx="10515600" cy="1500187"/>
          </a:xfrm>
          <a:ln>
            <a:solidFill>
              <a:srgbClr val="E74519"/>
            </a:solidFill>
          </a:ln>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1">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pPr defTabSz="914411">
              <a:defRPr/>
            </a:pPr>
            <a:fld id="{60833ACD-E3C5-4170-A44C-4EE413B45F29}" type="datetimeFigureOut">
              <a:rPr lang="en-GB" smtClean="0">
                <a:solidFill>
                  <a:prstClr val="black">
                    <a:tint val="75000"/>
                  </a:prstClr>
                </a:solidFill>
              </a:rPr>
              <a:pPr defTabSz="914411">
                <a:defRPr/>
              </a:pPr>
              <a:t>10/04/2024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411">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11">
              <a:defRPr/>
            </a:pPr>
            <a:fld id="{7E0B31C5-046C-4828-A72F-5AF5E8D19AA9}" type="slidenum">
              <a:rPr lang="en-GB" smtClean="0">
                <a:solidFill>
                  <a:prstClr val="black">
                    <a:tint val="75000"/>
                  </a:prstClr>
                </a:solidFill>
              </a:rPr>
              <a:pPr defTabSz="914411">
                <a:defRPr/>
              </a:pPr>
              <a:t>‹#›</a:t>
            </a:fld>
            <a:endParaRPr lang="en-GB">
              <a:solidFill>
                <a:prstClr val="black">
                  <a:tint val="75000"/>
                </a:prstClr>
              </a:solidFill>
            </a:endParaRPr>
          </a:p>
        </p:txBody>
      </p:sp>
    </p:spTree>
    <p:extLst>
      <p:ext uri="{BB962C8B-B14F-4D97-AF65-F5344CB8AC3E}">
        <p14:creationId xmlns:p14="http://schemas.microsoft.com/office/powerpoint/2010/main" val="1810103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a:ln>
            <a:solidFill>
              <a:srgbClr val="E74519"/>
            </a:solidFill>
          </a:ln>
        </p:spPr>
        <p:txBody>
          <a:bodyPr/>
          <a:lstStyle/>
          <a:p>
            <a:r>
              <a:rPr lang="en-US"/>
              <a:t>Click to edit Master title style</a:t>
            </a:r>
            <a:endParaRPr lang="en-GB"/>
          </a:p>
        </p:txBody>
      </p:sp>
      <p:sp>
        <p:nvSpPr>
          <p:cNvPr id="3" name="Content Placeholder 2"/>
          <p:cNvSpPr>
            <a:spLocks noGrp="1"/>
          </p:cNvSpPr>
          <p:nvPr>
            <p:ph sz="half" idx="1"/>
          </p:nvPr>
        </p:nvSpPr>
        <p:spPr>
          <a:xfrm>
            <a:off x="838201" y="1825625"/>
            <a:ext cx="5181600" cy="4351338"/>
          </a:xfrm>
          <a:ln>
            <a:solidFill>
              <a:srgbClr val="E74519"/>
            </a:solidFill>
          </a:ln>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72201" y="1825625"/>
            <a:ext cx="5181600" cy="4351338"/>
          </a:xfrm>
          <a:ln>
            <a:solidFill>
              <a:srgbClr val="E74519"/>
            </a:solidFill>
          </a:ln>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pPr defTabSz="914411">
              <a:defRPr/>
            </a:pPr>
            <a:fld id="{60833ACD-E3C5-4170-A44C-4EE413B45F29}" type="datetimeFigureOut">
              <a:rPr lang="en-GB" smtClean="0">
                <a:solidFill>
                  <a:prstClr val="black">
                    <a:tint val="75000"/>
                  </a:prstClr>
                </a:solidFill>
              </a:rPr>
              <a:pPr defTabSz="914411">
                <a:defRPr/>
              </a:pPr>
              <a:t>10/04/2024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411">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411">
              <a:defRPr/>
            </a:pPr>
            <a:fld id="{7E0B31C5-046C-4828-A72F-5AF5E8D19AA9}" type="slidenum">
              <a:rPr lang="en-GB" smtClean="0">
                <a:solidFill>
                  <a:prstClr val="black">
                    <a:tint val="75000"/>
                  </a:prstClr>
                </a:solidFill>
              </a:rPr>
              <a:pPr defTabSz="914411">
                <a:defRPr/>
              </a:pPr>
              <a:t>‹#›</a:t>
            </a:fld>
            <a:endParaRPr lang="en-GB">
              <a:solidFill>
                <a:prstClr val="black">
                  <a:tint val="75000"/>
                </a:prstClr>
              </a:solidFill>
            </a:endParaRPr>
          </a:p>
        </p:txBody>
      </p:sp>
    </p:spTree>
    <p:extLst>
      <p:ext uri="{BB962C8B-B14F-4D97-AF65-F5344CB8AC3E}">
        <p14:creationId xmlns:p14="http://schemas.microsoft.com/office/powerpoint/2010/main" val="41614281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6"/>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Edit Master text styles</a:t>
            </a:r>
          </a:p>
        </p:txBody>
      </p:sp>
      <p:sp>
        <p:nvSpPr>
          <p:cNvPr id="6" name="Content Placeholder 5"/>
          <p:cNvSpPr>
            <a:spLocks noGrp="1"/>
          </p:cNvSpPr>
          <p:nvPr>
            <p:ph sz="quarter" idx="4"/>
          </p:nvPr>
        </p:nvSpPr>
        <p:spPr>
          <a:xfrm>
            <a:off x="6172202" y="2505076"/>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914411">
              <a:defRPr/>
            </a:pPr>
            <a:fld id="{60833ACD-E3C5-4170-A44C-4EE413B45F29}" type="datetimeFigureOut">
              <a:rPr lang="en-GB" smtClean="0">
                <a:solidFill>
                  <a:prstClr val="black">
                    <a:tint val="75000"/>
                  </a:prstClr>
                </a:solidFill>
              </a:rPr>
              <a:pPr defTabSz="914411">
                <a:defRPr/>
              </a:pPr>
              <a:t>10/04/2024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411">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411">
              <a:defRPr/>
            </a:pPr>
            <a:fld id="{7E0B31C5-046C-4828-A72F-5AF5E8D19AA9}" type="slidenum">
              <a:rPr lang="en-GB" smtClean="0">
                <a:solidFill>
                  <a:prstClr val="black">
                    <a:tint val="75000"/>
                  </a:prstClr>
                </a:solidFill>
              </a:rPr>
              <a:pPr defTabSz="914411">
                <a:defRPr/>
              </a:pPr>
              <a:t>‹#›</a:t>
            </a:fld>
            <a:endParaRPr lang="en-GB">
              <a:solidFill>
                <a:prstClr val="black">
                  <a:tint val="75000"/>
                </a:prstClr>
              </a:solidFill>
            </a:endParaRPr>
          </a:p>
        </p:txBody>
      </p:sp>
    </p:spTree>
    <p:extLst>
      <p:ext uri="{BB962C8B-B14F-4D97-AF65-F5344CB8AC3E}">
        <p14:creationId xmlns:p14="http://schemas.microsoft.com/office/powerpoint/2010/main" val="7002787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914411">
              <a:defRPr/>
            </a:pPr>
            <a:fld id="{60833ACD-E3C5-4170-A44C-4EE413B45F29}" type="datetimeFigureOut">
              <a:rPr lang="en-GB" smtClean="0">
                <a:solidFill>
                  <a:prstClr val="black">
                    <a:tint val="75000"/>
                  </a:prstClr>
                </a:solidFill>
              </a:rPr>
              <a:pPr defTabSz="914411">
                <a:defRPr/>
              </a:pPr>
              <a:t>10/04/2024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411">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411">
              <a:defRPr/>
            </a:pPr>
            <a:fld id="{7E0B31C5-046C-4828-A72F-5AF5E8D19AA9}" type="slidenum">
              <a:rPr lang="en-GB" smtClean="0">
                <a:solidFill>
                  <a:prstClr val="black">
                    <a:tint val="75000"/>
                  </a:prstClr>
                </a:solidFill>
              </a:rPr>
              <a:pPr defTabSz="914411">
                <a:defRPr/>
              </a:pPr>
              <a:t>‹#›</a:t>
            </a:fld>
            <a:endParaRPr lang="en-GB">
              <a:solidFill>
                <a:prstClr val="black">
                  <a:tint val="75000"/>
                </a:prstClr>
              </a:solidFill>
            </a:endParaRPr>
          </a:p>
        </p:txBody>
      </p:sp>
    </p:spTree>
    <p:extLst>
      <p:ext uri="{BB962C8B-B14F-4D97-AF65-F5344CB8AC3E}">
        <p14:creationId xmlns:p14="http://schemas.microsoft.com/office/powerpoint/2010/main" val="3623828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411">
              <a:defRPr/>
            </a:pPr>
            <a:fld id="{60833ACD-E3C5-4170-A44C-4EE413B45F29}" type="datetimeFigureOut">
              <a:rPr lang="en-GB" smtClean="0">
                <a:solidFill>
                  <a:prstClr val="black">
                    <a:tint val="75000"/>
                  </a:prstClr>
                </a:solidFill>
              </a:rPr>
              <a:pPr defTabSz="914411">
                <a:defRPr/>
              </a:pPr>
              <a:t>10/04/2024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411">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411">
              <a:defRPr/>
            </a:pPr>
            <a:fld id="{7E0B31C5-046C-4828-A72F-5AF5E8D19AA9}" type="slidenum">
              <a:rPr lang="en-GB" smtClean="0">
                <a:solidFill>
                  <a:prstClr val="black">
                    <a:tint val="75000"/>
                  </a:prstClr>
                </a:solidFill>
              </a:rPr>
              <a:pPr defTabSz="914411">
                <a:defRPr/>
              </a:pPr>
              <a:t>‹#›</a:t>
            </a:fld>
            <a:endParaRPr lang="en-GB">
              <a:solidFill>
                <a:prstClr val="black">
                  <a:tint val="75000"/>
                </a:prstClr>
              </a:solidFill>
            </a:endParaRPr>
          </a:p>
        </p:txBody>
      </p:sp>
    </p:spTree>
    <p:extLst>
      <p:ext uri="{BB962C8B-B14F-4D97-AF65-F5344CB8AC3E}">
        <p14:creationId xmlns:p14="http://schemas.microsoft.com/office/powerpoint/2010/main" val="18664429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Edit Master text styles</a:t>
            </a:r>
          </a:p>
        </p:txBody>
      </p:sp>
      <p:sp>
        <p:nvSpPr>
          <p:cNvPr id="5" name="Date Placeholder 4"/>
          <p:cNvSpPr>
            <a:spLocks noGrp="1"/>
          </p:cNvSpPr>
          <p:nvPr>
            <p:ph type="dt" sz="half" idx="10"/>
          </p:nvPr>
        </p:nvSpPr>
        <p:spPr/>
        <p:txBody>
          <a:bodyPr/>
          <a:lstStyle/>
          <a:p>
            <a:pPr defTabSz="914411">
              <a:defRPr/>
            </a:pPr>
            <a:fld id="{60833ACD-E3C5-4170-A44C-4EE413B45F29}" type="datetimeFigureOut">
              <a:rPr lang="en-GB" smtClean="0">
                <a:solidFill>
                  <a:prstClr val="black">
                    <a:tint val="75000"/>
                  </a:prstClr>
                </a:solidFill>
              </a:rPr>
              <a:pPr defTabSz="914411">
                <a:defRPr/>
              </a:pPr>
              <a:t>10/04/2024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411">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411">
              <a:defRPr/>
            </a:pPr>
            <a:fld id="{7E0B31C5-046C-4828-A72F-5AF5E8D19AA9}" type="slidenum">
              <a:rPr lang="en-GB" smtClean="0">
                <a:solidFill>
                  <a:prstClr val="black">
                    <a:tint val="75000"/>
                  </a:prstClr>
                </a:solidFill>
              </a:rPr>
              <a:pPr defTabSz="914411">
                <a:defRPr/>
              </a:pPr>
              <a:t>‹#›</a:t>
            </a:fld>
            <a:endParaRPr lang="en-GB">
              <a:solidFill>
                <a:prstClr val="black">
                  <a:tint val="75000"/>
                </a:prstClr>
              </a:solidFill>
            </a:endParaRPr>
          </a:p>
        </p:txBody>
      </p:sp>
    </p:spTree>
    <p:extLst>
      <p:ext uri="{BB962C8B-B14F-4D97-AF65-F5344CB8AC3E}">
        <p14:creationId xmlns:p14="http://schemas.microsoft.com/office/powerpoint/2010/main" val="935738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7938270-B965-4555-B3AA-0F5AC3140255}" type="datetimeFigureOut">
              <a:rPr lang="en-GB" smtClean="0"/>
              <a:t>10/04/2024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9341B5-D370-47BD-904A-50E95B2A1933}" type="slidenum">
              <a:rPr lang="en-GB" smtClean="0"/>
              <a:t>‹#›</a:t>
            </a:fld>
            <a:endParaRPr lang="en-GB"/>
          </a:p>
        </p:txBody>
      </p:sp>
    </p:spTree>
    <p:extLst>
      <p:ext uri="{BB962C8B-B14F-4D97-AF65-F5344CB8AC3E}">
        <p14:creationId xmlns:p14="http://schemas.microsoft.com/office/powerpoint/2010/main" val="40243627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Edit Master text styles</a:t>
            </a:r>
          </a:p>
        </p:txBody>
      </p:sp>
      <p:sp>
        <p:nvSpPr>
          <p:cNvPr id="5" name="Date Placeholder 4"/>
          <p:cNvSpPr>
            <a:spLocks noGrp="1"/>
          </p:cNvSpPr>
          <p:nvPr>
            <p:ph type="dt" sz="half" idx="10"/>
          </p:nvPr>
        </p:nvSpPr>
        <p:spPr/>
        <p:txBody>
          <a:bodyPr/>
          <a:lstStyle/>
          <a:p>
            <a:pPr defTabSz="914411">
              <a:defRPr/>
            </a:pPr>
            <a:fld id="{60833ACD-E3C5-4170-A44C-4EE413B45F29}" type="datetimeFigureOut">
              <a:rPr lang="en-GB" smtClean="0">
                <a:solidFill>
                  <a:prstClr val="black">
                    <a:tint val="75000"/>
                  </a:prstClr>
                </a:solidFill>
              </a:rPr>
              <a:pPr defTabSz="914411">
                <a:defRPr/>
              </a:pPr>
              <a:t>10/04/2024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411">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411">
              <a:defRPr/>
            </a:pPr>
            <a:fld id="{7E0B31C5-046C-4828-A72F-5AF5E8D19AA9}" type="slidenum">
              <a:rPr lang="en-GB" smtClean="0">
                <a:solidFill>
                  <a:prstClr val="black">
                    <a:tint val="75000"/>
                  </a:prstClr>
                </a:solidFill>
              </a:rPr>
              <a:pPr defTabSz="914411">
                <a:defRPr/>
              </a:pPr>
              <a:t>‹#›</a:t>
            </a:fld>
            <a:endParaRPr lang="en-GB">
              <a:solidFill>
                <a:prstClr val="black">
                  <a:tint val="75000"/>
                </a:prstClr>
              </a:solidFill>
            </a:endParaRPr>
          </a:p>
        </p:txBody>
      </p:sp>
    </p:spTree>
    <p:extLst>
      <p:ext uri="{BB962C8B-B14F-4D97-AF65-F5344CB8AC3E}">
        <p14:creationId xmlns:p14="http://schemas.microsoft.com/office/powerpoint/2010/main" val="6855772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914411">
              <a:defRPr/>
            </a:pPr>
            <a:fld id="{60833ACD-E3C5-4170-A44C-4EE413B45F29}" type="datetimeFigureOut">
              <a:rPr lang="en-GB" smtClean="0">
                <a:solidFill>
                  <a:prstClr val="black">
                    <a:tint val="75000"/>
                  </a:prstClr>
                </a:solidFill>
              </a:rPr>
              <a:pPr defTabSz="914411">
                <a:defRPr/>
              </a:pPr>
              <a:t>10/04/2024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411">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11">
              <a:defRPr/>
            </a:pPr>
            <a:fld id="{7E0B31C5-046C-4828-A72F-5AF5E8D19AA9}" type="slidenum">
              <a:rPr lang="en-GB" smtClean="0">
                <a:solidFill>
                  <a:prstClr val="black">
                    <a:tint val="75000"/>
                  </a:prstClr>
                </a:solidFill>
              </a:rPr>
              <a:pPr defTabSz="914411">
                <a:defRPr/>
              </a:pPr>
              <a:t>‹#›</a:t>
            </a:fld>
            <a:endParaRPr lang="en-GB">
              <a:solidFill>
                <a:prstClr val="black">
                  <a:tint val="75000"/>
                </a:prstClr>
              </a:solidFill>
            </a:endParaRPr>
          </a:p>
        </p:txBody>
      </p:sp>
    </p:spTree>
    <p:extLst>
      <p:ext uri="{BB962C8B-B14F-4D97-AF65-F5344CB8AC3E}">
        <p14:creationId xmlns:p14="http://schemas.microsoft.com/office/powerpoint/2010/main" val="27645399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914411">
              <a:defRPr/>
            </a:pPr>
            <a:fld id="{60833ACD-E3C5-4170-A44C-4EE413B45F29}" type="datetimeFigureOut">
              <a:rPr lang="en-GB" smtClean="0">
                <a:solidFill>
                  <a:prstClr val="black">
                    <a:tint val="75000"/>
                  </a:prstClr>
                </a:solidFill>
              </a:rPr>
              <a:pPr defTabSz="914411">
                <a:defRPr/>
              </a:pPr>
              <a:t>10/04/2024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411">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11">
              <a:defRPr/>
            </a:pPr>
            <a:fld id="{7E0B31C5-046C-4828-A72F-5AF5E8D19AA9}" type="slidenum">
              <a:rPr lang="en-GB" smtClean="0">
                <a:solidFill>
                  <a:prstClr val="black">
                    <a:tint val="75000"/>
                  </a:prstClr>
                </a:solidFill>
              </a:rPr>
              <a:pPr defTabSz="914411">
                <a:defRPr/>
              </a:pPr>
              <a:t>‹#›</a:t>
            </a:fld>
            <a:endParaRPr lang="en-GB">
              <a:solidFill>
                <a:prstClr val="black">
                  <a:tint val="75000"/>
                </a:prstClr>
              </a:solidFill>
            </a:endParaRPr>
          </a:p>
        </p:txBody>
      </p:sp>
    </p:spTree>
    <p:extLst>
      <p:ext uri="{BB962C8B-B14F-4D97-AF65-F5344CB8AC3E}">
        <p14:creationId xmlns:p14="http://schemas.microsoft.com/office/powerpoint/2010/main" val="15625167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323" y="1278882"/>
            <a:ext cx="11170509" cy="1023947"/>
          </a:xfrm>
          <a:gradFill>
            <a:gsLst>
              <a:gs pos="0">
                <a:srgbClr val="E74519"/>
              </a:gs>
              <a:gs pos="50000">
                <a:schemeClr val="accent2">
                  <a:lumMod val="60000"/>
                  <a:lumOff val="40000"/>
                </a:schemeClr>
              </a:gs>
              <a:gs pos="100000">
                <a:schemeClr val="bg1">
                  <a:alpha val="40000"/>
                </a:schemeClr>
              </a:gs>
            </a:gsLst>
            <a:lin ang="5400000" scaled="0"/>
          </a:gradFill>
        </p:spPr>
        <p:txBody>
          <a:bodyPr anchor="b">
            <a:normAutofit/>
          </a:bodyPr>
          <a:lstStyle>
            <a:lvl1pPr algn="ctr">
              <a:defRPr sz="4000"/>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a:solidFill>
            <a:schemeClr val="bg1"/>
          </a:solidFill>
          <a:ln>
            <a:solidFill>
              <a:srgbClr val="E74519"/>
            </a:solidFill>
          </a:ln>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0B31C5-046C-4828-A72F-5AF5E8D19AA9}" type="slidenum">
              <a:rPr kumimoji="0" lang="en-GB" sz="1200" b="0" i="0" u="none" strike="noStrike" kern="1200" cap="none" spc="0" normalizeH="0" baseline="0" noProof="0" smtClean="0">
                <a:ln>
                  <a:noFill/>
                </a:ln>
                <a:solidFill>
                  <a:prstClr val="black">
                    <a:tint val="75000"/>
                  </a:prstClr>
                </a:solidFill>
                <a:effectLst/>
                <a:uLnTx/>
                <a:uFillTx/>
                <a:latin typeface="Comic Sans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pic>
        <p:nvPicPr>
          <p:cNvPr id="7" name="Picture 6"/>
          <p:cNvPicPr>
            <a:picLocks noChangeAspect="1"/>
          </p:cNvPicPr>
          <p:nvPr userDrawn="1"/>
        </p:nvPicPr>
        <p:blipFill>
          <a:blip r:embed="rId2"/>
          <a:stretch>
            <a:fillRect/>
          </a:stretch>
        </p:blipFill>
        <p:spPr>
          <a:xfrm>
            <a:off x="201420" y="98417"/>
            <a:ext cx="6525951" cy="949343"/>
          </a:xfrm>
          <a:prstGeom prst="rect">
            <a:avLst/>
          </a:prstGeom>
        </p:spPr>
      </p:pic>
      <p:pic>
        <p:nvPicPr>
          <p:cNvPr id="8" name="Picture 7"/>
          <p:cNvPicPr>
            <a:picLocks noChangeAspect="1"/>
          </p:cNvPicPr>
          <p:nvPr userDrawn="1"/>
        </p:nvPicPr>
        <p:blipFill>
          <a:blip r:embed="rId3"/>
          <a:stretch>
            <a:fillRect/>
          </a:stretch>
        </p:blipFill>
        <p:spPr>
          <a:xfrm>
            <a:off x="9719650" y="212836"/>
            <a:ext cx="2396047" cy="365662"/>
          </a:xfrm>
          <a:prstGeom prst="rect">
            <a:avLst/>
          </a:prstGeom>
        </p:spPr>
      </p:pic>
    </p:spTree>
    <p:extLst>
      <p:ext uri="{BB962C8B-B14F-4D97-AF65-F5344CB8AC3E}">
        <p14:creationId xmlns:p14="http://schemas.microsoft.com/office/powerpoint/2010/main" val="36090741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E74519"/>
            </a:solidFill>
          </a:ln>
        </p:spPr>
        <p:txBody>
          <a:bodyPr/>
          <a:lstStyle/>
          <a:p>
            <a:r>
              <a:rPr lang="en-US" dirty="0"/>
              <a:t>Click to edit Master title style</a:t>
            </a:r>
            <a:endParaRPr lang="en-GB" dirty="0"/>
          </a:p>
        </p:txBody>
      </p:sp>
      <p:sp>
        <p:nvSpPr>
          <p:cNvPr id="3" name="Content Placeholder 2"/>
          <p:cNvSpPr>
            <a:spLocks noGrp="1"/>
          </p:cNvSpPr>
          <p:nvPr>
            <p:ph idx="1"/>
          </p:nvPr>
        </p:nvSpPr>
        <p:spPr>
          <a:ln>
            <a:solidFill>
              <a:srgbClr val="E74519"/>
            </a:solidFill>
          </a:ln>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33ACD-E3C5-4170-A44C-4EE413B45F29}" type="datetimeFigureOut">
              <a:rPr kumimoji="0" lang="en-GB" sz="1200" b="0" i="0" u="none" strike="noStrike" kern="1200" cap="none" spc="0" normalizeH="0" baseline="0" noProof="0" smtClean="0">
                <a:ln>
                  <a:noFill/>
                </a:ln>
                <a:solidFill>
                  <a:prstClr val="black">
                    <a:tint val="75000"/>
                  </a:prstClr>
                </a:solidFill>
                <a:effectLst/>
                <a:uLnTx/>
                <a:uFillTx/>
                <a:latin typeface="Comic Sans M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10/04/2024</a:t>
            </a:fld>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0B31C5-046C-4828-A72F-5AF5E8D19AA9}" type="slidenum">
              <a:rPr kumimoji="0" lang="en-GB" sz="1200" b="0" i="0" u="none" strike="noStrike" kern="1200" cap="none" spc="0" normalizeH="0" baseline="0" noProof="0" smtClean="0">
                <a:ln>
                  <a:noFill/>
                </a:ln>
                <a:solidFill>
                  <a:prstClr val="black">
                    <a:tint val="75000"/>
                  </a:prstClr>
                </a:solidFill>
                <a:effectLst/>
                <a:uLnTx/>
                <a:uFillTx/>
                <a:latin typeface="Comic Sans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Tree>
    <p:extLst>
      <p:ext uri="{BB962C8B-B14F-4D97-AF65-F5344CB8AC3E}">
        <p14:creationId xmlns:p14="http://schemas.microsoft.com/office/powerpoint/2010/main" val="5542234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ln>
            <a:solidFill>
              <a:srgbClr val="E74519"/>
            </a:solidFill>
          </a:ln>
        </p:spPr>
        <p:txBody>
          <a:bodyPr anchor="b"/>
          <a:lstStyle>
            <a:lvl1pPr>
              <a:defRPr sz="6000"/>
            </a:lvl1pPr>
          </a:lstStyle>
          <a:p>
            <a:r>
              <a:rPr lang="en-US" dirty="0"/>
              <a:t>Click to edit Master title style</a:t>
            </a:r>
            <a:endParaRPr lang="en-GB" dirty="0"/>
          </a:p>
        </p:txBody>
      </p:sp>
      <p:sp>
        <p:nvSpPr>
          <p:cNvPr id="3" name="Text Placeholder 2"/>
          <p:cNvSpPr>
            <a:spLocks noGrp="1"/>
          </p:cNvSpPr>
          <p:nvPr>
            <p:ph type="body" idx="1"/>
          </p:nvPr>
        </p:nvSpPr>
        <p:spPr>
          <a:xfrm>
            <a:off x="831850" y="4589463"/>
            <a:ext cx="10515600" cy="1500187"/>
          </a:xfrm>
          <a:ln>
            <a:solidFill>
              <a:srgbClr val="E74519"/>
            </a:solidFill>
          </a:ln>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33ACD-E3C5-4170-A44C-4EE413B45F29}" type="datetimeFigureOut">
              <a:rPr kumimoji="0" lang="en-GB" sz="1200" b="0" i="0" u="none" strike="noStrike" kern="1200" cap="none" spc="0" normalizeH="0" baseline="0" noProof="0" smtClean="0">
                <a:ln>
                  <a:noFill/>
                </a:ln>
                <a:solidFill>
                  <a:prstClr val="black">
                    <a:tint val="75000"/>
                  </a:prstClr>
                </a:solidFill>
                <a:effectLst/>
                <a:uLnTx/>
                <a:uFillTx/>
                <a:latin typeface="Comic Sans M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10/04/2024</a:t>
            </a:fld>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0B31C5-046C-4828-A72F-5AF5E8D19AA9}" type="slidenum">
              <a:rPr kumimoji="0" lang="en-GB" sz="1200" b="0" i="0" u="none" strike="noStrike" kern="1200" cap="none" spc="0" normalizeH="0" baseline="0" noProof="0" smtClean="0">
                <a:ln>
                  <a:noFill/>
                </a:ln>
                <a:solidFill>
                  <a:prstClr val="black">
                    <a:tint val="75000"/>
                  </a:prstClr>
                </a:solidFill>
                <a:effectLst/>
                <a:uLnTx/>
                <a:uFillTx/>
                <a:latin typeface="Comic Sans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Tree>
    <p:extLst>
      <p:ext uri="{BB962C8B-B14F-4D97-AF65-F5344CB8AC3E}">
        <p14:creationId xmlns:p14="http://schemas.microsoft.com/office/powerpoint/2010/main" val="42243004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a:ln>
            <a:solidFill>
              <a:srgbClr val="E74519"/>
            </a:solidFill>
          </a:ln>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ln>
            <a:solidFill>
              <a:srgbClr val="E74519"/>
            </a:solidFill>
          </a:ln>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72200" y="1825625"/>
            <a:ext cx="5181600" cy="4351338"/>
          </a:xfrm>
          <a:ln>
            <a:solidFill>
              <a:srgbClr val="E74519"/>
            </a:solidFill>
          </a:ln>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33ACD-E3C5-4170-A44C-4EE413B45F29}" type="datetimeFigureOut">
              <a:rPr kumimoji="0" lang="en-GB" sz="1200" b="0" i="0" u="none" strike="noStrike" kern="1200" cap="none" spc="0" normalizeH="0" baseline="0" noProof="0" smtClean="0">
                <a:ln>
                  <a:noFill/>
                </a:ln>
                <a:solidFill>
                  <a:prstClr val="black">
                    <a:tint val="75000"/>
                  </a:prstClr>
                </a:solidFill>
                <a:effectLst/>
                <a:uLnTx/>
                <a:uFillTx/>
                <a:latin typeface="Comic Sans M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10/04/2024</a:t>
            </a:fld>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0B31C5-046C-4828-A72F-5AF5E8D19AA9}" type="slidenum">
              <a:rPr kumimoji="0" lang="en-GB" sz="1200" b="0" i="0" u="none" strike="noStrike" kern="1200" cap="none" spc="0" normalizeH="0" baseline="0" noProof="0" smtClean="0">
                <a:ln>
                  <a:noFill/>
                </a:ln>
                <a:solidFill>
                  <a:prstClr val="black">
                    <a:tint val="75000"/>
                  </a:prstClr>
                </a:solidFill>
                <a:effectLst/>
                <a:uLnTx/>
                <a:uFillTx/>
                <a:latin typeface="Comic Sans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Tree>
    <p:extLst>
      <p:ext uri="{BB962C8B-B14F-4D97-AF65-F5344CB8AC3E}">
        <p14:creationId xmlns:p14="http://schemas.microsoft.com/office/powerpoint/2010/main" val="20789195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33ACD-E3C5-4170-A44C-4EE413B45F29}" type="datetimeFigureOut">
              <a:rPr kumimoji="0" lang="en-GB" sz="1200" b="0" i="0" u="none" strike="noStrike" kern="1200" cap="none" spc="0" normalizeH="0" baseline="0" noProof="0" smtClean="0">
                <a:ln>
                  <a:noFill/>
                </a:ln>
                <a:solidFill>
                  <a:prstClr val="black">
                    <a:tint val="75000"/>
                  </a:prstClr>
                </a:solidFill>
                <a:effectLst/>
                <a:uLnTx/>
                <a:uFillTx/>
                <a:latin typeface="Comic Sans M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10/04/2024</a:t>
            </a:fld>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0B31C5-046C-4828-A72F-5AF5E8D19AA9}" type="slidenum">
              <a:rPr kumimoji="0" lang="en-GB" sz="1200" b="0" i="0" u="none" strike="noStrike" kern="1200" cap="none" spc="0" normalizeH="0" baseline="0" noProof="0" smtClean="0">
                <a:ln>
                  <a:noFill/>
                </a:ln>
                <a:solidFill>
                  <a:prstClr val="black">
                    <a:tint val="75000"/>
                  </a:prstClr>
                </a:solidFill>
                <a:effectLst/>
                <a:uLnTx/>
                <a:uFillTx/>
                <a:latin typeface="Comic Sans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Tree>
    <p:extLst>
      <p:ext uri="{BB962C8B-B14F-4D97-AF65-F5344CB8AC3E}">
        <p14:creationId xmlns:p14="http://schemas.microsoft.com/office/powerpoint/2010/main" val="7655849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33ACD-E3C5-4170-A44C-4EE413B45F29}" type="datetimeFigureOut">
              <a:rPr kumimoji="0" lang="en-GB" sz="1200" b="0" i="0" u="none" strike="noStrike" kern="1200" cap="none" spc="0" normalizeH="0" baseline="0" noProof="0" smtClean="0">
                <a:ln>
                  <a:noFill/>
                </a:ln>
                <a:solidFill>
                  <a:prstClr val="black">
                    <a:tint val="75000"/>
                  </a:prstClr>
                </a:solidFill>
                <a:effectLst/>
                <a:uLnTx/>
                <a:uFillTx/>
                <a:latin typeface="Comic Sans M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10/04/2024</a:t>
            </a:fld>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0B31C5-046C-4828-A72F-5AF5E8D19AA9}" type="slidenum">
              <a:rPr kumimoji="0" lang="en-GB" sz="1200" b="0" i="0" u="none" strike="noStrike" kern="1200" cap="none" spc="0" normalizeH="0" baseline="0" noProof="0" smtClean="0">
                <a:ln>
                  <a:noFill/>
                </a:ln>
                <a:solidFill>
                  <a:prstClr val="black">
                    <a:tint val="75000"/>
                  </a:prstClr>
                </a:solidFill>
                <a:effectLst/>
                <a:uLnTx/>
                <a:uFillTx/>
                <a:latin typeface="Comic Sans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Tree>
    <p:extLst>
      <p:ext uri="{BB962C8B-B14F-4D97-AF65-F5344CB8AC3E}">
        <p14:creationId xmlns:p14="http://schemas.microsoft.com/office/powerpoint/2010/main" val="27284886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33ACD-E3C5-4170-A44C-4EE413B45F29}" type="datetimeFigureOut">
              <a:rPr kumimoji="0" lang="en-GB" sz="1200" b="0" i="0" u="none" strike="noStrike" kern="1200" cap="none" spc="0" normalizeH="0" baseline="0" noProof="0" smtClean="0">
                <a:ln>
                  <a:noFill/>
                </a:ln>
                <a:solidFill>
                  <a:prstClr val="black">
                    <a:tint val="75000"/>
                  </a:prstClr>
                </a:solidFill>
                <a:effectLst/>
                <a:uLnTx/>
                <a:uFillTx/>
                <a:latin typeface="Comic Sans M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10/04/2024</a:t>
            </a:fld>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0B31C5-046C-4828-A72F-5AF5E8D19AA9}" type="slidenum">
              <a:rPr kumimoji="0" lang="en-GB" sz="1200" b="0" i="0" u="none" strike="noStrike" kern="1200" cap="none" spc="0" normalizeH="0" baseline="0" noProof="0" smtClean="0">
                <a:ln>
                  <a:noFill/>
                </a:ln>
                <a:solidFill>
                  <a:prstClr val="black">
                    <a:tint val="75000"/>
                  </a:prstClr>
                </a:solidFill>
                <a:effectLst/>
                <a:uLnTx/>
                <a:uFillTx/>
                <a:latin typeface="Comic Sans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Tree>
    <p:extLst>
      <p:ext uri="{BB962C8B-B14F-4D97-AF65-F5344CB8AC3E}">
        <p14:creationId xmlns:p14="http://schemas.microsoft.com/office/powerpoint/2010/main" val="4005902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1">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7938270-B965-4555-B3AA-0F5AC3140255}" type="datetimeFigureOut">
              <a:rPr lang="en-GB" smtClean="0"/>
              <a:t>10/04/2024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9341B5-D370-47BD-904A-50E95B2A1933}" type="slidenum">
              <a:rPr lang="en-GB" smtClean="0"/>
              <a:t>‹#›</a:t>
            </a:fld>
            <a:endParaRPr lang="en-GB"/>
          </a:p>
        </p:txBody>
      </p:sp>
    </p:spTree>
    <p:extLst>
      <p:ext uri="{BB962C8B-B14F-4D97-AF65-F5344CB8AC3E}">
        <p14:creationId xmlns:p14="http://schemas.microsoft.com/office/powerpoint/2010/main" val="26040923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33ACD-E3C5-4170-A44C-4EE413B45F29}" type="datetimeFigureOut">
              <a:rPr kumimoji="0" lang="en-GB" sz="1200" b="0" i="0" u="none" strike="noStrike" kern="1200" cap="none" spc="0" normalizeH="0" baseline="0" noProof="0" smtClean="0">
                <a:ln>
                  <a:noFill/>
                </a:ln>
                <a:solidFill>
                  <a:prstClr val="black">
                    <a:tint val="75000"/>
                  </a:prstClr>
                </a:solidFill>
                <a:effectLst/>
                <a:uLnTx/>
                <a:uFillTx/>
                <a:latin typeface="Comic Sans M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10/04/2024</a:t>
            </a:fld>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0B31C5-046C-4828-A72F-5AF5E8D19AA9}" type="slidenum">
              <a:rPr kumimoji="0" lang="en-GB" sz="1200" b="0" i="0" u="none" strike="noStrike" kern="1200" cap="none" spc="0" normalizeH="0" baseline="0" noProof="0" smtClean="0">
                <a:ln>
                  <a:noFill/>
                </a:ln>
                <a:solidFill>
                  <a:prstClr val="black">
                    <a:tint val="75000"/>
                  </a:prstClr>
                </a:solidFill>
                <a:effectLst/>
                <a:uLnTx/>
                <a:uFillTx/>
                <a:latin typeface="Comic Sans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Tree>
    <p:extLst>
      <p:ext uri="{BB962C8B-B14F-4D97-AF65-F5344CB8AC3E}">
        <p14:creationId xmlns:p14="http://schemas.microsoft.com/office/powerpoint/2010/main" val="13504804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33ACD-E3C5-4170-A44C-4EE413B45F29}" type="datetimeFigureOut">
              <a:rPr kumimoji="0" lang="en-GB" sz="1200" b="0" i="0" u="none" strike="noStrike" kern="1200" cap="none" spc="0" normalizeH="0" baseline="0" noProof="0" smtClean="0">
                <a:ln>
                  <a:noFill/>
                </a:ln>
                <a:solidFill>
                  <a:prstClr val="black">
                    <a:tint val="75000"/>
                  </a:prstClr>
                </a:solidFill>
                <a:effectLst/>
                <a:uLnTx/>
                <a:uFillTx/>
                <a:latin typeface="Comic Sans M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10/04/2024</a:t>
            </a:fld>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0B31C5-046C-4828-A72F-5AF5E8D19AA9}" type="slidenum">
              <a:rPr kumimoji="0" lang="en-GB" sz="1200" b="0" i="0" u="none" strike="noStrike" kern="1200" cap="none" spc="0" normalizeH="0" baseline="0" noProof="0" smtClean="0">
                <a:ln>
                  <a:noFill/>
                </a:ln>
                <a:solidFill>
                  <a:prstClr val="black">
                    <a:tint val="75000"/>
                  </a:prstClr>
                </a:solidFill>
                <a:effectLst/>
                <a:uLnTx/>
                <a:uFillTx/>
                <a:latin typeface="Comic Sans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Tree>
    <p:extLst>
      <p:ext uri="{BB962C8B-B14F-4D97-AF65-F5344CB8AC3E}">
        <p14:creationId xmlns:p14="http://schemas.microsoft.com/office/powerpoint/2010/main" val="26099327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33ACD-E3C5-4170-A44C-4EE413B45F29}" type="datetimeFigureOut">
              <a:rPr kumimoji="0" lang="en-GB" sz="1200" b="0" i="0" u="none" strike="noStrike" kern="1200" cap="none" spc="0" normalizeH="0" baseline="0" noProof="0" smtClean="0">
                <a:ln>
                  <a:noFill/>
                </a:ln>
                <a:solidFill>
                  <a:prstClr val="black">
                    <a:tint val="75000"/>
                  </a:prstClr>
                </a:solidFill>
                <a:effectLst/>
                <a:uLnTx/>
                <a:uFillTx/>
                <a:latin typeface="Comic Sans M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10/04/2024</a:t>
            </a:fld>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0B31C5-046C-4828-A72F-5AF5E8D19AA9}" type="slidenum">
              <a:rPr kumimoji="0" lang="en-GB" sz="1200" b="0" i="0" u="none" strike="noStrike" kern="1200" cap="none" spc="0" normalizeH="0" baseline="0" noProof="0" smtClean="0">
                <a:ln>
                  <a:noFill/>
                </a:ln>
                <a:solidFill>
                  <a:prstClr val="black">
                    <a:tint val="75000"/>
                  </a:prstClr>
                </a:solidFill>
                <a:effectLst/>
                <a:uLnTx/>
                <a:uFillTx/>
                <a:latin typeface="Comic Sans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Tree>
    <p:extLst>
      <p:ext uri="{BB962C8B-B14F-4D97-AF65-F5344CB8AC3E}">
        <p14:creationId xmlns:p14="http://schemas.microsoft.com/office/powerpoint/2010/main" val="37818003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33ACD-E3C5-4170-A44C-4EE413B45F29}" type="datetimeFigureOut">
              <a:rPr kumimoji="0" lang="en-GB" sz="1200" b="0" i="0" u="none" strike="noStrike" kern="1200" cap="none" spc="0" normalizeH="0" baseline="0" noProof="0" smtClean="0">
                <a:ln>
                  <a:noFill/>
                </a:ln>
                <a:solidFill>
                  <a:prstClr val="black">
                    <a:tint val="75000"/>
                  </a:prstClr>
                </a:solidFill>
                <a:effectLst/>
                <a:uLnTx/>
                <a:uFillTx/>
                <a:latin typeface="Comic Sans M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10/04/2024</a:t>
            </a:fld>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0B31C5-046C-4828-A72F-5AF5E8D19AA9}" type="slidenum">
              <a:rPr kumimoji="0" lang="en-GB" sz="1200" b="0" i="0" u="none" strike="noStrike" kern="1200" cap="none" spc="0" normalizeH="0" baseline="0" noProof="0" smtClean="0">
                <a:ln>
                  <a:noFill/>
                </a:ln>
                <a:solidFill>
                  <a:prstClr val="black">
                    <a:tint val="75000"/>
                  </a:prstClr>
                </a:solidFill>
                <a:effectLst/>
                <a:uLnTx/>
                <a:uFillTx/>
                <a:latin typeface="Comic Sans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Tree>
    <p:extLst>
      <p:ext uri="{BB962C8B-B14F-4D97-AF65-F5344CB8AC3E}">
        <p14:creationId xmlns:p14="http://schemas.microsoft.com/office/powerpoint/2010/main" val="35512272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E5F766F-0940-4468-BC45-7AF3F46D672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10/04/2024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BEE31B-16CF-4897-AD30-52E367057917}"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59282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E5F766F-0940-4468-BC45-7AF3F46D672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10/04/2024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BEE31B-16CF-4897-AD30-52E367057917}"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39760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E5F766F-0940-4468-BC45-7AF3F46D672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10/04/2024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BEE31B-16CF-4897-AD30-52E367057917}"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2844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E5F766F-0940-4468-BC45-7AF3F46D672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10/04/2024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BEE31B-16CF-4897-AD30-52E367057917}"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4758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E5F766F-0940-4468-BC45-7AF3F46D672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10/04/2024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BEE31B-16CF-4897-AD30-52E367057917}"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08755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E5F766F-0940-4468-BC45-7AF3F46D672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10/04/2024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BEE31B-16CF-4897-AD30-52E367057917}"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1019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7938270-B965-4555-B3AA-0F5AC3140255}" type="datetimeFigureOut">
              <a:rPr lang="en-GB" smtClean="0"/>
              <a:t>10/04/2024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9341B5-D370-47BD-904A-50E95B2A1933}" type="slidenum">
              <a:rPr lang="en-GB" smtClean="0"/>
              <a:t>‹#›</a:t>
            </a:fld>
            <a:endParaRPr lang="en-GB"/>
          </a:p>
        </p:txBody>
      </p:sp>
    </p:spTree>
    <p:extLst>
      <p:ext uri="{BB962C8B-B14F-4D97-AF65-F5344CB8AC3E}">
        <p14:creationId xmlns:p14="http://schemas.microsoft.com/office/powerpoint/2010/main" val="3172579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E5F766F-0940-4468-BC45-7AF3F46D672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10/04/2024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BEE31B-16CF-4897-AD30-52E367057917}"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00418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E5F766F-0940-4468-BC45-7AF3F46D672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10/04/2024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BEE31B-16CF-4897-AD30-52E367057917}"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51855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E5F766F-0940-4468-BC45-7AF3F46D672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10/04/2024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BEE31B-16CF-4897-AD30-52E367057917}"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85998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E5F766F-0940-4468-BC45-7AF3F46D672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10/04/2024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BEE31B-16CF-4897-AD30-52E367057917}"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73846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E5F766F-0940-4468-BC45-7AF3F46D672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10/04/2024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BEE31B-16CF-4897-AD30-52E367057917}"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2397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6"/>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Edit Master text styles</a:t>
            </a:r>
          </a:p>
        </p:txBody>
      </p:sp>
      <p:sp>
        <p:nvSpPr>
          <p:cNvPr id="6" name="Content Placeholder 5"/>
          <p:cNvSpPr>
            <a:spLocks noGrp="1"/>
          </p:cNvSpPr>
          <p:nvPr>
            <p:ph sz="quarter" idx="4"/>
          </p:nvPr>
        </p:nvSpPr>
        <p:spPr>
          <a:xfrm>
            <a:off x="6172202" y="2505076"/>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7938270-B965-4555-B3AA-0F5AC3140255}" type="datetimeFigureOut">
              <a:rPr lang="en-GB" smtClean="0"/>
              <a:t>10/04/2024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D9341B5-D370-47BD-904A-50E95B2A1933}" type="slidenum">
              <a:rPr lang="en-GB" smtClean="0"/>
              <a:t>‹#›</a:t>
            </a:fld>
            <a:endParaRPr lang="en-GB"/>
          </a:p>
        </p:txBody>
      </p:sp>
    </p:spTree>
    <p:extLst>
      <p:ext uri="{BB962C8B-B14F-4D97-AF65-F5344CB8AC3E}">
        <p14:creationId xmlns:p14="http://schemas.microsoft.com/office/powerpoint/2010/main" val="4070845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7938270-B965-4555-B3AA-0F5AC3140255}" type="datetimeFigureOut">
              <a:rPr lang="en-GB" smtClean="0"/>
              <a:t>10/04/2024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D9341B5-D370-47BD-904A-50E95B2A1933}" type="slidenum">
              <a:rPr lang="en-GB" smtClean="0"/>
              <a:t>‹#›</a:t>
            </a:fld>
            <a:endParaRPr lang="en-GB"/>
          </a:p>
        </p:txBody>
      </p:sp>
    </p:spTree>
    <p:extLst>
      <p:ext uri="{BB962C8B-B14F-4D97-AF65-F5344CB8AC3E}">
        <p14:creationId xmlns:p14="http://schemas.microsoft.com/office/powerpoint/2010/main" val="1411309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938270-B965-4555-B3AA-0F5AC3140255}" type="datetimeFigureOut">
              <a:rPr lang="en-GB" smtClean="0"/>
              <a:t>10/04/2024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D9341B5-D370-47BD-904A-50E95B2A1933}" type="slidenum">
              <a:rPr lang="en-GB" smtClean="0"/>
              <a:t>‹#›</a:t>
            </a:fld>
            <a:endParaRPr lang="en-GB"/>
          </a:p>
        </p:txBody>
      </p:sp>
    </p:spTree>
    <p:extLst>
      <p:ext uri="{BB962C8B-B14F-4D97-AF65-F5344CB8AC3E}">
        <p14:creationId xmlns:p14="http://schemas.microsoft.com/office/powerpoint/2010/main" val="1427842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Edit Master text styles</a:t>
            </a:r>
          </a:p>
        </p:txBody>
      </p:sp>
      <p:sp>
        <p:nvSpPr>
          <p:cNvPr id="5" name="Date Placeholder 4"/>
          <p:cNvSpPr>
            <a:spLocks noGrp="1"/>
          </p:cNvSpPr>
          <p:nvPr>
            <p:ph type="dt" sz="half" idx="10"/>
          </p:nvPr>
        </p:nvSpPr>
        <p:spPr/>
        <p:txBody>
          <a:bodyPr/>
          <a:lstStyle/>
          <a:p>
            <a:fld id="{B7938270-B965-4555-B3AA-0F5AC3140255}" type="datetimeFigureOut">
              <a:rPr lang="en-GB" smtClean="0"/>
              <a:t>10/04/2024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9341B5-D370-47BD-904A-50E95B2A1933}" type="slidenum">
              <a:rPr lang="en-GB" smtClean="0"/>
              <a:t>‹#›</a:t>
            </a:fld>
            <a:endParaRPr lang="en-GB"/>
          </a:p>
        </p:txBody>
      </p:sp>
    </p:spTree>
    <p:extLst>
      <p:ext uri="{BB962C8B-B14F-4D97-AF65-F5344CB8AC3E}">
        <p14:creationId xmlns:p14="http://schemas.microsoft.com/office/powerpoint/2010/main" val="1532189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Edit Master text styles</a:t>
            </a:r>
          </a:p>
        </p:txBody>
      </p:sp>
      <p:sp>
        <p:nvSpPr>
          <p:cNvPr id="5" name="Date Placeholder 4"/>
          <p:cNvSpPr>
            <a:spLocks noGrp="1"/>
          </p:cNvSpPr>
          <p:nvPr>
            <p:ph type="dt" sz="half" idx="10"/>
          </p:nvPr>
        </p:nvSpPr>
        <p:spPr/>
        <p:txBody>
          <a:bodyPr/>
          <a:lstStyle/>
          <a:p>
            <a:fld id="{B7938270-B965-4555-B3AA-0F5AC3140255}" type="datetimeFigureOut">
              <a:rPr lang="en-GB" smtClean="0"/>
              <a:t>10/04/2024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9341B5-D370-47BD-904A-50E95B2A1933}" type="slidenum">
              <a:rPr lang="en-GB" smtClean="0"/>
              <a:t>‹#›</a:t>
            </a:fld>
            <a:endParaRPr lang="en-GB"/>
          </a:p>
        </p:txBody>
      </p:sp>
    </p:spTree>
    <p:extLst>
      <p:ext uri="{BB962C8B-B14F-4D97-AF65-F5344CB8AC3E}">
        <p14:creationId xmlns:p14="http://schemas.microsoft.com/office/powerpoint/2010/main" val="3536697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938270-B965-4555-B3AA-0F5AC3140255}" type="datetimeFigureOut">
              <a:rPr lang="en-GB" smtClean="0"/>
              <a:t>10/04/2024</a:t>
            </a:fld>
            <a:endParaRPr lang="en-GB"/>
          </a:p>
        </p:txBody>
      </p:sp>
      <p:sp>
        <p:nvSpPr>
          <p:cNvPr id="5" name="Footer Placeholder 4"/>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9341B5-D370-47BD-904A-50E95B2A1933}" type="slidenum">
              <a:rPr lang="en-GB" smtClean="0"/>
              <a:t>‹#›</a:t>
            </a:fld>
            <a:endParaRPr lang="en-GB"/>
          </a:p>
        </p:txBody>
      </p:sp>
    </p:spTree>
    <p:extLst>
      <p:ext uri="{BB962C8B-B14F-4D97-AF65-F5344CB8AC3E}">
        <p14:creationId xmlns:p14="http://schemas.microsoft.com/office/powerpoint/2010/main" val="988612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11">
              <a:defRPr/>
            </a:pPr>
            <a:fld id="{60833ACD-E3C5-4170-A44C-4EE413B45F29}" type="datetimeFigureOut">
              <a:rPr lang="en-GB" smtClean="0">
                <a:solidFill>
                  <a:prstClr val="black">
                    <a:tint val="75000"/>
                  </a:prstClr>
                </a:solidFill>
              </a:rPr>
              <a:pPr defTabSz="914411">
                <a:defRPr/>
              </a:pPr>
              <a:t>10/04/2024</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11">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11">
              <a:defRPr/>
            </a:pPr>
            <a:fld id="{7E0B31C5-046C-4828-A72F-5AF5E8D19AA9}" type="slidenum">
              <a:rPr lang="en-GB" smtClean="0">
                <a:solidFill>
                  <a:prstClr val="black">
                    <a:tint val="75000"/>
                  </a:prstClr>
                </a:solidFill>
              </a:rPr>
              <a:pPr defTabSz="914411">
                <a:defRPr/>
              </a:pPr>
              <a:t>‹#›</a:t>
            </a:fld>
            <a:endParaRPr lang="en-GB">
              <a:solidFill>
                <a:prstClr val="black">
                  <a:tint val="75000"/>
                </a:prstClr>
              </a:solidFill>
            </a:endParaRPr>
          </a:p>
        </p:txBody>
      </p:sp>
    </p:spTree>
    <p:extLst>
      <p:ext uri="{BB962C8B-B14F-4D97-AF65-F5344CB8AC3E}">
        <p14:creationId xmlns:p14="http://schemas.microsoft.com/office/powerpoint/2010/main" val="11003786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0833ACD-E3C5-4170-A44C-4EE413B45F29}" type="datetimeFigureOut">
              <a:rPr kumimoji="0" lang="en-GB" sz="1200" b="0" i="0" u="none" strike="noStrike" kern="1200" cap="none" spc="0" normalizeH="0" baseline="0" noProof="0" smtClean="0">
                <a:ln>
                  <a:noFill/>
                </a:ln>
                <a:solidFill>
                  <a:prstClr val="black">
                    <a:tint val="75000"/>
                  </a:prstClr>
                </a:solidFill>
                <a:effectLst/>
                <a:uLnTx/>
                <a:uFillTx/>
                <a:latin typeface="Comic Sans M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10/04/2024</a:t>
            </a:fld>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E0B31C5-046C-4828-A72F-5AF5E8D19AA9}" type="slidenum">
              <a:rPr kumimoji="0" lang="en-GB" sz="1200" b="0" i="0" u="none" strike="noStrike" kern="1200" cap="none" spc="0" normalizeH="0" baseline="0" noProof="0" smtClean="0">
                <a:ln>
                  <a:noFill/>
                </a:ln>
                <a:solidFill>
                  <a:prstClr val="black">
                    <a:tint val="75000"/>
                  </a:prstClr>
                </a:solidFill>
                <a:effectLst/>
                <a:uLnTx/>
                <a:uFillTx/>
                <a:latin typeface="Comic Sans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Tree>
    <p:extLst>
      <p:ext uri="{BB962C8B-B14F-4D97-AF65-F5344CB8AC3E}">
        <p14:creationId xmlns:p14="http://schemas.microsoft.com/office/powerpoint/2010/main" val="10920637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E5F766F-0940-4468-BC45-7AF3F46D672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10/04/2024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EBEE31B-16CF-4897-AD30-52E367057917}"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542877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1.png"/><Relationship Id="rId5" Type="http://schemas.openxmlformats.org/officeDocument/2006/relationships/image" Target="../media/image7.png"/><Relationship Id="rId10" Type="http://schemas.microsoft.com/office/2007/relationships/hdphoto" Target="../media/hdphoto2.wdp"/><Relationship Id="rId4" Type="http://schemas.openxmlformats.org/officeDocument/2006/relationships/image" Target="../media/image6.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video" Target="https://www.youtube.com/embed/pZwvrxVavnQ?si=oS1mvOQoaGkIHNJH" TargetMode="Externa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95473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Recap Questions: whiteboard task – True or False </a:t>
            </a:r>
          </a:p>
        </p:txBody>
      </p:sp>
      <p:sp>
        <p:nvSpPr>
          <p:cNvPr id="3" name="Content Placeholder 2"/>
          <p:cNvSpPr>
            <a:spLocks noGrp="1"/>
          </p:cNvSpPr>
          <p:nvPr>
            <p:ph idx="1"/>
          </p:nvPr>
        </p:nvSpPr>
        <p:spPr>
          <a:xfrm>
            <a:off x="838200" y="2241261"/>
            <a:ext cx="10515600" cy="1432964"/>
          </a:xfrm>
        </p:spPr>
        <p:txBody>
          <a:bodyPr>
            <a:normAutofit/>
          </a:bodyPr>
          <a:lstStyle/>
          <a:p>
            <a:pPr marL="0" indent="0" algn="ctr">
              <a:buNone/>
            </a:pPr>
            <a:r>
              <a:rPr lang="en-US" sz="4000" b="1" dirty="0"/>
              <a:t>Consent is if one person says “yes” even if the other person says “no” </a:t>
            </a:r>
            <a:endParaRPr lang="en-GB" sz="4000" b="1" dirty="0"/>
          </a:p>
        </p:txBody>
      </p:sp>
      <p:sp>
        <p:nvSpPr>
          <p:cNvPr id="4" name="Content Placeholder 2"/>
          <p:cNvSpPr txBox="1">
            <a:spLocks/>
          </p:cNvSpPr>
          <p:nvPr/>
        </p:nvSpPr>
        <p:spPr>
          <a:xfrm>
            <a:off x="838200" y="4224798"/>
            <a:ext cx="10515600" cy="1432964"/>
          </a:xfrm>
          <a:prstGeom prst="rect">
            <a:avLst/>
          </a:prstGeom>
          <a:ln>
            <a:solidFill>
              <a:srgbClr val="E74519"/>
            </a:solidFill>
          </a:ln>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7200" b="1" i="0" u="none" strike="noStrike" kern="1200" cap="none" spc="0" normalizeH="0" baseline="0" noProof="0" dirty="0">
                <a:ln>
                  <a:noFill/>
                </a:ln>
                <a:solidFill>
                  <a:srgbClr val="FF0000"/>
                </a:solidFill>
                <a:effectLst/>
                <a:uLnTx/>
                <a:uFillTx/>
                <a:latin typeface="Comic Sans MS"/>
                <a:ea typeface="+mn-ea"/>
                <a:cs typeface="+mn-cs"/>
              </a:rPr>
              <a:t>False – all</a:t>
            </a:r>
            <a:r>
              <a:rPr kumimoji="0" lang="en-GB" sz="7200" b="1" i="0" u="none" strike="noStrike" kern="1200" cap="none" spc="0" normalizeH="0" noProof="0" dirty="0">
                <a:ln>
                  <a:noFill/>
                </a:ln>
                <a:solidFill>
                  <a:srgbClr val="FF0000"/>
                </a:solidFill>
                <a:effectLst/>
                <a:uLnTx/>
                <a:uFillTx/>
                <a:latin typeface="Comic Sans MS"/>
                <a:ea typeface="+mn-ea"/>
                <a:cs typeface="+mn-cs"/>
              </a:rPr>
              <a:t> parties involved in any sexual activity must give consent</a:t>
            </a:r>
            <a:endParaRPr kumimoji="0" lang="en-GB" sz="4000" b="1" i="0" u="none" strike="noStrike" kern="1200" cap="none" spc="0" normalizeH="0" baseline="0" noProof="0" dirty="0">
              <a:ln>
                <a:noFill/>
              </a:ln>
              <a:solidFill>
                <a:srgbClr val="FF0000"/>
              </a:solidFill>
              <a:effectLst/>
              <a:uLnTx/>
              <a:uFillTx/>
              <a:latin typeface="Comic Sans MS"/>
              <a:ea typeface="+mn-ea"/>
              <a:cs typeface="+mn-cs"/>
            </a:endParaRPr>
          </a:p>
        </p:txBody>
      </p:sp>
    </p:spTree>
    <p:extLst>
      <p:ext uri="{BB962C8B-B14F-4D97-AF65-F5344CB8AC3E}">
        <p14:creationId xmlns:p14="http://schemas.microsoft.com/office/powerpoint/2010/main" val="2024052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animEffect transition="in" filter="fade">
                                      <p:cBhvr>
                                        <p:cTn id="15" dur="500"/>
                                        <p:tgtEl>
                                          <p:spTgt spid="4">
                                            <p:bg/>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Recap Questions: whiteboard task – True or False </a:t>
            </a:r>
          </a:p>
        </p:txBody>
      </p:sp>
      <p:sp>
        <p:nvSpPr>
          <p:cNvPr id="3" name="Content Placeholder 2"/>
          <p:cNvSpPr>
            <a:spLocks noGrp="1"/>
          </p:cNvSpPr>
          <p:nvPr>
            <p:ph idx="1"/>
          </p:nvPr>
        </p:nvSpPr>
        <p:spPr>
          <a:xfrm>
            <a:off x="838200" y="2241261"/>
            <a:ext cx="10515600" cy="1432964"/>
          </a:xfrm>
        </p:spPr>
        <p:txBody>
          <a:bodyPr>
            <a:normAutofit/>
          </a:bodyPr>
          <a:lstStyle/>
          <a:p>
            <a:pPr marL="0" indent="0" algn="ctr">
              <a:buNone/>
            </a:pPr>
            <a:r>
              <a:rPr lang="en-US" sz="4000" b="1" dirty="0"/>
              <a:t>If you continue with any sexual activity without consent you are breaking the law</a:t>
            </a:r>
            <a:endParaRPr lang="en-GB" sz="4000" b="1" dirty="0"/>
          </a:p>
        </p:txBody>
      </p:sp>
      <p:sp>
        <p:nvSpPr>
          <p:cNvPr id="4" name="Content Placeholder 2"/>
          <p:cNvSpPr txBox="1">
            <a:spLocks/>
          </p:cNvSpPr>
          <p:nvPr/>
        </p:nvSpPr>
        <p:spPr>
          <a:xfrm>
            <a:off x="838200" y="4224798"/>
            <a:ext cx="10515600" cy="1432964"/>
          </a:xfrm>
          <a:prstGeom prst="rect">
            <a:avLst/>
          </a:prstGeom>
          <a:ln>
            <a:solidFill>
              <a:srgbClr val="E74519"/>
            </a:solidFill>
          </a:ln>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7200" b="1" i="0" u="none" strike="noStrike" kern="1200" cap="none" spc="0" normalizeH="0" baseline="0" noProof="0" dirty="0">
                <a:ln>
                  <a:noFill/>
                </a:ln>
                <a:solidFill>
                  <a:srgbClr val="FF0000"/>
                </a:solidFill>
                <a:effectLst/>
                <a:uLnTx/>
                <a:uFillTx/>
                <a:latin typeface="Comic Sans MS"/>
                <a:ea typeface="+mn-ea"/>
                <a:cs typeface="+mn-cs"/>
              </a:rPr>
              <a:t>True – this could be classed</a:t>
            </a:r>
            <a:r>
              <a:rPr kumimoji="0" lang="en-GB" sz="7200" b="1" i="0" u="none" strike="noStrike" kern="1200" cap="none" spc="0" normalizeH="0" noProof="0" dirty="0">
                <a:ln>
                  <a:noFill/>
                </a:ln>
                <a:solidFill>
                  <a:srgbClr val="FF0000"/>
                </a:solidFill>
                <a:effectLst/>
                <a:uLnTx/>
                <a:uFillTx/>
                <a:latin typeface="Comic Sans MS"/>
                <a:ea typeface="+mn-ea"/>
                <a:cs typeface="+mn-cs"/>
              </a:rPr>
              <a:t> as sexual harassment</a:t>
            </a:r>
            <a:r>
              <a:rPr lang="en-GB" sz="7200" b="1" noProof="0" dirty="0">
                <a:solidFill>
                  <a:srgbClr val="FF0000"/>
                </a:solidFill>
                <a:latin typeface="Comic Sans MS"/>
              </a:rPr>
              <a:t> or sexual assault (including rape)</a:t>
            </a:r>
            <a:endParaRPr kumimoji="0" lang="en-GB" sz="4000" b="1" i="0" u="none" strike="noStrike" kern="1200" cap="none" spc="0" normalizeH="0" baseline="0" noProof="0" dirty="0">
              <a:ln>
                <a:noFill/>
              </a:ln>
              <a:solidFill>
                <a:srgbClr val="FF0000"/>
              </a:solidFill>
              <a:effectLst/>
              <a:uLnTx/>
              <a:uFillTx/>
              <a:latin typeface="Comic Sans MS"/>
              <a:ea typeface="+mn-ea"/>
              <a:cs typeface="+mn-cs"/>
            </a:endParaRPr>
          </a:p>
        </p:txBody>
      </p:sp>
    </p:spTree>
    <p:extLst>
      <p:ext uri="{BB962C8B-B14F-4D97-AF65-F5344CB8AC3E}">
        <p14:creationId xmlns:p14="http://schemas.microsoft.com/office/powerpoint/2010/main" val="2615070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animEffect transition="in" filter="fade">
                                      <p:cBhvr>
                                        <p:cTn id="15" dur="500"/>
                                        <p:tgtEl>
                                          <p:spTgt spid="4">
                                            <p:bg/>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to provide consent</a:t>
            </a:r>
          </a:p>
        </p:txBody>
      </p:sp>
      <p:sp>
        <p:nvSpPr>
          <p:cNvPr id="3" name="Content Placeholder 2"/>
          <p:cNvSpPr>
            <a:spLocks noGrp="1"/>
          </p:cNvSpPr>
          <p:nvPr>
            <p:ph idx="1"/>
          </p:nvPr>
        </p:nvSpPr>
        <p:spPr>
          <a:xfrm>
            <a:off x="838202" y="1825624"/>
            <a:ext cx="10515600" cy="4126768"/>
          </a:xfrm>
        </p:spPr>
        <p:txBody>
          <a:bodyPr>
            <a:normAutofit/>
          </a:bodyPr>
          <a:lstStyle/>
          <a:p>
            <a:pPr marL="0" indent="0">
              <a:buNone/>
            </a:pPr>
            <a:r>
              <a:rPr lang="en-US" dirty="0"/>
              <a:t>There are 2 main ways that consent can be given:</a:t>
            </a:r>
          </a:p>
          <a:p>
            <a:pPr marL="0" indent="0">
              <a:buNone/>
            </a:pPr>
            <a:endParaRPr lang="en-US" dirty="0"/>
          </a:p>
          <a:p>
            <a:pPr marL="514350" indent="-514350">
              <a:buAutoNum type="arabicPeriod"/>
            </a:pPr>
            <a:r>
              <a:rPr lang="en-US" dirty="0"/>
              <a:t>Verbally</a:t>
            </a:r>
          </a:p>
          <a:p>
            <a:pPr marL="514350" indent="-514350">
              <a:buAutoNum type="arabicPeriod"/>
            </a:pPr>
            <a:r>
              <a:rPr lang="en-US" dirty="0"/>
              <a:t>Nonverbally</a:t>
            </a:r>
          </a:p>
          <a:p>
            <a:pPr marL="514350" indent="-514350">
              <a:buAutoNum type="arabicPeriod"/>
            </a:pPr>
            <a:endParaRPr lang="en-US" dirty="0"/>
          </a:p>
          <a:p>
            <a:pPr marL="0" indent="0">
              <a:buNone/>
            </a:pPr>
            <a:r>
              <a:rPr lang="en-US" b="1" dirty="0"/>
              <a:t>Turn and Talk </a:t>
            </a:r>
            <a:r>
              <a:rPr lang="en-US" dirty="0"/>
              <a:t> - with your partner discuss different way that consent can be given verbally and nonverbally</a:t>
            </a:r>
          </a:p>
          <a:p>
            <a:pPr marL="0" indent="0">
              <a:buNone/>
            </a:pPr>
            <a:endParaRPr lang="en-US" dirty="0"/>
          </a:p>
        </p:txBody>
      </p:sp>
    </p:spTree>
    <p:extLst>
      <p:ext uri="{BB962C8B-B14F-4D97-AF65-F5344CB8AC3E}">
        <p14:creationId xmlns:p14="http://schemas.microsoft.com/office/powerpoint/2010/main" val="1919290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verbal consent?</a:t>
            </a:r>
          </a:p>
        </p:txBody>
      </p:sp>
      <p:sp>
        <p:nvSpPr>
          <p:cNvPr id="3" name="Content Placeholder 2"/>
          <p:cNvSpPr>
            <a:spLocks noGrp="1"/>
          </p:cNvSpPr>
          <p:nvPr>
            <p:ph idx="1"/>
          </p:nvPr>
        </p:nvSpPr>
        <p:spPr>
          <a:xfrm>
            <a:off x="838202" y="1825624"/>
            <a:ext cx="10515600" cy="4592761"/>
          </a:xfrm>
        </p:spPr>
        <p:txBody>
          <a:bodyPr>
            <a:normAutofit fontScale="92500" lnSpcReduction="10000"/>
          </a:bodyPr>
          <a:lstStyle/>
          <a:p>
            <a:pPr marL="0" indent="0">
              <a:buNone/>
            </a:pPr>
            <a:r>
              <a:rPr lang="en-US" dirty="0"/>
              <a:t>Verbal consent is when you actually say your decision around providing consent.</a:t>
            </a:r>
          </a:p>
          <a:p>
            <a:pPr marL="0" indent="0">
              <a:buNone/>
            </a:pPr>
            <a:endParaRPr lang="en-US" dirty="0"/>
          </a:p>
          <a:p>
            <a:pPr marL="0" indent="0">
              <a:buNone/>
            </a:pPr>
            <a:r>
              <a:rPr lang="en-US" dirty="0"/>
              <a:t>Examples of this are:</a:t>
            </a:r>
          </a:p>
          <a:p>
            <a:pPr marL="0" indent="0">
              <a:buNone/>
            </a:pPr>
            <a:endParaRPr lang="en-US" dirty="0"/>
          </a:p>
          <a:p>
            <a:pPr>
              <a:buFontTx/>
              <a:buChar char="-"/>
            </a:pPr>
            <a:r>
              <a:rPr lang="en-US" dirty="0"/>
              <a:t>Saying no</a:t>
            </a:r>
          </a:p>
          <a:p>
            <a:pPr>
              <a:buFontTx/>
              <a:buChar char="-"/>
            </a:pPr>
            <a:r>
              <a:rPr lang="en-US" dirty="0"/>
              <a:t>Saying yes</a:t>
            </a:r>
          </a:p>
          <a:p>
            <a:pPr>
              <a:buFontTx/>
              <a:buChar char="-"/>
            </a:pPr>
            <a:endParaRPr lang="en-US" dirty="0"/>
          </a:p>
          <a:p>
            <a:pPr marL="0" indent="0">
              <a:buNone/>
            </a:pPr>
            <a:r>
              <a:rPr lang="en-US" dirty="0"/>
              <a:t>A way to check for consent this way is through asking questions. An example of verbal consent was shown in the demonstration earlier this lesson</a:t>
            </a:r>
          </a:p>
        </p:txBody>
      </p:sp>
      <p:sp>
        <p:nvSpPr>
          <p:cNvPr id="7" name="AutoShape 2" descr="Close Friendships in Adolescence Predict Health in Adulthood – Association  for Psychological Science – AP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4" descr="Close Friendships in Adolescence Predict Health in Adulthood – Association  for Psychological Science – AP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2" descr="Close Friendships in Adolescence Predict Health in Adulthood – Association  for Psychological Science – APS"/>
          <p:cNvSpPr>
            <a:spLocks noChangeAspect="1" noChangeArrowheads="1"/>
          </p:cNvSpPr>
          <p:nvPr/>
        </p:nvSpPr>
        <p:spPr bwMode="auto">
          <a:xfrm>
            <a:off x="155575" y="1183595"/>
            <a:ext cx="59477"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4" descr="Close Friendships in Adolescence Predict Health in Adulthood – Association  for Psychological Science – APS"/>
          <p:cNvSpPr>
            <a:spLocks noChangeAspect="1" noChangeArrowheads="1"/>
          </p:cNvSpPr>
          <p:nvPr/>
        </p:nvSpPr>
        <p:spPr bwMode="auto">
          <a:xfrm>
            <a:off x="307975" y="1335995"/>
            <a:ext cx="59477"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Picture 3"/>
          <p:cNvPicPr>
            <a:picLocks noChangeAspect="1"/>
          </p:cNvPicPr>
          <p:nvPr/>
        </p:nvPicPr>
        <p:blipFill>
          <a:blip r:embed="rId2"/>
          <a:stretch>
            <a:fillRect/>
          </a:stretch>
        </p:blipFill>
        <p:spPr>
          <a:xfrm>
            <a:off x="5262928" y="2515146"/>
            <a:ext cx="4619625" cy="2490974"/>
          </a:xfrm>
          <a:prstGeom prst="rect">
            <a:avLst/>
          </a:prstGeom>
        </p:spPr>
      </p:pic>
    </p:spTree>
    <p:extLst>
      <p:ext uri="{BB962C8B-B14F-4D97-AF65-F5344CB8AC3E}">
        <p14:creationId xmlns:p14="http://schemas.microsoft.com/office/powerpoint/2010/main" val="2924823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non verbal consent?</a:t>
            </a:r>
          </a:p>
        </p:txBody>
      </p:sp>
      <p:sp>
        <p:nvSpPr>
          <p:cNvPr id="3" name="Content Placeholder 2"/>
          <p:cNvSpPr>
            <a:spLocks noGrp="1"/>
          </p:cNvSpPr>
          <p:nvPr>
            <p:ph idx="1"/>
          </p:nvPr>
        </p:nvSpPr>
        <p:spPr>
          <a:xfrm>
            <a:off x="838202" y="1825624"/>
            <a:ext cx="6450621" cy="4592761"/>
          </a:xfrm>
        </p:spPr>
        <p:txBody>
          <a:bodyPr>
            <a:normAutofit/>
          </a:bodyPr>
          <a:lstStyle/>
          <a:p>
            <a:pPr marL="0" indent="0">
              <a:buNone/>
            </a:pPr>
            <a:r>
              <a:rPr lang="en-US" dirty="0"/>
              <a:t>Non verbal consent is the use of body language and actions to convey your consent. Nonverbal consent is just as important as verbal consent. This is due to people being forced to verbally consent despite not wanting to provide consent.</a:t>
            </a:r>
          </a:p>
          <a:p>
            <a:pPr marL="0" indent="0">
              <a:buNone/>
            </a:pPr>
            <a:endParaRPr lang="en-US" dirty="0"/>
          </a:p>
          <a:p>
            <a:pPr marL="0" indent="0">
              <a:buNone/>
            </a:pPr>
            <a:r>
              <a:rPr lang="en-US" dirty="0"/>
              <a:t>A persons body language can say more about their choices than what they actually say</a:t>
            </a:r>
          </a:p>
          <a:p>
            <a:pPr marL="0" indent="0">
              <a:buNone/>
            </a:pPr>
            <a:endParaRPr lang="en-US" dirty="0"/>
          </a:p>
        </p:txBody>
      </p:sp>
      <p:sp>
        <p:nvSpPr>
          <p:cNvPr id="7" name="AutoShape 2" descr="Close Friendships in Adolescence Predict Health in Adulthood – Association  for Psychological Science – AP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4" descr="Close Friendships in Adolescence Predict Health in Adulthood – Association  for Psychological Science – AP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2" descr="Close Friendships in Adolescence Predict Health in Adulthood – Association  for Psychological Science – APS"/>
          <p:cNvSpPr>
            <a:spLocks noChangeAspect="1" noChangeArrowheads="1"/>
          </p:cNvSpPr>
          <p:nvPr/>
        </p:nvSpPr>
        <p:spPr bwMode="auto">
          <a:xfrm>
            <a:off x="155575" y="1183595"/>
            <a:ext cx="59477"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4" descr="Close Friendships in Adolescence Predict Health in Adulthood – Association  for Psychological Science – APS"/>
          <p:cNvSpPr>
            <a:spLocks noChangeAspect="1" noChangeArrowheads="1"/>
          </p:cNvSpPr>
          <p:nvPr/>
        </p:nvSpPr>
        <p:spPr bwMode="auto">
          <a:xfrm>
            <a:off x="307975" y="1335995"/>
            <a:ext cx="59477"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2"/>
          <a:stretch>
            <a:fillRect/>
          </a:stretch>
        </p:blipFill>
        <p:spPr>
          <a:xfrm>
            <a:off x="7530245" y="2084875"/>
            <a:ext cx="4084394" cy="4084394"/>
          </a:xfrm>
          <a:prstGeom prst="rect">
            <a:avLst/>
          </a:prstGeom>
        </p:spPr>
      </p:pic>
    </p:spTree>
    <p:extLst>
      <p:ext uri="{BB962C8B-B14F-4D97-AF65-F5344CB8AC3E}">
        <p14:creationId xmlns:p14="http://schemas.microsoft.com/office/powerpoint/2010/main" val="185183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of non verbal consent</a:t>
            </a:r>
          </a:p>
        </p:txBody>
      </p:sp>
      <p:sp>
        <p:nvSpPr>
          <p:cNvPr id="7" name="AutoShape 2" descr="Close Friendships in Adolescence Predict Health in Adulthood – Association  for Psychological Science – AP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4" descr="Close Friendships in Adolescence Predict Health in Adulthood – Association  for Psychological Science – AP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2" descr="Close Friendships in Adolescence Predict Health in Adulthood – Association  for Psychological Science – APS"/>
          <p:cNvSpPr>
            <a:spLocks noChangeAspect="1" noChangeArrowheads="1"/>
          </p:cNvSpPr>
          <p:nvPr/>
        </p:nvSpPr>
        <p:spPr bwMode="auto">
          <a:xfrm>
            <a:off x="155575" y="1183595"/>
            <a:ext cx="59477"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4" descr="Close Friendships in Adolescence Predict Health in Adulthood – Association  for Psychological Science – APS"/>
          <p:cNvSpPr>
            <a:spLocks noChangeAspect="1" noChangeArrowheads="1"/>
          </p:cNvSpPr>
          <p:nvPr/>
        </p:nvSpPr>
        <p:spPr bwMode="auto">
          <a:xfrm>
            <a:off x="307975" y="1335995"/>
            <a:ext cx="59477"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Content Placeholder 3"/>
          <p:cNvSpPr>
            <a:spLocks noGrp="1"/>
          </p:cNvSpPr>
          <p:nvPr>
            <p:ph idx="1"/>
          </p:nvPr>
        </p:nvSpPr>
        <p:spPr>
          <a:xfrm>
            <a:off x="838202" y="1825625"/>
            <a:ext cx="10515600" cy="688975"/>
          </a:xfrm>
        </p:spPr>
        <p:txBody>
          <a:bodyPr>
            <a:normAutofit fontScale="92500" lnSpcReduction="20000"/>
          </a:bodyPr>
          <a:lstStyle/>
          <a:p>
            <a:pPr marL="0" indent="0">
              <a:buNone/>
            </a:pPr>
            <a:r>
              <a:rPr lang="en-GB" dirty="0"/>
              <a:t>Lets look at different examples of non verbal actions that provide consent and examples that do not provide consent</a:t>
            </a:r>
          </a:p>
        </p:txBody>
      </p:sp>
      <p:sp>
        <p:nvSpPr>
          <p:cNvPr id="12" name="Content Placeholder 3"/>
          <p:cNvSpPr txBox="1">
            <a:spLocks/>
          </p:cNvSpPr>
          <p:nvPr/>
        </p:nvSpPr>
        <p:spPr>
          <a:xfrm>
            <a:off x="460375" y="2684708"/>
            <a:ext cx="4982306" cy="3279776"/>
          </a:xfrm>
          <a:prstGeom prst="rect">
            <a:avLst/>
          </a:prstGeom>
          <a:ln>
            <a:solidFill>
              <a:srgbClr val="E74519"/>
            </a:solidFill>
          </a:ln>
        </p:spPr>
        <p:txBody>
          <a:bodyPr vert="horz" lIns="91440" tIns="45720" rIns="91440" bIns="45720" rtlCol="0">
            <a:normAutofit fontScale="70000" lnSpcReduction="20000"/>
          </a:bodyPr>
          <a:lst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buFont typeface="Arial" panose="020B0604020202020204" pitchFamily="34" charset="0"/>
              <a:buNone/>
            </a:pPr>
            <a:r>
              <a:rPr lang="en-GB" b="1" dirty="0"/>
              <a:t>Actions that provide consent</a:t>
            </a:r>
          </a:p>
          <a:p>
            <a:pPr marL="0" indent="0">
              <a:buFont typeface="Arial" panose="020B0604020202020204" pitchFamily="34" charset="0"/>
              <a:buNone/>
            </a:pPr>
            <a:endParaRPr lang="en-GB" b="1" dirty="0"/>
          </a:p>
          <a:p>
            <a:pPr marL="514350" indent="-514350">
              <a:buFont typeface="Arial" panose="020B0604020202020204" pitchFamily="34" charset="0"/>
              <a:buAutoNum type="arabicPeriod"/>
            </a:pPr>
            <a:r>
              <a:rPr lang="en-GB" dirty="0"/>
              <a:t>There is eye contact between people</a:t>
            </a:r>
          </a:p>
          <a:p>
            <a:pPr marL="514350" indent="-514350">
              <a:buFont typeface="Arial" panose="020B0604020202020204" pitchFamily="34" charset="0"/>
              <a:buAutoNum type="arabicPeriod"/>
            </a:pPr>
            <a:r>
              <a:rPr lang="en-GB" dirty="0"/>
              <a:t>The person has relaxed body language. This shows they are comfortable</a:t>
            </a:r>
          </a:p>
          <a:p>
            <a:pPr marL="514350" indent="-514350">
              <a:buFont typeface="Arial" panose="020B0604020202020204" pitchFamily="34" charset="0"/>
              <a:buAutoNum type="arabicPeriod"/>
            </a:pPr>
            <a:r>
              <a:rPr lang="en-GB" dirty="0"/>
              <a:t>The person is responsive to any questions or actions</a:t>
            </a:r>
          </a:p>
          <a:p>
            <a:pPr marL="514350" indent="-514350">
              <a:buFont typeface="Arial" panose="020B0604020202020204" pitchFamily="34" charset="0"/>
              <a:buAutoNum type="arabicPeriod"/>
            </a:pPr>
            <a:r>
              <a:rPr lang="en-GB" dirty="0"/>
              <a:t>There is touching/kissing and other actions</a:t>
            </a:r>
          </a:p>
        </p:txBody>
      </p:sp>
      <p:sp>
        <p:nvSpPr>
          <p:cNvPr id="13" name="Content Placeholder 3"/>
          <p:cNvSpPr txBox="1">
            <a:spLocks/>
          </p:cNvSpPr>
          <p:nvPr/>
        </p:nvSpPr>
        <p:spPr>
          <a:xfrm>
            <a:off x="5767753" y="2649537"/>
            <a:ext cx="6321670" cy="3279777"/>
          </a:xfrm>
          <a:prstGeom prst="rect">
            <a:avLst/>
          </a:prstGeom>
          <a:ln>
            <a:solidFill>
              <a:srgbClr val="E74519"/>
            </a:solidFill>
          </a:ln>
        </p:spPr>
        <p:txBody>
          <a:bodyPr vert="horz" lIns="91440" tIns="45720" rIns="91440" bIns="45720" rtlCol="0">
            <a:normAutofit fontScale="85000" lnSpcReduction="20000"/>
          </a:bodyPr>
          <a:lst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buFont typeface="Arial" panose="020B0604020202020204" pitchFamily="34" charset="0"/>
              <a:buNone/>
            </a:pPr>
            <a:r>
              <a:rPr lang="en-GB" b="1" dirty="0"/>
              <a:t>Actions that do not provide consent</a:t>
            </a:r>
          </a:p>
          <a:p>
            <a:pPr marL="0" indent="0">
              <a:buFont typeface="Arial" panose="020B0604020202020204" pitchFamily="34" charset="0"/>
              <a:buNone/>
            </a:pPr>
            <a:endParaRPr lang="en-GB" b="1" dirty="0"/>
          </a:p>
          <a:p>
            <a:pPr marL="514350" indent="-514350">
              <a:buFont typeface="Arial" panose="020B0604020202020204" pitchFamily="34" charset="0"/>
              <a:buAutoNum type="arabicPeriod"/>
            </a:pPr>
            <a:r>
              <a:rPr lang="en-GB" dirty="0"/>
              <a:t>One person is avoiding eye contact</a:t>
            </a:r>
          </a:p>
          <a:p>
            <a:pPr marL="514350" indent="-514350">
              <a:buFont typeface="Arial" panose="020B0604020202020204" pitchFamily="34" charset="0"/>
              <a:buAutoNum type="arabicPeriod"/>
            </a:pPr>
            <a:r>
              <a:rPr lang="en-GB" dirty="0"/>
              <a:t>One person is emotional. They may also have a rigid and tense body language</a:t>
            </a:r>
          </a:p>
          <a:p>
            <a:pPr marL="514350" indent="-514350">
              <a:buFont typeface="Arial" panose="020B0604020202020204" pitchFamily="34" charset="0"/>
              <a:buAutoNum type="arabicPeriod"/>
            </a:pPr>
            <a:r>
              <a:rPr lang="en-GB" dirty="0"/>
              <a:t>The person is not responsive. They are silent or display stillness</a:t>
            </a:r>
          </a:p>
          <a:p>
            <a:pPr marL="514350" indent="-514350">
              <a:buFont typeface="Arial" panose="020B0604020202020204" pitchFamily="34" charset="0"/>
              <a:buAutoNum type="arabicPeriod"/>
            </a:pPr>
            <a:r>
              <a:rPr lang="en-GB" dirty="0"/>
              <a:t>A person flinches when another person goes to touch or kiss them</a:t>
            </a:r>
          </a:p>
        </p:txBody>
      </p:sp>
      <p:sp>
        <p:nvSpPr>
          <p:cNvPr id="14" name="Content Placeholder 3"/>
          <p:cNvSpPr txBox="1">
            <a:spLocks/>
          </p:cNvSpPr>
          <p:nvPr/>
        </p:nvSpPr>
        <p:spPr>
          <a:xfrm>
            <a:off x="838202" y="6073043"/>
            <a:ext cx="10515600" cy="688975"/>
          </a:xfrm>
          <a:prstGeom prst="rect">
            <a:avLst/>
          </a:prstGeom>
          <a:ln>
            <a:solidFill>
              <a:srgbClr val="E74519"/>
            </a:solidFill>
          </a:ln>
        </p:spPr>
        <p:txBody>
          <a:bodyPr vert="horz" lIns="91440" tIns="45720" rIns="91440" bIns="45720" rtlCol="0">
            <a:normAutofit fontScale="92500" lnSpcReduction="20000"/>
          </a:bodyPr>
          <a:lst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buFont typeface="Arial" panose="020B0604020202020204" pitchFamily="34" charset="0"/>
              <a:buNone/>
            </a:pPr>
            <a:r>
              <a:rPr lang="en-GB" b="1" dirty="0"/>
              <a:t>Turn and Talk – </a:t>
            </a:r>
            <a:r>
              <a:rPr lang="en-GB" dirty="0"/>
              <a:t>with the person next to you, discuss the differences between these body language messages</a:t>
            </a:r>
            <a:endParaRPr lang="en-GB" b="1" dirty="0"/>
          </a:p>
        </p:txBody>
      </p:sp>
    </p:spTree>
    <p:extLst>
      <p:ext uri="{BB962C8B-B14F-4D97-AF65-F5344CB8AC3E}">
        <p14:creationId xmlns:p14="http://schemas.microsoft.com/office/powerpoint/2010/main" val="97859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can impact a persons ability to provide consent?</a:t>
            </a:r>
          </a:p>
        </p:txBody>
      </p:sp>
      <p:sp>
        <p:nvSpPr>
          <p:cNvPr id="3" name="Content Placeholder 2"/>
          <p:cNvSpPr>
            <a:spLocks noGrp="1"/>
          </p:cNvSpPr>
          <p:nvPr>
            <p:ph idx="1"/>
          </p:nvPr>
        </p:nvSpPr>
        <p:spPr>
          <a:xfrm>
            <a:off x="838202" y="1825624"/>
            <a:ext cx="10515599" cy="4592761"/>
          </a:xfrm>
        </p:spPr>
        <p:txBody>
          <a:bodyPr>
            <a:normAutofit/>
          </a:bodyPr>
          <a:lstStyle/>
          <a:p>
            <a:pPr marL="0" indent="0">
              <a:buNone/>
            </a:pPr>
            <a:r>
              <a:rPr lang="en-US" b="1" dirty="0"/>
              <a:t>Think – </a:t>
            </a:r>
            <a:r>
              <a:rPr lang="en-US" dirty="0"/>
              <a:t>in your books write down as many things that might impact a persons ability to provide consent?</a:t>
            </a:r>
          </a:p>
          <a:p>
            <a:pPr marL="0" indent="0">
              <a:buNone/>
            </a:pPr>
            <a:endParaRPr lang="en-US" b="1" dirty="0"/>
          </a:p>
          <a:p>
            <a:pPr marL="0" indent="0">
              <a:buNone/>
            </a:pPr>
            <a:r>
              <a:rPr lang="en-US" b="1" dirty="0"/>
              <a:t>Pair –</a:t>
            </a:r>
            <a:r>
              <a:rPr lang="en-US" dirty="0"/>
              <a:t> with the person next to you, discuss your ideas</a:t>
            </a:r>
          </a:p>
          <a:p>
            <a:pPr marL="0" indent="0">
              <a:buNone/>
            </a:pPr>
            <a:endParaRPr lang="en-US" b="1" dirty="0"/>
          </a:p>
          <a:p>
            <a:pPr marL="0" indent="0">
              <a:buNone/>
            </a:pPr>
            <a:r>
              <a:rPr lang="en-US" b="1" dirty="0"/>
              <a:t>Share – </a:t>
            </a:r>
            <a:r>
              <a:rPr lang="en-US" dirty="0"/>
              <a:t>be ready to share your suggestions with the class</a:t>
            </a:r>
            <a:endParaRPr lang="en-US" b="1" dirty="0"/>
          </a:p>
        </p:txBody>
      </p:sp>
      <p:sp>
        <p:nvSpPr>
          <p:cNvPr id="7" name="AutoShape 2" descr="Close Friendships in Adolescence Predict Health in Adulthood – Association  for Psychological Science – AP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4" descr="Close Friendships in Adolescence Predict Health in Adulthood – Association  for Psychological Science – AP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2" descr="Close Friendships in Adolescence Predict Health in Adulthood – Association  for Psychological Science – APS"/>
          <p:cNvSpPr>
            <a:spLocks noChangeAspect="1" noChangeArrowheads="1"/>
          </p:cNvSpPr>
          <p:nvPr/>
        </p:nvSpPr>
        <p:spPr bwMode="auto">
          <a:xfrm>
            <a:off x="155575" y="1183595"/>
            <a:ext cx="59477"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4" descr="Close Friendships in Adolescence Predict Health in Adulthood – Association  for Psychological Science – APS"/>
          <p:cNvSpPr>
            <a:spLocks noChangeAspect="1" noChangeArrowheads="1"/>
          </p:cNvSpPr>
          <p:nvPr/>
        </p:nvSpPr>
        <p:spPr bwMode="auto">
          <a:xfrm>
            <a:off x="307975" y="1335995"/>
            <a:ext cx="59477"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85459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can impact a persons ability to provide consent?</a:t>
            </a:r>
          </a:p>
        </p:txBody>
      </p:sp>
      <p:sp>
        <p:nvSpPr>
          <p:cNvPr id="3" name="Content Placeholder 2"/>
          <p:cNvSpPr>
            <a:spLocks noGrp="1"/>
          </p:cNvSpPr>
          <p:nvPr>
            <p:ph idx="1"/>
          </p:nvPr>
        </p:nvSpPr>
        <p:spPr>
          <a:xfrm>
            <a:off x="838202" y="1825624"/>
            <a:ext cx="6142890" cy="4592761"/>
          </a:xfrm>
        </p:spPr>
        <p:txBody>
          <a:bodyPr>
            <a:normAutofit fontScale="77500" lnSpcReduction="20000"/>
          </a:bodyPr>
          <a:lstStyle/>
          <a:p>
            <a:pPr marL="0" indent="0">
              <a:buNone/>
            </a:pPr>
            <a:r>
              <a:rPr lang="en-US" dirty="0"/>
              <a:t>The two biggest factors that can impact a person’s ability to provide consent are:</a:t>
            </a:r>
          </a:p>
          <a:p>
            <a:pPr>
              <a:buFontTx/>
              <a:buChar char="-"/>
            </a:pPr>
            <a:r>
              <a:rPr lang="en-US" dirty="0"/>
              <a:t>Alcohol</a:t>
            </a:r>
          </a:p>
          <a:p>
            <a:pPr>
              <a:buFontTx/>
              <a:buChar char="-"/>
            </a:pPr>
            <a:r>
              <a:rPr lang="en-US" dirty="0"/>
              <a:t>Drugs</a:t>
            </a:r>
          </a:p>
          <a:p>
            <a:pPr>
              <a:buFontTx/>
              <a:buChar char="-"/>
            </a:pPr>
            <a:endParaRPr lang="en-US" dirty="0"/>
          </a:p>
          <a:p>
            <a:pPr marL="0" indent="0">
              <a:buNone/>
            </a:pPr>
            <a:r>
              <a:rPr lang="en-US" dirty="0"/>
              <a:t>The law states that a complainant (the person who said they did not provide consent) does not need to be unconscious through alcohol or drugs to lose their capacity.</a:t>
            </a:r>
          </a:p>
          <a:p>
            <a:pPr marL="0" indent="0">
              <a:buNone/>
            </a:pPr>
            <a:endParaRPr lang="en-US" dirty="0"/>
          </a:p>
          <a:p>
            <a:pPr marL="0" indent="0">
              <a:buNone/>
            </a:pPr>
            <a:r>
              <a:rPr lang="en-US" dirty="0"/>
              <a:t>This means that a person can verbally consent but because of their intake of too much alcohol or drugs, they do not have the capacity to provide consent </a:t>
            </a:r>
          </a:p>
        </p:txBody>
      </p:sp>
      <p:sp>
        <p:nvSpPr>
          <p:cNvPr id="7" name="AutoShape 2" descr="Close Friendships in Adolescence Predict Health in Adulthood – Association  for Psychological Science – AP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4" descr="Close Friendships in Adolescence Predict Health in Adulthood – Association  for Psychological Science – AP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2" descr="Close Friendships in Adolescence Predict Health in Adulthood – Association  for Psychological Science – APS"/>
          <p:cNvSpPr>
            <a:spLocks noChangeAspect="1" noChangeArrowheads="1"/>
          </p:cNvSpPr>
          <p:nvPr/>
        </p:nvSpPr>
        <p:spPr bwMode="auto">
          <a:xfrm>
            <a:off x="155575" y="1183595"/>
            <a:ext cx="59477"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4" descr="Close Friendships in Adolescence Predict Health in Adulthood – Association  for Psychological Science – APS"/>
          <p:cNvSpPr>
            <a:spLocks noChangeAspect="1" noChangeArrowheads="1"/>
          </p:cNvSpPr>
          <p:nvPr/>
        </p:nvSpPr>
        <p:spPr bwMode="auto">
          <a:xfrm>
            <a:off x="307975" y="1335995"/>
            <a:ext cx="59477"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Picture 3"/>
          <p:cNvPicPr>
            <a:picLocks noChangeAspect="1"/>
          </p:cNvPicPr>
          <p:nvPr/>
        </p:nvPicPr>
        <p:blipFill>
          <a:blip r:embed="rId2"/>
          <a:stretch>
            <a:fillRect/>
          </a:stretch>
        </p:blipFill>
        <p:spPr>
          <a:xfrm>
            <a:off x="7643812" y="1825624"/>
            <a:ext cx="3281467" cy="2183667"/>
          </a:xfrm>
          <a:prstGeom prst="rect">
            <a:avLst/>
          </a:prstGeom>
        </p:spPr>
      </p:pic>
      <p:pic>
        <p:nvPicPr>
          <p:cNvPr id="9" name="Picture 8"/>
          <p:cNvPicPr>
            <a:picLocks noChangeAspect="1"/>
          </p:cNvPicPr>
          <p:nvPr/>
        </p:nvPicPr>
        <p:blipFill>
          <a:blip r:embed="rId3"/>
          <a:stretch>
            <a:fillRect/>
          </a:stretch>
        </p:blipFill>
        <p:spPr>
          <a:xfrm>
            <a:off x="7511928" y="4093154"/>
            <a:ext cx="3601549" cy="2396667"/>
          </a:xfrm>
          <a:prstGeom prst="rect">
            <a:avLst/>
          </a:prstGeom>
        </p:spPr>
      </p:pic>
    </p:spTree>
    <p:extLst>
      <p:ext uri="{BB962C8B-B14F-4D97-AF65-F5344CB8AC3E}">
        <p14:creationId xmlns:p14="http://schemas.microsoft.com/office/powerpoint/2010/main" val="266305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Recap Questions: whiteboard task – True or False </a:t>
            </a:r>
          </a:p>
        </p:txBody>
      </p:sp>
      <p:sp>
        <p:nvSpPr>
          <p:cNvPr id="3" name="Content Placeholder 2"/>
          <p:cNvSpPr>
            <a:spLocks noGrp="1"/>
          </p:cNvSpPr>
          <p:nvPr>
            <p:ph idx="1"/>
          </p:nvPr>
        </p:nvSpPr>
        <p:spPr>
          <a:xfrm>
            <a:off x="838200" y="2241261"/>
            <a:ext cx="10515600" cy="1432964"/>
          </a:xfrm>
        </p:spPr>
        <p:txBody>
          <a:bodyPr>
            <a:normAutofit/>
          </a:bodyPr>
          <a:lstStyle/>
          <a:p>
            <a:pPr marL="0" indent="0" algn="ctr">
              <a:buNone/>
            </a:pPr>
            <a:r>
              <a:rPr lang="en-GB" sz="4000" b="1" dirty="0"/>
              <a:t>Consent can only be given verbally?</a:t>
            </a:r>
          </a:p>
        </p:txBody>
      </p:sp>
      <p:sp>
        <p:nvSpPr>
          <p:cNvPr id="4" name="Content Placeholder 2"/>
          <p:cNvSpPr txBox="1">
            <a:spLocks/>
          </p:cNvSpPr>
          <p:nvPr/>
        </p:nvSpPr>
        <p:spPr>
          <a:xfrm>
            <a:off x="838200" y="4224798"/>
            <a:ext cx="10515600" cy="1432964"/>
          </a:xfrm>
          <a:prstGeom prst="rect">
            <a:avLst/>
          </a:prstGeom>
          <a:ln>
            <a:solidFill>
              <a:srgbClr val="E74519"/>
            </a:solidFill>
          </a:ln>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7200" b="1" i="0" u="none" strike="noStrike" kern="1200" cap="none" spc="0" normalizeH="0" baseline="0" noProof="0" dirty="0">
                <a:ln>
                  <a:noFill/>
                </a:ln>
                <a:solidFill>
                  <a:srgbClr val="FF0000"/>
                </a:solidFill>
                <a:effectLst/>
                <a:uLnTx/>
                <a:uFillTx/>
                <a:latin typeface="Comic Sans MS"/>
                <a:ea typeface="+mn-ea"/>
                <a:cs typeface="+mn-cs"/>
              </a:rPr>
              <a:t>False – non verbal consent through body language is just as</a:t>
            </a:r>
            <a:r>
              <a:rPr kumimoji="0" lang="en-GB" sz="7200" b="1" i="0" u="none" strike="noStrike" kern="1200" cap="none" spc="0" normalizeH="0" noProof="0" dirty="0">
                <a:ln>
                  <a:noFill/>
                </a:ln>
                <a:solidFill>
                  <a:srgbClr val="FF0000"/>
                </a:solidFill>
                <a:effectLst/>
                <a:uLnTx/>
                <a:uFillTx/>
                <a:latin typeface="Comic Sans MS"/>
                <a:ea typeface="+mn-ea"/>
                <a:cs typeface="+mn-cs"/>
              </a:rPr>
              <a:t> important as verbal consent</a:t>
            </a:r>
            <a:endParaRPr kumimoji="0" lang="en-GB" sz="4000" b="1" i="0" u="none" strike="noStrike" kern="1200" cap="none" spc="0" normalizeH="0" baseline="0" noProof="0" dirty="0">
              <a:ln>
                <a:noFill/>
              </a:ln>
              <a:solidFill>
                <a:srgbClr val="FF0000"/>
              </a:solidFill>
              <a:effectLst/>
              <a:uLnTx/>
              <a:uFillTx/>
              <a:latin typeface="Comic Sans MS"/>
              <a:ea typeface="+mn-ea"/>
              <a:cs typeface="+mn-cs"/>
            </a:endParaRPr>
          </a:p>
        </p:txBody>
      </p:sp>
    </p:spTree>
    <p:extLst>
      <p:ext uri="{BB962C8B-B14F-4D97-AF65-F5344CB8AC3E}">
        <p14:creationId xmlns:p14="http://schemas.microsoft.com/office/powerpoint/2010/main" val="3005640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animEffect transition="in" filter="fade">
                                      <p:cBhvr>
                                        <p:cTn id="15" dur="500"/>
                                        <p:tgtEl>
                                          <p:spTgt spid="4">
                                            <p:bg/>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uiExpand="1"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Recap Questions: whiteboard task – True or False </a:t>
            </a:r>
          </a:p>
        </p:txBody>
      </p:sp>
      <p:sp>
        <p:nvSpPr>
          <p:cNvPr id="3" name="Content Placeholder 2"/>
          <p:cNvSpPr>
            <a:spLocks noGrp="1"/>
          </p:cNvSpPr>
          <p:nvPr>
            <p:ph idx="1"/>
          </p:nvPr>
        </p:nvSpPr>
        <p:spPr>
          <a:xfrm>
            <a:off x="838200" y="2241261"/>
            <a:ext cx="10515600" cy="1432964"/>
          </a:xfrm>
        </p:spPr>
        <p:txBody>
          <a:bodyPr>
            <a:normAutofit fontScale="92500" lnSpcReduction="20000"/>
          </a:bodyPr>
          <a:lstStyle/>
          <a:p>
            <a:pPr marL="0" indent="0" algn="ctr">
              <a:buNone/>
            </a:pPr>
            <a:r>
              <a:rPr lang="en-GB" sz="4000" b="1" dirty="0"/>
              <a:t>A conscious person under the influence of drugs or alcohol may not be able to provide consent</a:t>
            </a:r>
          </a:p>
        </p:txBody>
      </p:sp>
      <p:sp>
        <p:nvSpPr>
          <p:cNvPr id="4" name="Content Placeholder 2"/>
          <p:cNvSpPr txBox="1">
            <a:spLocks/>
          </p:cNvSpPr>
          <p:nvPr/>
        </p:nvSpPr>
        <p:spPr>
          <a:xfrm>
            <a:off x="838200" y="4224798"/>
            <a:ext cx="10515600" cy="1432964"/>
          </a:xfrm>
          <a:prstGeom prst="rect">
            <a:avLst/>
          </a:prstGeom>
          <a:ln>
            <a:solidFill>
              <a:srgbClr val="E74519"/>
            </a:solidFill>
          </a:ln>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7200" b="1" i="0" u="none" strike="noStrike" kern="1200" cap="none" spc="0" normalizeH="0" baseline="0" noProof="0" dirty="0">
                <a:ln>
                  <a:noFill/>
                </a:ln>
                <a:solidFill>
                  <a:srgbClr val="FF0000"/>
                </a:solidFill>
                <a:effectLst/>
                <a:uLnTx/>
                <a:uFillTx/>
                <a:latin typeface="Comic Sans MS"/>
                <a:ea typeface="+mn-ea"/>
                <a:cs typeface="+mn-cs"/>
              </a:rPr>
              <a:t>True – they</a:t>
            </a:r>
            <a:r>
              <a:rPr kumimoji="0" lang="en-GB" sz="7200" b="1" i="0" u="none" strike="noStrike" kern="1200" cap="none" spc="0" normalizeH="0" noProof="0" dirty="0">
                <a:ln>
                  <a:noFill/>
                </a:ln>
                <a:solidFill>
                  <a:srgbClr val="FF0000"/>
                </a:solidFill>
                <a:effectLst/>
                <a:uLnTx/>
                <a:uFillTx/>
                <a:latin typeface="Comic Sans MS"/>
                <a:ea typeface="+mn-ea"/>
                <a:cs typeface="+mn-cs"/>
              </a:rPr>
              <a:t> may have taken too many drugs or too much alcohol to have the capacity to make an informed decision</a:t>
            </a:r>
            <a:endParaRPr kumimoji="0" lang="en-GB" sz="4000" b="1" i="0" u="none" strike="noStrike" kern="1200" cap="none" spc="0" normalizeH="0" baseline="0" noProof="0" dirty="0">
              <a:ln>
                <a:noFill/>
              </a:ln>
              <a:solidFill>
                <a:srgbClr val="FF0000"/>
              </a:solidFill>
              <a:effectLst/>
              <a:uLnTx/>
              <a:uFillTx/>
              <a:latin typeface="Comic Sans MS"/>
              <a:ea typeface="+mn-ea"/>
              <a:cs typeface="+mn-cs"/>
            </a:endParaRPr>
          </a:p>
        </p:txBody>
      </p:sp>
    </p:spTree>
    <p:extLst>
      <p:ext uri="{BB962C8B-B14F-4D97-AF65-F5344CB8AC3E}">
        <p14:creationId xmlns:p14="http://schemas.microsoft.com/office/powerpoint/2010/main" val="285016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animEffect transition="in" filter="fade">
                                      <p:cBhvr>
                                        <p:cTn id="15" dur="500"/>
                                        <p:tgtEl>
                                          <p:spTgt spid="4">
                                            <p:bg/>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3" y="-9091"/>
            <a:ext cx="12191998" cy="978167"/>
            <a:chOff x="2" y="1383733"/>
            <a:chExt cx="12191998" cy="762000"/>
          </a:xfrm>
        </p:grpSpPr>
        <p:sp>
          <p:nvSpPr>
            <p:cNvPr id="15" name="Rectangle 14"/>
            <p:cNvSpPr/>
            <p:nvPr/>
          </p:nvSpPr>
          <p:spPr>
            <a:xfrm>
              <a:off x="2" y="1383733"/>
              <a:ext cx="12191998"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411">
                <a:defRPr/>
              </a:pPr>
              <a:endParaRPr lang="en-US" sz="1801">
                <a:solidFill>
                  <a:prstClr val="black"/>
                </a:solidFill>
                <a:latin typeface="Franklin Gothic Book" panose="020B0503020102020204" pitchFamily="34" charset="0"/>
              </a:endParaRPr>
            </a:p>
          </p:txBody>
        </p:sp>
        <p:sp>
          <p:nvSpPr>
            <p:cNvPr id="18" name="TextBox 17"/>
            <p:cNvSpPr txBox="1"/>
            <p:nvPr/>
          </p:nvSpPr>
          <p:spPr>
            <a:xfrm>
              <a:off x="591236" y="1535991"/>
              <a:ext cx="8248524" cy="407593"/>
            </a:xfrm>
            <a:prstGeom prst="rect">
              <a:avLst/>
            </a:prstGeom>
            <a:noFill/>
          </p:spPr>
          <p:txBody>
            <a:bodyPr wrap="square" rtlCol="0">
              <a:spAutoFit/>
            </a:bodyPr>
            <a:lstStyle/>
            <a:p>
              <a:pPr defTabSz="914411">
                <a:defRPr/>
              </a:pPr>
              <a:r>
                <a:rPr lang="en-US" sz="2800" b="1" dirty="0">
                  <a:solidFill>
                    <a:prstClr val="black"/>
                  </a:solidFill>
                  <a:latin typeface="Franklin Gothic Book" panose="020B0503020102020204" pitchFamily="34" charset="0"/>
                </a:rPr>
                <a:t>Write the date: </a:t>
              </a:r>
              <a:fld id="{E9B3C7B6-A1A6-4450-882E-8E81154708EB}" type="datetime4">
                <a:rPr lang="en-GB" sz="2800" b="1">
                  <a:solidFill>
                    <a:prstClr val="black"/>
                  </a:solidFill>
                  <a:latin typeface="Franklin Gothic Book" panose="020B0503020102020204" pitchFamily="34" charset="0"/>
                </a:rPr>
                <a:pPr defTabSz="914411">
                  <a:defRPr/>
                </a:pPr>
                <a:t>10 April 2024</a:t>
              </a:fld>
              <a:r>
                <a:rPr lang="en-US" sz="2800" b="1" dirty="0">
                  <a:solidFill>
                    <a:prstClr val="black"/>
                  </a:solidFill>
                  <a:latin typeface="Franklin Gothic Book" panose="020B0503020102020204" pitchFamily="34" charset="0"/>
                </a:rPr>
                <a:t> </a:t>
              </a:r>
            </a:p>
          </p:txBody>
        </p:sp>
        <p:pic>
          <p:nvPicPr>
            <p:cNvPr id="22" name="Picture 21"/>
            <p:cNvPicPr>
              <a:picLocks noChangeAspect="1"/>
            </p:cNvPicPr>
            <p:nvPr/>
          </p:nvPicPr>
          <p:blipFill>
            <a:blip r:embed="rId2"/>
            <a:stretch>
              <a:fillRect/>
            </a:stretch>
          </p:blipFill>
          <p:spPr>
            <a:xfrm>
              <a:off x="117764" y="1552802"/>
              <a:ext cx="473472" cy="473472"/>
            </a:xfrm>
            <a:prstGeom prst="rect">
              <a:avLst/>
            </a:prstGeom>
          </p:spPr>
        </p:pic>
      </p:grpSp>
      <p:grpSp>
        <p:nvGrpSpPr>
          <p:cNvPr id="23" name="Group 22"/>
          <p:cNvGrpSpPr/>
          <p:nvPr/>
        </p:nvGrpSpPr>
        <p:grpSpPr>
          <a:xfrm>
            <a:off x="3" y="965637"/>
            <a:ext cx="12191998" cy="1036309"/>
            <a:chOff x="1" y="2129870"/>
            <a:chExt cx="12191999" cy="762000"/>
          </a:xfrm>
        </p:grpSpPr>
        <p:sp>
          <p:nvSpPr>
            <p:cNvPr id="24" name="Rectangle 23"/>
            <p:cNvSpPr/>
            <p:nvPr/>
          </p:nvSpPr>
          <p:spPr>
            <a:xfrm>
              <a:off x="1" y="2129870"/>
              <a:ext cx="12191999" cy="762000"/>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algn="ctr" defTabSz="914411">
                <a:defRPr/>
              </a:pPr>
              <a:endParaRPr lang="en-US" sz="1801" kern="0">
                <a:solidFill>
                  <a:prstClr val="black"/>
                </a:solidFill>
                <a:latin typeface="Franklin Gothic Book" panose="020B0503020102020204" pitchFamily="34" charset="0"/>
              </a:endParaRPr>
            </a:p>
          </p:txBody>
        </p:sp>
        <p:pic>
          <p:nvPicPr>
            <p:cNvPr id="25" name="Picture 24"/>
            <p:cNvPicPr>
              <a:picLocks noChangeAspect="1"/>
            </p:cNvPicPr>
            <p:nvPr/>
          </p:nvPicPr>
          <p:blipFill>
            <a:blip r:embed="rId3"/>
            <a:stretch>
              <a:fillRect/>
            </a:stretch>
          </p:blipFill>
          <p:spPr>
            <a:xfrm>
              <a:off x="131695" y="2272505"/>
              <a:ext cx="476730" cy="476730"/>
            </a:xfrm>
            <a:prstGeom prst="rect">
              <a:avLst/>
            </a:prstGeom>
          </p:spPr>
        </p:pic>
        <p:sp>
          <p:nvSpPr>
            <p:cNvPr id="26" name="TextBox 25"/>
            <p:cNvSpPr txBox="1"/>
            <p:nvPr/>
          </p:nvSpPr>
          <p:spPr>
            <a:xfrm>
              <a:off x="608424" y="2272505"/>
              <a:ext cx="9508178" cy="384725"/>
            </a:xfrm>
            <a:prstGeom prst="rect">
              <a:avLst/>
            </a:prstGeom>
            <a:noFill/>
          </p:spPr>
          <p:txBody>
            <a:bodyPr wrap="square" rtlCol="0">
              <a:spAutoFit/>
            </a:bodyPr>
            <a:lstStyle/>
            <a:p>
              <a:pPr defTabSz="914411">
                <a:defRPr/>
              </a:pPr>
              <a:r>
                <a:rPr lang="en-US" sz="2800" b="1" kern="0" dirty="0">
                  <a:solidFill>
                    <a:prstClr val="black"/>
                  </a:solidFill>
                  <a:latin typeface="Franklin Gothic Book" panose="020B0503020102020204" pitchFamily="34" charset="0"/>
                </a:rPr>
                <a:t>Write the title: What is Consent?</a:t>
              </a:r>
              <a:endParaRPr lang="en-US" sz="2800" kern="0" dirty="0">
                <a:solidFill>
                  <a:prstClr val="black"/>
                </a:solidFill>
                <a:latin typeface="Franklin Gothic Book" panose="020B0503020102020204" pitchFamily="34" charset="0"/>
              </a:endParaRPr>
            </a:p>
          </p:txBody>
        </p:sp>
      </p:grpSp>
      <p:grpSp>
        <p:nvGrpSpPr>
          <p:cNvPr id="27" name="Group 26"/>
          <p:cNvGrpSpPr/>
          <p:nvPr/>
        </p:nvGrpSpPr>
        <p:grpSpPr>
          <a:xfrm>
            <a:off x="0" y="2020506"/>
            <a:ext cx="12192000" cy="973680"/>
            <a:chOff x="0" y="2892959"/>
            <a:chExt cx="12192000" cy="687224"/>
          </a:xfrm>
        </p:grpSpPr>
        <p:sp>
          <p:nvSpPr>
            <p:cNvPr id="28" name="Rectangle 27"/>
            <p:cNvSpPr/>
            <p:nvPr/>
          </p:nvSpPr>
          <p:spPr>
            <a:xfrm>
              <a:off x="0" y="2892959"/>
              <a:ext cx="12192000" cy="687224"/>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algn="ctr" defTabSz="914411">
                <a:defRPr/>
              </a:pPr>
              <a:endParaRPr lang="en-US" sz="1801" kern="0">
                <a:solidFill>
                  <a:prstClr val="black"/>
                </a:solidFill>
                <a:latin typeface="Franklin Gothic Book" panose="020B0503020102020204" pitchFamily="34" charset="0"/>
              </a:endParaRPr>
            </a:p>
          </p:txBody>
        </p:sp>
        <p:sp>
          <p:nvSpPr>
            <p:cNvPr id="29" name="TextBox 28"/>
            <p:cNvSpPr txBox="1"/>
            <p:nvPr/>
          </p:nvSpPr>
          <p:spPr>
            <a:xfrm>
              <a:off x="652956" y="2986304"/>
              <a:ext cx="8248524" cy="369289"/>
            </a:xfrm>
            <a:prstGeom prst="rect">
              <a:avLst/>
            </a:prstGeom>
            <a:noFill/>
          </p:spPr>
          <p:txBody>
            <a:bodyPr wrap="square" rtlCol="0">
              <a:spAutoFit/>
            </a:bodyPr>
            <a:lstStyle/>
            <a:p>
              <a:pPr defTabSz="914411">
                <a:defRPr/>
              </a:pPr>
              <a:r>
                <a:rPr lang="en-US" sz="2800" b="1" kern="0" dirty="0">
                  <a:solidFill>
                    <a:prstClr val="black"/>
                  </a:solidFill>
                  <a:latin typeface="Franklin Gothic Book" panose="020B0503020102020204" pitchFamily="34" charset="0"/>
                </a:rPr>
                <a:t>Underline both!</a:t>
              </a:r>
            </a:p>
          </p:txBody>
        </p:sp>
        <p:pic>
          <p:nvPicPr>
            <p:cNvPr id="30" name="Picture 29"/>
            <p:cNvPicPr>
              <a:picLocks noChangeAspect="1"/>
            </p:cNvPicPr>
            <p:nvPr/>
          </p:nvPicPr>
          <p:blipFill>
            <a:blip r:embed="rId4"/>
            <a:stretch>
              <a:fillRect/>
            </a:stretch>
          </p:blipFill>
          <p:spPr>
            <a:xfrm>
              <a:off x="132245" y="2986304"/>
              <a:ext cx="500534" cy="500534"/>
            </a:xfrm>
            <a:prstGeom prst="rect">
              <a:avLst/>
            </a:prstGeom>
          </p:spPr>
        </p:pic>
      </p:grpSp>
      <p:sp>
        <p:nvSpPr>
          <p:cNvPr id="31" name="Rectangle 30"/>
          <p:cNvSpPr/>
          <p:nvPr/>
        </p:nvSpPr>
        <p:spPr>
          <a:xfrm>
            <a:off x="0" y="2992234"/>
            <a:ext cx="12191998" cy="3865766"/>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algn="ctr" defTabSz="914411">
              <a:defRPr/>
            </a:pPr>
            <a:endParaRPr lang="en-US" sz="1801" kern="0" dirty="0">
              <a:solidFill>
                <a:prstClr val="black"/>
              </a:solidFill>
              <a:latin typeface="Franklin Gothic Book" panose="020B0503020102020204" pitchFamily="34" charset="0"/>
            </a:endParaRPr>
          </a:p>
        </p:txBody>
      </p:sp>
      <p:pic>
        <p:nvPicPr>
          <p:cNvPr id="32" name="Picture 31"/>
          <p:cNvPicPr>
            <a:picLocks noChangeAspect="1"/>
          </p:cNvPicPr>
          <p:nvPr/>
        </p:nvPicPr>
        <p:blipFill>
          <a:blip r:embed="rId5"/>
          <a:stretch>
            <a:fillRect/>
          </a:stretch>
        </p:blipFill>
        <p:spPr>
          <a:xfrm>
            <a:off x="123044" y="3033388"/>
            <a:ext cx="484974" cy="636219"/>
          </a:xfrm>
          <a:prstGeom prst="rect">
            <a:avLst/>
          </a:prstGeom>
        </p:spPr>
      </p:pic>
      <p:sp>
        <p:nvSpPr>
          <p:cNvPr id="33" name="TextBox 32"/>
          <p:cNvSpPr txBox="1"/>
          <p:nvPr/>
        </p:nvSpPr>
        <p:spPr>
          <a:xfrm>
            <a:off x="693481" y="3053045"/>
            <a:ext cx="11559221" cy="3539430"/>
          </a:xfrm>
          <a:prstGeom prst="rect">
            <a:avLst/>
          </a:prstGeom>
          <a:noFill/>
        </p:spPr>
        <p:txBody>
          <a:bodyPr wrap="square" rtlCol="0">
            <a:spAutoFit/>
          </a:bodyPr>
          <a:lstStyle/>
          <a:p>
            <a:pPr defTabSz="914411">
              <a:defRPr/>
            </a:pPr>
            <a:r>
              <a:rPr lang="en-US" sz="2800" b="1" dirty="0">
                <a:solidFill>
                  <a:prstClr val="black"/>
                </a:solidFill>
                <a:latin typeface="Franklin Gothic Book" panose="020B0503020102020204" pitchFamily="34" charset="0"/>
              </a:rPr>
              <a:t>Complete the do now task:</a:t>
            </a:r>
          </a:p>
          <a:p>
            <a:pPr defTabSz="914411">
              <a:defRPr/>
            </a:pPr>
            <a:endParaRPr lang="en-US" sz="2800" b="1" dirty="0">
              <a:solidFill>
                <a:prstClr val="black"/>
              </a:solidFill>
              <a:latin typeface="Franklin Gothic Book" panose="020B0503020102020204" pitchFamily="34" charset="0"/>
            </a:endParaRPr>
          </a:p>
          <a:p>
            <a:pPr defTabSz="914411">
              <a:defRPr/>
            </a:pPr>
            <a:endParaRPr lang="en-US" sz="2400" b="1" dirty="0">
              <a:solidFill>
                <a:prstClr val="black"/>
              </a:solidFill>
              <a:latin typeface="Franklin Gothic Book" panose="020B0503020102020204" pitchFamily="34" charset="0"/>
            </a:endParaRPr>
          </a:p>
          <a:p>
            <a:pPr marL="457200" indent="-457200" defTabSz="914411">
              <a:buAutoNum type="arabicPeriod"/>
              <a:defRPr/>
            </a:pPr>
            <a:r>
              <a:rPr lang="en-US" sz="2400" b="1" dirty="0">
                <a:solidFill>
                  <a:prstClr val="black"/>
                </a:solidFill>
                <a:latin typeface="Franklin Gothic Book" panose="020B0503020102020204" pitchFamily="34" charset="0"/>
              </a:rPr>
              <a:t>True or False – Peer Pressure is only a negative thing</a:t>
            </a:r>
          </a:p>
          <a:p>
            <a:pPr defTabSz="914411">
              <a:defRPr/>
            </a:pPr>
            <a:endParaRPr lang="en-US" sz="2400" b="1" dirty="0">
              <a:solidFill>
                <a:prstClr val="black"/>
              </a:solidFill>
              <a:latin typeface="Franklin Gothic Book" panose="020B0503020102020204" pitchFamily="34" charset="0"/>
            </a:endParaRPr>
          </a:p>
          <a:p>
            <a:pPr defTabSz="914411">
              <a:defRPr/>
            </a:pPr>
            <a:r>
              <a:rPr lang="en-US" sz="2400" b="1" dirty="0">
                <a:solidFill>
                  <a:prstClr val="black"/>
                </a:solidFill>
                <a:latin typeface="Franklin Gothic Book" panose="020B0503020102020204" pitchFamily="34" charset="0"/>
              </a:rPr>
              <a:t>2. What type of bullying is being described – “hitting, pushing or kicking someone to cause hurt</a:t>
            </a:r>
          </a:p>
          <a:p>
            <a:pPr defTabSz="914411">
              <a:defRPr/>
            </a:pPr>
            <a:r>
              <a:rPr lang="en-US" sz="2400" b="1" dirty="0">
                <a:solidFill>
                  <a:prstClr val="black"/>
                </a:solidFill>
                <a:latin typeface="Franklin Gothic Book" panose="020B0503020102020204" pitchFamily="34" charset="0"/>
              </a:rPr>
              <a:t>3. True or False – Carbohydrates should make up 1/3 of your daily food intake</a:t>
            </a:r>
          </a:p>
          <a:p>
            <a:pPr defTabSz="914411">
              <a:defRPr/>
            </a:pPr>
            <a:endParaRPr lang="en-US" sz="2400" b="1" dirty="0">
              <a:solidFill>
                <a:prstClr val="black"/>
              </a:solidFill>
              <a:latin typeface="Franklin Gothic Book" panose="020B0503020102020204" pitchFamily="34" charset="0"/>
            </a:endParaRPr>
          </a:p>
        </p:txBody>
      </p:sp>
      <p:sp>
        <p:nvSpPr>
          <p:cNvPr id="34" name="Rectangle 33"/>
          <p:cNvSpPr/>
          <p:nvPr/>
        </p:nvSpPr>
        <p:spPr>
          <a:xfrm>
            <a:off x="619583" y="5804971"/>
            <a:ext cx="10833173" cy="665102"/>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914411">
              <a:defRPr/>
            </a:pPr>
            <a:r>
              <a:rPr lang="en-GB" sz="2400" b="1" kern="0" dirty="0">
                <a:solidFill>
                  <a:prstClr val="white"/>
                </a:solidFill>
                <a:latin typeface="Calibri" panose="020F0502020204030204"/>
              </a:rPr>
              <a:t>True</a:t>
            </a:r>
          </a:p>
        </p:txBody>
      </p:sp>
      <p:sp>
        <p:nvSpPr>
          <p:cNvPr id="35" name="Rectangle 34"/>
          <p:cNvSpPr/>
          <p:nvPr/>
        </p:nvSpPr>
        <p:spPr>
          <a:xfrm>
            <a:off x="650532" y="4233900"/>
            <a:ext cx="10726926" cy="751387"/>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914411">
              <a:defRPr/>
            </a:pPr>
            <a:r>
              <a:rPr lang="en-US" sz="2400" b="1" kern="0" dirty="0">
                <a:solidFill>
                  <a:prstClr val="white"/>
                </a:solidFill>
                <a:latin typeface="Calibri" panose="020F0502020204030204"/>
              </a:rPr>
              <a:t>False – you can positively influence your peers</a:t>
            </a:r>
            <a:endParaRPr lang="en-GB" sz="2400" b="1" kern="0" dirty="0">
              <a:solidFill>
                <a:prstClr val="white"/>
              </a:solidFill>
              <a:latin typeface="Calibri" panose="020F0502020204030204"/>
            </a:endParaRPr>
          </a:p>
        </p:txBody>
      </p:sp>
      <p:sp>
        <p:nvSpPr>
          <p:cNvPr id="36" name="Rectangle 35"/>
          <p:cNvSpPr/>
          <p:nvPr/>
        </p:nvSpPr>
        <p:spPr>
          <a:xfrm>
            <a:off x="632779" y="5095457"/>
            <a:ext cx="10995803" cy="664898"/>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914411">
              <a:defRPr/>
            </a:pPr>
            <a:r>
              <a:rPr lang="en-GB" sz="2400" b="1" kern="0" dirty="0">
                <a:solidFill>
                  <a:prstClr val="white"/>
                </a:solidFill>
                <a:latin typeface="Calibri" panose="020F0502020204030204"/>
              </a:rPr>
              <a:t>Physical Bullying</a:t>
            </a:r>
          </a:p>
        </p:txBody>
      </p:sp>
      <p:pic>
        <p:nvPicPr>
          <p:cNvPr id="37" name="Picture 10" descr="Image result for cartoon ruler transparent backgroun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72333" y="2149081"/>
            <a:ext cx="727675" cy="156404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llustration of Emoticon smiley making silence sign. Download a Free  Preview or High Quality Adobe Illustra… | Animated smiley faces, Funny emoji,  Funny emoji faces"/>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85829" l="0" r="100000"/>
                    </a14:imgEffect>
                    <a14:imgEffect>
                      <a14:saturation sat="154000"/>
                    </a14:imgEffect>
                  </a14:imgLayer>
                </a14:imgProps>
              </a:ext>
              <a:ext uri="{28A0092B-C50C-407E-A947-70E740481C1C}">
                <a14:useLocalDpi xmlns:a14="http://schemas.microsoft.com/office/drawing/2010/main" val="0"/>
              </a:ext>
            </a:extLst>
          </a:blip>
          <a:srcRect b="7773"/>
          <a:stretch/>
        </p:blipFill>
        <p:spPr bwMode="auto">
          <a:xfrm>
            <a:off x="10919728" y="3053044"/>
            <a:ext cx="1115477" cy="1432741"/>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6" descr="100,000 Quiet Vector Images | Depositphotos"/>
          <p:cNvSpPr>
            <a:spLocks noChangeAspect="1" noChangeArrowheads="1"/>
          </p:cNvSpPr>
          <p:nvPr/>
        </p:nvSpPr>
        <p:spPr bwMode="auto">
          <a:xfrm>
            <a:off x="155575" y="-144462"/>
            <a:ext cx="304800" cy="3048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pPr defTabSz="914411">
              <a:defRPr/>
            </a:pPr>
            <a:endParaRPr lang="en-GB" sz="1801">
              <a:solidFill>
                <a:prstClr val="black"/>
              </a:solidFill>
              <a:latin typeface="Comic Sans MS"/>
            </a:endParaRPr>
          </a:p>
        </p:txBody>
      </p:sp>
      <p:pic>
        <p:nvPicPr>
          <p:cNvPr id="1032" name="Picture 8" descr="red pen cartoon vector object 4557709 Vector Art at Vecteezy"/>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737939">
            <a:off x="10808138" y="4557875"/>
            <a:ext cx="1579817" cy="157981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769479" y="50712"/>
            <a:ext cx="6296046" cy="932299"/>
          </a:xfrm>
          <a:prstGeom prst="rect">
            <a:avLst/>
          </a:prstGeom>
        </p:spPr>
      </p:pic>
    </p:spTree>
    <p:extLst>
      <p:ext uri="{BB962C8B-B14F-4D97-AF65-F5344CB8AC3E}">
        <p14:creationId xmlns:p14="http://schemas.microsoft.com/office/powerpoint/2010/main" val="1186509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500" fill="hold"/>
                                        <p:tgtEl>
                                          <p:spTgt spid="36"/>
                                        </p:tgtEl>
                                        <p:attrNameLst>
                                          <p:attrName>ppt_x</p:attrName>
                                        </p:attrNameLst>
                                      </p:cBhvr>
                                      <p:tavLst>
                                        <p:tav tm="0">
                                          <p:val>
                                            <p:strVal val="#ppt_x"/>
                                          </p:val>
                                        </p:tav>
                                        <p:tav tm="100000">
                                          <p:val>
                                            <p:strVal val="#ppt_x"/>
                                          </p:val>
                                        </p:tav>
                                      </p:tavLst>
                                    </p:anim>
                                    <p:anim calcmode="lin" valueType="num">
                                      <p:cBhvr additive="base">
                                        <p:cTn id="1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ppt_x"/>
                                          </p:val>
                                        </p:tav>
                                        <p:tav tm="100000">
                                          <p:val>
                                            <p:strVal val="#ppt_x"/>
                                          </p:val>
                                        </p:tav>
                                      </p:tavLst>
                                    </p:anim>
                                    <p:anim calcmode="lin" valueType="num">
                                      <p:cBhvr additive="base">
                                        <p:cTn id="2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Consent – what we know</a:t>
            </a:r>
          </a:p>
        </p:txBody>
      </p:sp>
      <p:sp>
        <p:nvSpPr>
          <p:cNvPr id="3" name="Content Placeholder 2"/>
          <p:cNvSpPr>
            <a:spLocks noGrp="1"/>
          </p:cNvSpPr>
          <p:nvPr>
            <p:ph idx="1"/>
          </p:nvPr>
        </p:nvSpPr>
        <p:spPr>
          <a:xfrm>
            <a:off x="838202" y="1825624"/>
            <a:ext cx="8244252" cy="4592761"/>
          </a:xfrm>
        </p:spPr>
        <p:txBody>
          <a:bodyPr>
            <a:normAutofit fontScale="92500" lnSpcReduction="20000"/>
          </a:bodyPr>
          <a:lstStyle/>
          <a:p>
            <a:pPr marL="0" indent="0">
              <a:buNone/>
            </a:pPr>
            <a:r>
              <a:rPr lang="en-US" dirty="0"/>
              <a:t>In your books write out the following paragraph and fill in the blanks. Use the Word Bank to help you.</a:t>
            </a:r>
          </a:p>
          <a:p>
            <a:pPr marL="0" indent="0">
              <a:buNone/>
            </a:pPr>
            <a:endParaRPr lang="en-US" dirty="0"/>
          </a:p>
          <a:p>
            <a:pPr marL="0" indent="0">
              <a:buNone/>
            </a:pPr>
            <a:r>
              <a:rPr lang="en-US" dirty="0"/>
              <a:t>Consent is an agreement by _______ made by someone with the freedom and _______ to do so. It is against the ______ to continue any action without consent. The legal age of sexual consent is ____. Consent can be given ________ or ________ and it can be ________ at any time. An example of verbal consent is ________. An example of non verbal consent is __________. Two things that can impair a person’s consent is _________ and ________. If a person has taken to much of these, they may not be able to ________ consent.</a:t>
            </a:r>
          </a:p>
        </p:txBody>
      </p:sp>
      <p:sp>
        <p:nvSpPr>
          <p:cNvPr id="7" name="AutoShape 2" descr="Close Friendships in Adolescence Predict Health in Adulthood – Association  for Psychological Science – AP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4" descr="Close Friendships in Adolescence Predict Health in Adulthood – Association  for Psychological Science – AP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2" descr="Close Friendships in Adolescence Predict Health in Adulthood – Association  for Psychological Science – APS"/>
          <p:cNvSpPr>
            <a:spLocks noChangeAspect="1" noChangeArrowheads="1"/>
          </p:cNvSpPr>
          <p:nvPr/>
        </p:nvSpPr>
        <p:spPr bwMode="auto">
          <a:xfrm>
            <a:off x="155575" y="1183595"/>
            <a:ext cx="59477"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4" descr="Close Friendships in Adolescence Predict Health in Adulthood – Association  for Psychological Science – APS"/>
          <p:cNvSpPr>
            <a:spLocks noChangeAspect="1" noChangeArrowheads="1"/>
          </p:cNvSpPr>
          <p:nvPr/>
        </p:nvSpPr>
        <p:spPr bwMode="auto">
          <a:xfrm>
            <a:off x="307975" y="1335995"/>
            <a:ext cx="59477"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Content Placeholder 2"/>
          <p:cNvSpPr txBox="1">
            <a:spLocks/>
          </p:cNvSpPr>
          <p:nvPr/>
        </p:nvSpPr>
        <p:spPr>
          <a:xfrm>
            <a:off x="9214338" y="1825624"/>
            <a:ext cx="2763716" cy="4592761"/>
          </a:xfrm>
          <a:prstGeom prst="rect">
            <a:avLst/>
          </a:prstGeom>
          <a:ln>
            <a:solidFill>
              <a:srgbClr val="E74519"/>
            </a:solidFill>
          </a:ln>
        </p:spPr>
        <p:txBody>
          <a:bodyPr vert="horz" lIns="91440" tIns="45720" rIns="91440" bIns="45720" rtlCol="0">
            <a:normAutofit fontScale="55000" lnSpcReduction="20000"/>
          </a:bodyPr>
          <a:lst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lgn="ctr">
              <a:buFont typeface="Arial" panose="020B0604020202020204" pitchFamily="34" charset="0"/>
              <a:buNone/>
            </a:pPr>
            <a:r>
              <a:rPr lang="en-US" b="1" dirty="0"/>
              <a:t>Word Bank</a:t>
            </a:r>
          </a:p>
          <a:p>
            <a:pPr marL="0" indent="0" algn="ctr">
              <a:buFont typeface="Arial" panose="020B0604020202020204" pitchFamily="34" charset="0"/>
              <a:buNone/>
            </a:pPr>
            <a:endParaRPr lang="en-US" b="1" dirty="0"/>
          </a:p>
          <a:p>
            <a:pPr marL="0" indent="0" algn="ctr">
              <a:buFont typeface="Arial" panose="020B0604020202020204" pitchFamily="34" charset="0"/>
              <a:buNone/>
            </a:pPr>
            <a:r>
              <a:rPr lang="en-US" b="1" dirty="0"/>
              <a:t>Provide</a:t>
            </a:r>
          </a:p>
          <a:p>
            <a:pPr marL="0" indent="0" algn="ctr">
              <a:buFont typeface="Arial" panose="020B0604020202020204" pitchFamily="34" charset="0"/>
              <a:buNone/>
            </a:pPr>
            <a:r>
              <a:rPr lang="en-US" b="1" dirty="0"/>
              <a:t>16</a:t>
            </a:r>
          </a:p>
          <a:p>
            <a:pPr marL="0" indent="0" algn="ctr">
              <a:buFont typeface="Arial" panose="020B0604020202020204" pitchFamily="34" charset="0"/>
              <a:buNone/>
            </a:pPr>
            <a:r>
              <a:rPr lang="en-US" b="1" dirty="0"/>
              <a:t>Choice</a:t>
            </a:r>
          </a:p>
          <a:p>
            <a:pPr marL="0" indent="0" algn="ctr">
              <a:buFont typeface="Arial" panose="020B0604020202020204" pitchFamily="34" charset="0"/>
              <a:buNone/>
            </a:pPr>
            <a:r>
              <a:rPr lang="en-US" b="1" dirty="0"/>
              <a:t>Capacity</a:t>
            </a:r>
          </a:p>
          <a:p>
            <a:pPr marL="0" indent="0" algn="ctr">
              <a:buFont typeface="Arial" panose="020B0604020202020204" pitchFamily="34" charset="0"/>
              <a:buNone/>
            </a:pPr>
            <a:r>
              <a:rPr lang="en-US" b="1" dirty="0"/>
              <a:t>withdrawn</a:t>
            </a:r>
          </a:p>
          <a:p>
            <a:pPr marL="0" indent="0" algn="ctr">
              <a:buFont typeface="Arial" panose="020B0604020202020204" pitchFamily="34" charset="0"/>
              <a:buNone/>
            </a:pPr>
            <a:r>
              <a:rPr lang="en-US" b="1" dirty="0"/>
              <a:t>drugs</a:t>
            </a:r>
          </a:p>
          <a:p>
            <a:pPr marL="0" indent="0" algn="ctr">
              <a:buFont typeface="Arial" panose="020B0604020202020204" pitchFamily="34" charset="0"/>
              <a:buNone/>
            </a:pPr>
            <a:r>
              <a:rPr lang="en-US" b="1" dirty="0"/>
              <a:t>Non verbally</a:t>
            </a:r>
          </a:p>
          <a:p>
            <a:pPr marL="0" indent="0" algn="ctr">
              <a:buFont typeface="Arial" panose="020B0604020202020204" pitchFamily="34" charset="0"/>
              <a:buNone/>
            </a:pPr>
            <a:r>
              <a:rPr lang="en-US" b="1" dirty="0"/>
              <a:t>Verbally</a:t>
            </a:r>
          </a:p>
          <a:p>
            <a:pPr marL="0" indent="0" algn="ctr">
              <a:buFont typeface="Arial" panose="020B0604020202020204" pitchFamily="34" charset="0"/>
              <a:buNone/>
            </a:pPr>
            <a:r>
              <a:rPr lang="en-US" b="1" dirty="0"/>
              <a:t>Alcohol</a:t>
            </a:r>
          </a:p>
          <a:p>
            <a:pPr marL="0" indent="0" algn="ctr">
              <a:buFont typeface="Arial" panose="020B0604020202020204" pitchFamily="34" charset="0"/>
              <a:buNone/>
            </a:pPr>
            <a:r>
              <a:rPr lang="en-US" b="1" dirty="0"/>
              <a:t>Law</a:t>
            </a:r>
          </a:p>
          <a:p>
            <a:pPr marL="0" indent="0" algn="ctr">
              <a:buFont typeface="Arial" panose="020B0604020202020204" pitchFamily="34" charset="0"/>
              <a:buNone/>
            </a:pPr>
            <a:endParaRPr lang="en-US" b="1" dirty="0"/>
          </a:p>
          <a:p>
            <a:pPr marL="0" indent="0" algn="ctr">
              <a:buFont typeface="Arial" panose="020B0604020202020204" pitchFamily="34" charset="0"/>
              <a:buNone/>
            </a:pPr>
            <a:r>
              <a:rPr lang="en-US" b="1" dirty="0"/>
              <a:t>You need to provide your own examples. Examples are not included in the word bank</a:t>
            </a:r>
          </a:p>
          <a:p>
            <a:pPr marL="0" indent="0" algn="ctr">
              <a:buFont typeface="Arial" panose="020B0604020202020204" pitchFamily="34" charset="0"/>
              <a:buNone/>
            </a:pPr>
            <a:endParaRPr lang="en-US" b="1" dirty="0"/>
          </a:p>
        </p:txBody>
      </p:sp>
      <p:sp>
        <p:nvSpPr>
          <p:cNvPr id="5" name="TextBox 4"/>
          <p:cNvSpPr txBox="1"/>
          <p:nvPr/>
        </p:nvSpPr>
        <p:spPr>
          <a:xfrm>
            <a:off x="5397655" y="2761673"/>
            <a:ext cx="1396693" cy="461665"/>
          </a:xfrm>
          <a:prstGeom prst="rect">
            <a:avLst/>
          </a:prstGeom>
          <a:noFill/>
        </p:spPr>
        <p:txBody>
          <a:bodyPr wrap="square" rtlCol="0">
            <a:spAutoFit/>
          </a:bodyPr>
          <a:lstStyle/>
          <a:p>
            <a:r>
              <a:rPr lang="en-US" sz="2400" dirty="0">
                <a:solidFill>
                  <a:srgbClr val="FF0000"/>
                </a:solidFill>
              </a:rPr>
              <a:t>choice</a:t>
            </a:r>
            <a:endParaRPr lang="en-GB" sz="2400" dirty="0">
              <a:solidFill>
                <a:srgbClr val="FF0000"/>
              </a:solidFill>
            </a:endParaRPr>
          </a:p>
        </p:txBody>
      </p:sp>
      <p:sp>
        <p:nvSpPr>
          <p:cNvPr id="13" name="TextBox 12"/>
          <p:cNvSpPr txBox="1"/>
          <p:nvPr/>
        </p:nvSpPr>
        <p:spPr>
          <a:xfrm>
            <a:off x="5843361" y="3127441"/>
            <a:ext cx="1396693" cy="461665"/>
          </a:xfrm>
          <a:prstGeom prst="rect">
            <a:avLst/>
          </a:prstGeom>
          <a:noFill/>
        </p:spPr>
        <p:txBody>
          <a:bodyPr wrap="square" rtlCol="0">
            <a:spAutoFit/>
          </a:bodyPr>
          <a:lstStyle/>
          <a:p>
            <a:r>
              <a:rPr lang="en-US" sz="2400" dirty="0">
                <a:solidFill>
                  <a:srgbClr val="FF0000"/>
                </a:solidFill>
              </a:rPr>
              <a:t>capacity</a:t>
            </a:r>
            <a:endParaRPr lang="en-GB" sz="2400" dirty="0">
              <a:solidFill>
                <a:srgbClr val="FF0000"/>
              </a:solidFill>
            </a:endParaRPr>
          </a:p>
        </p:txBody>
      </p:sp>
      <p:sp>
        <p:nvSpPr>
          <p:cNvPr id="14" name="TextBox 13"/>
          <p:cNvSpPr txBox="1"/>
          <p:nvPr/>
        </p:nvSpPr>
        <p:spPr>
          <a:xfrm>
            <a:off x="3822253" y="3358273"/>
            <a:ext cx="1396693" cy="461665"/>
          </a:xfrm>
          <a:prstGeom prst="rect">
            <a:avLst/>
          </a:prstGeom>
          <a:noFill/>
        </p:spPr>
        <p:txBody>
          <a:bodyPr wrap="square" rtlCol="0">
            <a:spAutoFit/>
          </a:bodyPr>
          <a:lstStyle/>
          <a:p>
            <a:r>
              <a:rPr lang="en-US" sz="2400" dirty="0">
                <a:solidFill>
                  <a:srgbClr val="FF0000"/>
                </a:solidFill>
              </a:rPr>
              <a:t>law</a:t>
            </a:r>
            <a:endParaRPr lang="en-GB" sz="2400" dirty="0">
              <a:solidFill>
                <a:srgbClr val="FF0000"/>
              </a:solidFill>
            </a:endParaRPr>
          </a:p>
        </p:txBody>
      </p:sp>
      <p:sp>
        <p:nvSpPr>
          <p:cNvPr id="15" name="TextBox 14"/>
          <p:cNvSpPr txBox="1"/>
          <p:nvPr/>
        </p:nvSpPr>
        <p:spPr>
          <a:xfrm>
            <a:off x="1133765" y="3891171"/>
            <a:ext cx="870525" cy="461665"/>
          </a:xfrm>
          <a:prstGeom prst="rect">
            <a:avLst/>
          </a:prstGeom>
          <a:noFill/>
        </p:spPr>
        <p:txBody>
          <a:bodyPr wrap="square" rtlCol="0">
            <a:spAutoFit/>
          </a:bodyPr>
          <a:lstStyle/>
          <a:p>
            <a:r>
              <a:rPr lang="en-US" sz="2400" dirty="0">
                <a:solidFill>
                  <a:srgbClr val="FF0000"/>
                </a:solidFill>
              </a:rPr>
              <a:t>16</a:t>
            </a:r>
            <a:endParaRPr lang="en-GB" sz="2400" dirty="0">
              <a:solidFill>
                <a:srgbClr val="FF0000"/>
              </a:solidFill>
            </a:endParaRPr>
          </a:p>
        </p:txBody>
      </p:sp>
      <p:sp>
        <p:nvSpPr>
          <p:cNvPr id="16" name="TextBox 15"/>
          <p:cNvSpPr txBox="1"/>
          <p:nvPr/>
        </p:nvSpPr>
        <p:spPr>
          <a:xfrm>
            <a:off x="5366689" y="3941717"/>
            <a:ext cx="1396693" cy="461665"/>
          </a:xfrm>
          <a:prstGeom prst="rect">
            <a:avLst/>
          </a:prstGeom>
          <a:noFill/>
        </p:spPr>
        <p:txBody>
          <a:bodyPr wrap="square" rtlCol="0">
            <a:spAutoFit/>
          </a:bodyPr>
          <a:lstStyle/>
          <a:p>
            <a:r>
              <a:rPr lang="en-US" sz="2400" dirty="0">
                <a:solidFill>
                  <a:srgbClr val="FF0000"/>
                </a:solidFill>
              </a:rPr>
              <a:t>verbally</a:t>
            </a:r>
            <a:endParaRPr lang="en-GB" sz="2400" dirty="0">
              <a:solidFill>
                <a:srgbClr val="FF0000"/>
              </a:solidFill>
            </a:endParaRPr>
          </a:p>
        </p:txBody>
      </p:sp>
      <p:sp>
        <p:nvSpPr>
          <p:cNvPr id="17" name="TextBox 16"/>
          <p:cNvSpPr txBox="1"/>
          <p:nvPr/>
        </p:nvSpPr>
        <p:spPr>
          <a:xfrm>
            <a:off x="838202" y="4256939"/>
            <a:ext cx="1824140" cy="461665"/>
          </a:xfrm>
          <a:prstGeom prst="rect">
            <a:avLst/>
          </a:prstGeom>
          <a:noFill/>
        </p:spPr>
        <p:txBody>
          <a:bodyPr wrap="square" rtlCol="0">
            <a:spAutoFit/>
          </a:bodyPr>
          <a:lstStyle/>
          <a:p>
            <a:r>
              <a:rPr lang="en-US" sz="2400" dirty="0">
                <a:solidFill>
                  <a:srgbClr val="FF0000"/>
                </a:solidFill>
              </a:rPr>
              <a:t>nonverbally</a:t>
            </a:r>
            <a:endParaRPr lang="en-GB" sz="2400" dirty="0">
              <a:solidFill>
                <a:srgbClr val="FF0000"/>
              </a:solidFill>
            </a:endParaRPr>
          </a:p>
        </p:txBody>
      </p:sp>
      <p:sp>
        <p:nvSpPr>
          <p:cNvPr id="18" name="TextBox 17"/>
          <p:cNvSpPr txBox="1"/>
          <p:nvPr/>
        </p:nvSpPr>
        <p:spPr>
          <a:xfrm>
            <a:off x="4804730" y="4256939"/>
            <a:ext cx="1706906" cy="461665"/>
          </a:xfrm>
          <a:prstGeom prst="rect">
            <a:avLst/>
          </a:prstGeom>
          <a:noFill/>
        </p:spPr>
        <p:txBody>
          <a:bodyPr wrap="square" rtlCol="0">
            <a:spAutoFit/>
          </a:bodyPr>
          <a:lstStyle/>
          <a:p>
            <a:r>
              <a:rPr lang="en-US" sz="2400" dirty="0">
                <a:solidFill>
                  <a:srgbClr val="FF0000"/>
                </a:solidFill>
              </a:rPr>
              <a:t>withdrawn</a:t>
            </a:r>
            <a:endParaRPr lang="en-GB" sz="2400" dirty="0">
              <a:solidFill>
                <a:srgbClr val="FF0000"/>
              </a:solidFill>
            </a:endParaRPr>
          </a:p>
        </p:txBody>
      </p:sp>
      <p:sp>
        <p:nvSpPr>
          <p:cNvPr id="19" name="TextBox 18"/>
          <p:cNvSpPr txBox="1"/>
          <p:nvPr/>
        </p:nvSpPr>
        <p:spPr>
          <a:xfrm>
            <a:off x="1133765" y="5337662"/>
            <a:ext cx="1396693" cy="461665"/>
          </a:xfrm>
          <a:prstGeom prst="rect">
            <a:avLst/>
          </a:prstGeom>
          <a:noFill/>
        </p:spPr>
        <p:txBody>
          <a:bodyPr wrap="square" rtlCol="0">
            <a:spAutoFit/>
          </a:bodyPr>
          <a:lstStyle/>
          <a:p>
            <a:r>
              <a:rPr lang="en-US" sz="2400" dirty="0">
                <a:solidFill>
                  <a:srgbClr val="FF0000"/>
                </a:solidFill>
              </a:rPr>
              <a:t>drugs</a:t>
            </a:r>
            <a:endParaRPr lang="en-GB" sz="2400" dirty="0">
              <a:solidFill>
                <a:srgbClr val="FF0000"/>
              </a:solidFill>
            </a:endParaRPr>
          </a:p>
        </p:txBody>
      </p:sp>
      <p:sp>
        <p:nvSpPr>
          <p:cNvPr id="20" name="TextBox 19"/>
          <p:cNvSpPr txBox="1"/>
          <p:nvPr/>
        </p:nvSpPr>
        <p:spPr>
          <a:xfrm>
            <a:off x="3711416" y="5333899"/>
            <a:ext cx="1396693" cy="461665"/>
          </a:xfrm>
          <a:prstGeom prst="rect">
            <a:avLst/>
          </a:prstGeom>
          <a:noFill/>
        </p:spPr>
        <p:txBody>
          <a:bodyPr wrap="square" rtlCol="0">
            <a:spAutoFit/>
          </a:bodyPr>
          <a:lstStyle/>
          <a:p>
            <a:r>
              <a:rPr lang="en-US" sz="2400" dirty="0">
                <a:solidFill>
                  <a:srgbClr val="FF0000"/>
                </a:solidFill>
              </a:rPr>
              <a:t>alcohol</a:t>
            </a:r>
            <a:endParaRPr lang="en-GB" sz="2400" dirty="0">
              <a:solidFill>
                <a:srgbClr val="FF0000"/>
              </a:solidFill>
            </a:endParaRPr>
          </a:p>
        </p:txBody>
      </p:sp>
      <p:sp>
        <p:nvSpPr>
          <p:cNvPr id="21" name="TextBox 20"/>
          <p:cNvSpPr txBox="1"/>
          <p:nvPr/>
        </p:nvSpPr>
        <p:spPr>
          <a:xfrm>
            <a:off x="1051925" y="5878023"/>
            <a:ext cx="1396693" cy="461665"/>
          </a:xfrm>
          <a:prstGeom prst="rect">
            <a:avLst/>
          </a:prstGeom>
          <a:noFill/>
        </p:spPr>
        <p:txBody>
          <a:bodyPr wrap="square" rtlCol="0">
            <a:spAutoFit/>
          </a:bodyPr>
          <a:lstStyle/>
          <a:p>
            <a:r>
              <a:rPr lang="en-US" sz="2400" dirty="0">
                <a:solidFill>
                  <a:srgbClr val="FF0000"/>
                </a:solidFill>
              </a:rPr>
              <a:t>provide</a:t>
            </a:r>
            <a:endParaRPr lang="en-GB" sz="2400" dirty="0">
              <a:solidFill>
                <a:srgbClr val="FF0000"/>
              </a:solidFill>
            </a:endParaRPr>
          </a:p>
        </p:txBody>
      </p:sp>
    </p:spTree>
    <p:extLst>
      <p:ext uri="{BB962C8B-B14F-4D97-AF65-F5344CB8AC3E}">
        <p14:creationId xmlns:p14="http://schemas.microsoft.com/office/powerpoint/2010/main" val="1487672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4" grpId="0"/>
      <p:bldP spid="15" grpId="0"/>
      <p:bldP spid="16" grpId="0"/>
      <p:bldP spid="17" grpId="0"/>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Consent - Recap</a:t>
            </a:r>
          </a:p>
        </p:txBody>
      </p:sp>
      <p:sp>
        <p:nvSpPr>
          <p:cNvPr id="3" name="Content Placeholder 2"/>
          <p:cNvSpPr>
            <a:spLocks noGrp="1"/>
          </p:cNvSpPr>
          <p:nvPr>
            <p:ph idx="1"/>
          </p:nvPr>
        </p:nvSpPr>
        <p:spPr>
          <a:xfrm>
            <a:off x="8746836" y="1825624"/>
            <a:ext cx="2606966" cy="4592761"/>
          </a:xfrm>
        </p:spPr>
        <p:txBody>
          <a:bodyPr>
            <a:normAutofit/>
          </a:bodyPr>
          <a:lstStyle/>
          <a:p>
            <a:pPr marL="0" indent="0">
              <a:buNone/>
            </a:pPr>
            <a:r>
              <a:rPr lang="en-US" dirty="0"/>
              <a:t>Watch the video and think about “what is consent” as you will have questions to answer on the next slide</a:t>
            </a:r>
          </a:p>
        </p:txBody>
      </p:sp>
      <p:sp>
        <p:nvSpPr>
          <p:cNvPr id="7" name="AutoShape 2" descr="Close Friendships in Adolescence Predict Health in Adulthood – Association  for Psychological Science – AP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4" descr="Close Friendships in Adolescence Predict Health in Adulthood – Association  for Psychological Science – AP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2" descr="Close Friendships in Adolescence Predict Health in Adulthood – Association  for Psychological Science – APS"/>
          <p:cNvSpPr>
            <a:spLocks noChangeAspect="1" noChangeArrowheads="1"/>
          </p:cNvSpPr>
          <p:nvPr/>
        </p:nvSpPr>
        <p:spPr bwMode="auto">
          <a:xfrm>
            <a:off x="155575" y="1183595"/>
            <a:ext cx="59477"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4" descr="Close Friendships in Adolescence Predict Health in Adulthood – Association  for Psychological Science – APS"/>
          <p:cNvSpPr>
            <a:spLocks noChangeAspect="1" noChangeArrowheads="1"/>
          </p:cNvSpPr>
          <p:nvPr/>
        </p:nvSpPr>
        <p:spPr bwMode="auto">
          <a:xfrm>
            <a:off x="307975" y="1335995"/>
            <a:ext cx="59477"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pZwvrxVavnQ"/>
          <p:cNvPicPr>
            <a:picLocks noRot="1" noChangeAspect="1"/>
          </p:cNvPicPr>
          <p:nvPr>
            <a:videoFile r:link="rId1"/>
          </p:nvPr>
        </p:nvPicPr>
        <p:blipFill>
          <a:blip r:embed="rId4"/>
          <a:stretch>
            <a:fillRect/>
          </a:stretch>
        </p:blipFill>
        <p:spPr>
          <a:xfrm>
            <a:off x="155575" y="1825624"/>
            <a:ext cx="8477524" cy="4768607"/>
          </a:xfrm>
          <a:prstGeom prst="rect">
            <a:avLst/>
          </a:prstGeom>
        </p:spPr>
      </p:pic>
    </p:spTree>
    <p:extLst>
      <p:ext uri="{BB962C8B-B14F-4D97-AF65-F5344CB8AC3E}">
        <p14:creationId xmlns:p14="http://schemas.microsoft.com/office/powerpoint/2010/main" val="1596310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Consent - Recap</a:t>
            </a:r>
          </a:p>
        </p:txBody>
      </p:sp>
      <p:sp>
        <p:nvSpPr>
          <p:cNvPr id="3" name="Content Placeholder 2"/>
          <p:cNvSpPr>
            <a:spLocks noGrp="1"/>
          </p:cNvSpPr>
          <p:nvPr>
            <p:ph idx="1"/>
          </p:nvPr>
        </p:nvSpPr>
        <p:spPr>
          <a:xfrm>
            <a:off x="838202" y="1825624"/>
            <a:ext cx="10515600" cy="4592761"/>
          </a:xfrm>
        </p:spPr>
        <p:txBody>
          <a:bodyPr>
            <a:normAutofit/>
          </a:bodyPr>
          <a:lstStyle/>
          <a:p>
            <a:pPr marL="0" indent="0">
              <a:buNone/>
            </a:pPr>
            <a:r>
              <a:rPr lang="en-US" dirty="0"/>
              <a:t>In your books complete the following sentences:</a:t>
            </a:r>
          </a:p>
          <a:p>
            <a:pPr marL="0" indent="0">
              <a:buNone/>
            </a:pPr>
            <a:endParaRPr lang="en-US" dirty="0"/>
          </a:p>
          <a:p>
            <a:pPr marL="0" indent="0">
              <a:buNone/>
            </a:pPr>
            <a:r>
              <a:rPr lang="en-US" dirty="0"/>
              <a:t>At the end of the lesson I think consent is….</a:t>
            </a:r>
          </a:p>
          <a:p>
            <a:pPr marL="0" indent="0">
              <a:buNone/>
            </a:pPr>
            <a:endParaRPr lang="en-US" dirty="0"/>
          </a:p>
          <a:p>
            <a:pPr marL="0" indent="0">
              <a:buNone/>
            </a:pPr>
            <a:r>
              <a:rPr lang="en-US" dirty="0"/>
              <a:t>One important thing I have learnt about consent is…</a:t>
            </a:r>
          </a:p>
        </p:txBody>
      </p:sp>
      <p:sp>
        <p:nvSpPr>
          <p:cNvPr id="7" name="AutoShape 2" descr="Close Friendships in Adolescence Predict Health in Adulthood – Association  for Psychological Science – AP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4" descr="Close Friendships in Adolescence Predict Health in Adulthood – Association  for Psychological Science – AP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2" descr="Close Friendships in Adolescence Predict Health in Adulthood – Association  for Psychological Science – APS"/>
          <p:cNvSpPr>
            <a:spLocks noChangeAspect="1" noChangeArrowheads="1"/>
          </p:cNvSpPr>
          <p:nvPr/>
        </p:nvSpPr>
        <p:spPr bwMode="auto">
          <a:xfrm>
            <a:off x="155575" y="1183595"/>
            <a:ext cx="59477"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4" descr="Close Friendships in Adolescence Predict Health in Adulthood – Association  for Psychological Science – APS"/>
          <p:cNvSpPr>
            <a:spLocks noChangeAspect="1" noChangeArrowheads="1"/>
          </p:cNvSpPr>
          <p:nvPr/>
        </p:nvSpPr>
        <p:spPr bwMode="auto">
          <a:xfrm>
            <a:off x="307975" y="1335995"/>
            <a:ext cx="59477"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479545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a:t>
            </a:r>
            <a:endParaRPr lang="en-GB" dirty="0"/>
          </a:p>
        </p:txBody>
      </p:sp>
      <p:sp>
        <p:nvSpPr>
          <p:cNvPr id="3" name="Content Placeholder 2"/>
          <p:cNvSpPr>
            <a:spLocks noGrp="1"/>
          </p:cNvSpPr>
          <p:nvPr>
            <p:ph idx="1"/>
          </p:nvPr>
        </p:nvSpPr>
        <p:spPr>
          <a:xfrm>
            <a:off x="838202" y="1825625"/>
            <a:ext cx="10515599" cy="981743"/>
          </a:xfrm>
        </p:spPr>
        <p:txBody>
          <a:bodyPr>
            <a:normAutofit fontScale="92500" lnSpcReduction="20000"/>
          </a:bodyPr>
          <a:lstStyle/>
          <a:p>
            <a:pPr marL="0" indent="0">
              <a:buNone/>
            </a:pPr>
            <a:r>
              <a:rPr lang="en-US" dirty="0"/>
              <a:t>If you ever need support about consent for either yourself or a friend/family member you can get support from the following places</a:t>
            </a:r>
          </a:p>
          <a:p>
            <a:pPr marL="0" indent="0">
              <a:buNone/>
            </a:pPr>
            <a:endParaRPr lang="en-US" dirty="0"/>
          </a:p>
        </p:txBody>
      </p:sp>
      <p:pic>
        <p:nvPicPr>
          <p:cNvPr id="5" name="Picture 4"/>
          <p:cNvPicPr>
            <a:picLocks noChangeAspect="1"/>
          </p:cNvPicPr>
          <p:nvPr/>
        </p:nvPicPr>
        <p:blipFill>
          <a:blip r:embed="rId2"/>
          <a:stretch>
            <a:fillRect/>
          </a:stretch>
        </p:blipFill>
        <p:spPr>
          <a:xfrm>
            <a:off x="674383" y="3347357"/>
            <a:ext cx="3925680" cy="2632593"/>
          </a:xfrm>
          <a:prstGeom prst="rect">
            <a:avLst/>
          </a:prstGeom>
        </p:spPr>
      </p:pic>
      <p:pic>
        <p:nvPicPr>
          <p:cNvPr id="6" name="Picture 5"/>
          <p:cNvPicPr>
            <a:picLocks noChangeAspect="1"/>
          </p:cNvPicPr>
          <p:nvPr/>
        </p:nvPicPr>
        <p:blipFill>
          <a:blip r:embed="rId3"/>
          <a:stretch>
            <a:fillRect/>
          </a:stretch>
        </p:blipFill>
        <p:spPr>
          <a:xfrm>
            <a:off x="5361214" y="2920578"/>
            <a:ext cx="2619375" cy="1743075"/>
          </a:xfrm>
          <a:prstGeom prst="rect">
            <a:avLst/>
          </a:prstGeom>
        </p:spPr>
      </p:pic>
      <p:pic>
        <p:nvPicPr>
          <p:cNvPr id="7" name="Picture 6"/>
          <p:cNvPicPr>
            <a:picLocks noChangeAspect="1"/>
          </p:cNvPicPr>
          <p:nvPr/>
        </p:nvPicPr>
        <p:blipFill>
          <a:blip r:embed="rId4"/>
          <a:stretch>
            <a:fillRect/>
          </a:stretch>
        </p:blipFill>
        <p:spPr>
          <a:xfrm>
            <a:off x="5599340" y="4786185"/>
            <a:ext cx="2143125" cy="2143125"/>
          </a:xfrm>
          <a:prstGeom prst="rect">
            <a:avLst/>
          </a:prstGeom>
        </p:spPr>
      </p:pic>
      <p:sp>
        <p:nvSpPr>
          <p:cNvPr id="8" name="TextBox 7"/>
          <p:cNvSpPr txBox="1"/>
          <p:nvPr/>
        </p:nvSpPr>
        <p:spPr>
          <a:xfrm>
            <a:off x="8178036" y="2807368"/>
            <a:ext cx="2550695" cy="1754326"/>
          </a:xfrm>
          <a:prstGeom prst="rect">
            <a:avLst/>
          </a:prstGeom>
          <a:noFill/>
        </p:spPr>
        <p:txBody>
          <a:bodyPr wrap="square" rtlCol="0">
            <a:spAutoFit/>
          </a:bodyPr>
          <a:lstStyle/>
          <a:p>
            <a:r>
              <a:rPr lang="en-US" dirty="0"/>
              <a:t>Childline.org.uk</a:t>
            </a:r>
          </a:p>
          <a:p>
            <a:endParaRPr lang="en-US" dirty="0"/>
          </a:p>
          <a:p>
            <a:r>
              <a:rPr lang="en-US" dirty="0"/>
              <a:t>Call – 08001111</a:t>
            </a:r>
          </a:p>
          <a:p>
            <a:endParaRPr lang="en-US" dirty="0"/>
          </a:p>
          <a:p>
            <a:r>
              <a:rPr lang="en-US" dirty="0"/>
              <a:t>Email or chat online for support</a:t>
            </a:r>
            <a:endParaRPr lang="en-GB" dirty="0"/>
          </a:p>
        </p:txBody>
      </p:sp>
      <p:sp>
        <p:nvSpPr>
          <p:cNvPr id="9" name="TextBox 8"/>
          <p:cNvSpPr txBox="1"/>
          <p:nvPr/>
        </p:nvSpPr>
        <p:spPr>
          <a:xfrm>
            <a:off x="7980589" y="4786185"/>
            <a:ext cx="3771899" cy="2031325"/>
          </a:xfrm>
          <a:prstGeom prst="rect">
            <a:avLst/>
          </a:prstGeom>
          <a:noFill/>
        </p:spPr>
        <p:txBody>
          <a:bodyPr wrap="square" rtlCol="0">
            <a:spAutoFit/>
          </a:bodyPr>
          <a:lstStyle/>
          <a:p>
            <a:r>
              <a:rPr lang="en-US" dirty="0"/>
              <a:t>Themix.org.uk</a:t>
            </a:r>
          </a:p>
          <a:p>
            <a:endParaRPr lang="en-US" dirty="0"/>
          </a:p>
          <a:p>
            <a:r>
              <a:rPr lang="en-US" dirty="0"/>
              <a:t>You can email or have one-to-chat online.</a:t>
            </a:r>
          </a:p>
          <a:p>
            <a:endParaRPr lang="en-US" dirty="0"/>
          </a:p>
          <a:p>
            <a:r>
              <a:rPr lang="en-US" dirty="0"/>
              <a:t>There is also a crisis messenger which is available 24/7</a:t>
            </a:r>
            <a:endParaRPr lang="en-GB" dirty="0"/>
          </a:p>
        </p:txBody>
      </p:sp>
    </p:spTree>
    <p:extLst>
      <p:ext uri="{BB962C8B-B14F-4D97-AF65-F5344CB8AC3E}">
        <p14:creationId xmlns:p14="http://schemas.microsoft.com/office/powerpoint/2010/main" val="3354908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Consent – Extension Activity</a:t>
            </a:r>
          </a:p>
        </p:txBody>
      </p:sp>
      <p:sp>
        <p:nvSpPr>
          <p:cNvPr id="3" name="Content Placeholder 2"/>
          <p:cNvSpPr>
            <a:spLocks noGrp="1"/>
          </p:cNvSpPr>
          <p:nvPr>
            <p:ph idx="1"/>
          </p:nvPr>
        </p:nvSpPr>
        <p:spPr>
          <a:xfrm>
            <a:off x="7121236" y="1825624"/>
            <a:ext cx="4232566" cy="4592761"/>
          </a:xfrm>
        </p:spPr>
        <p:txBody>
          <a:bodyPr>
            <a:normAutofit fontScale="85000" lnSpcReduction="20000"/>
          </a:bodyPr>
          <a:lstStyle/>
          <a:p>
            <a:pPr marL="0" indent="0">
              <a:buNone/>
            </a:pPr>
            <a:r>
              <a:rPr lang="en-US" dirty="0"/>
              <a:t>This is an example of some </a:t>
            </a:r>
            <a:r>
              <a:rPr lang="en-US" dirty="0" err="1"/>
              <a:t>WhatApp</a:t>
            </a:r>
            <a:r>
              <a:rPr lang="en-US" dirty="0"/>
              <a:t> message between 2 friends. Answer the questions in your books.</a:t>
            </a:r>
          </a:p>
          <a:p>
            <a:pPr marL="0" indent="0">
              <a:buNone/>
            </a:pPr>
            <a:endParaRPr lang="en-US" dirty="0"/>
          </a:p>
          <a:p>
            <a:pPr marL="514350" indent="-514350">
              <a:buAutoNum type="arabicPeriod"/>
            </a:pPr>
            <a:r>
              <a:rPr lang="en-US" dirty="0"/>
              <a:t>What do you think the friends are talking about?</a:t>
            </a:r>
          </a:p>
          <a:p>
            <a:pPr marL="514350" indent="-514350">
              <a:buAutoNum type="arabicPeriod"/>
            </a:pPr>
            <a:r>
              <a:rPr lang="en-US" dirty="0"/>
              <a:t>Do you think Alex was able to give consent to whatever happened? Explain your answer.</a:t>
            </a:r>
          </a:p>
          <a:p>
            <a:pPr marL="514350" indent="-514350">
              <a:buAutoNum type="arabicPeriod"/>
            </a:pPr>
            <a:r>
              <a:rPr lang="en-US" dirty="0"/>
              <a:t>What would you do if Alex was your friend?</a:t>
            </a:r>
          </a:p>
        </p:txBody>
      </p:sp>
      <p:sp>
        <p:nvSpPr>
          <p:cNvPr id="7" name="AutoShape 2" descr="Close Friendships in Adolescence Predict Health in Adulthood – Association  for Psychological Science – AP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4" descr="Close Friendships in Adolescence Predict Health in Adulthood – Association  for Psychological Science – AP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2" descr="Close Friendships in Adolescence Predict Health in Adulthood – Association  for Psychological Science – APS"/>
          <p:cNvSpPr>
            <a:spLocks noChangeAspect="1" noChangeArrowheads="1"/>
          </p:cNvSpPr>
          <p:nvPr/>
        </p:nvSpPr>
        <p:spPr bwMode="auto">
          <a:xfrm>
            <a:off x="155575" y="1183595"/>
            <a:ext cx="59477"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4" descr="Close Friendships in Adolescence Predict Health in Adulthood – Association  for Psychological Science – APS"/>
          <p:cNvSpPr>
            <a:spLocks noChangeAspect="1" noChangeArrowheads="1"/>
          </p:cNvSpPr>
          <p:nvPr/>
        </p:nvSpPr>
        <p:spPr bwMode="auto">
          <a:xfrm>
            <a:off x="307975" y="1335995"/>
            <a:ext cx="59477"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Rounded Rectangular Callout 8"/>
          <p:cNvSpPr/>
          <p:nvPr/>
        </p:nvSpPr>
        <p:spPr>
          <a:xfrm>
            <a:off x="460375" y="3242785"/>
            <a:ext cx="2181225" cy="392401"/>
          </a:xfrm>
          <a:prstGeom prst="wedgeRoundRectCallout">
            <a:avLst>
              <a:gd name="adj1" fmla="val -55625"/>
              <a:gd name="adj2" fmla="val 37770"/>
              <a:gd name="adj3" fmla="val 16667"/>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PT Sans" panose="020B0503020203020204" pitchFamily="34" charset="0"/>
                <a:ea typeface="Lato" panose="020B0604020202020204" charset="0"/>
                <a:cs typeface="Lato" panose="020B0604020202020204" charset="0"/>
              </a:rPr>
              <a:t>Did we what?</a:t>
            </a:r>
          </a:p>
        </p:txBody>
      </p:sp>
      <p:sp>
        <p:nvSpPr>
          <p:cNvPr id="12" name="Rounded Rectangular Callout 11"/>
          <p:cNvSpPr/>
          <p:nvPr/>
        </p:nvSpPr>
        <p:spPr>
          <a:xfrm>
            <a:off x="414123" y="1847985"/>
            <a:ext cx="4019331" cy="467245"/>
          </a:xfrm>
          <a:prstGeom prst="wedgeRoundRectCallout">
            <a:avLst>
              <a:gd name="adj1" fmla="val -55625"/>
              <a:gd name="adj2" fmla="val 37770"/>
              <a:gd name="adj3" fmla="val 16667"/>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PT Sans" panose="020B0503020203020204" pitchFamily="34" charset="0"/>
                <a:ea typeface="Lato" panose="020B0604020202020204" charset="0"/>
                <a:cs typeface="Lato" panose="020B0604020202020204" charset="0"/>
              </a:rPr>
              <a:t>Alex was really out of it last night!</a:t>
            </a:r>
          </a:p>
        </p:txBody>
      </p:sp>
      <p:sp>
        <p:nvSpPr>
          <p:cNvPr id="13" name="Rounded Rectangular Callout 12"/>
          <p:cNvSpPr/>
          <p:nvPr/>
        </p:nvSpPr>
        <p:spPr>
          <a:xfrm>
            <a:off x="460375" y="4714919"/>
            <a:ext cx="2347480" cy="422474"/>
          </a:xfrm>
          <a:prstGeom prst="wedgeRoundRectCallout">
            <a:avLst>
              <a:gd name="adj1" fmla="val -55625"/>
              <a:gd name="adj2" fmla="val 37770"/>
              <a:gd name="adj3" fmla="val 16667"/>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PT Sans" panose="020B0503020203020204" pitchFamily="34" charset="0"/>
                <a:ea typeface="Lato" panose="020B0604020202020204" charset="0"/>
                <a:cs typeface="Lato" panose="020B0604020202020204" charset="0"/>
              </a:rPr>
              <a:t>Yeah, yeah we did.</a:t>
            </a:r>
          </a:p>
        </p:txBody>
      </p:sp>
      <p:sp>
        <p:nvSpPr>
          <p:cNvPr id="14" name="Rounded Rectangular Callout 13"/>
          <p:cNvSpPr/>
          <p:nvPr/>
        </p:nvSpPr>
        <p:spPr>
          <a:xfrm>
            <a:off x="414123" y="6287067"/>
            <a:ext cx="4785950" cy="472595"/>
          </a:xfrm>
          <a:prstGeom prst="wedgeRoundRectCallout">
            <a:avLst>
              <a:gd name="adj1" fmla="val -55625"/>
              <a:gd name="adj2" fmla="val 37770"/>
              <a:gd name="adj3" fmla="val 16667"/>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PT Sans" panose="020B0503020203020204" pitchFamily="34" charset="0"/>
                <a:ea typeface="Lato" panose="020B0604020202020204" charset="0"/>
                <a:cs typeface="Lato" panose="020B0604020202020204" charset="0"/>
              </a:rPr>
              <a:t>That’s what happens when you get drunk</a:t>
            </a:r>
          </a:p>
        </p:txBody>
      </p:sp>
      <p:sp>
        <p:nvSpPr>
          <p:cNvPr id="15" name="Rounded Rectangular Callout 14"/>
          <p:cNvSpPr/>
          <p:nvPr/>
        </p:nvSpPr>
        <p:spPr>
          <a:xfrm>
            <a:off x="2571353" y="2613905"/>
            <a:ext cx="3720003" cy="397149"/>
          </a:xfrm>
          <a:prstGeom prst="wedgeRoundRectCallout">
            <a:avLst>
              <a:gd name="adj1" fmla="val 58816"/>
              <a:gd name="adj2" fmla="val 33496"/>
              <a:gd name="adj3" fmla="val 166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PT Sans" panose="020B0503020203020204" pitchFamily="34" charset="0"/>
                <a:ea typeface="Lato" panose="020B0604020202020204" charset="0"/>
                <a:cs typeface="Lato" panose="020B0604020202020204" charset="0"/>
              </a:rPr>
              <a:t>So after you both left… did you?</a:t>
            </a:r>
          </a:p>
        </p:txBody>
      </p:sp>
      <p:sp>
        <p:nvSpPr>
          <p:cNvPr id="16" name="Rounded Rectangular Callout 15"/>
          <p:cNvSpPr/>
          <p:nvPr/>
        </p:nvSpPr>
        <p:spPr>
          <a:xfrm>
            <a:off x="2571353" y="3909416"/>
            <a:ext cx="2628720" cy="450147"/>
          </a:xfrm>
          <a:prstGeom prst="wedgeRoundRectCallout">
            <a:avLst>
              <a:gd name="adj1" fmla="val 58816"/>
              <a:gd name="adj2" fmla="val 33496"/>
              <a:gd name="adj3" fmla="val 166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PT Sans" panose="020B0503020203020204" pitchFamily="34" charset="0"/>
                <a:ea typeface="Lato" panose="020B0604020202020204" charset="0"/>
                <a:cs typeface="Lato" panose="020B0604020202020204" charset="0"/>
              </a:rPr>
              <a:t>You know… did you?</a:t>
            </a:r>
          </a:p>
        </p:txBody>
      </p:sp>
      <p:sp>
        <p:nvSpPr>
          <p:cNvPr id="17" name="Rounded Rectangular Callout 16"/>
          <p:cNvSpPr/>
          <p:nvPr/>
        </p:nvSpPr>
        <p:spPr>
          <a:xfrm>
            <a:off x="2571353" y="5439296"/>
            <a:ext cx="4198902" cy="545868"/>
          </a:xfrm>
          <a:prstGeom prst="wedgeRoundRectCallout">
            <a:avLst>
              <a:gd name="adj1" fmla="val 58816"/>
              <a:gd name="adj2" fmla="val 33496"/>
              <a:gd name="adj3" fmla="val 166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PT Sans" panose="020B0503020203020204" pitchFamily="34" charset="0"/>
                <a:ea typeface="Lato" panose="020B0604020202020204" charset="0"/>
                <a:cs typeface="Lato" panose="020B0604020202020204" charset="0"/>
              </a:rPr>
              <a:t>I never thought Alex would do that! </a:t>
            </a:r>
          </a:p>
        </p:txBody>
      </p:sp>
    </p:spTree>
    <p:extLst>
      <p:ext uri="{BB962C8B-B14F-4D97-AF65-F5344CB8AC3E}">
        <p14:creationId xmlns:p14="http://schemas.microsoft.com/office/powerpoint/2010/main" val="3449826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27727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318" y="2662990"/>
            <a:ext cx="11587812" cy="1395664"/>
          </a:xfrm>
          <a:prstGeom prst="rect">
            <a:avLst/>
          </a:prstGeom>
        </p:spPr>
      </p:pic>
    </p:spTree>
    <p:extLst>
      <p:ext uri="{BB962C8B-B14F-4D97-AF65-F5344CB8AC3E}">
        <p14:creationId xmlns:p14="http://schemas.microsoft.com/office/powerpoint/2010/main" val="394816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2" y="1989486"/>
            <a:ext cx="10515600" cy="864550"/>
          </a:xfrm>
        </p:spPr>
        <p:txBody>
          <a:bodyPr>
            <a:normAutofit fontScale="92500" lnSpcReduction="20000"/>
          </a:bodyPr>
          <a:lstStyle/>
          <a:p>
            <a:pPr marL="0" indent="0" algn="ctr">
              <a:lnSpc>
                <a:spcPct val="110000"/>
              </a:lnSpc>
              <a:buNone/>
            </a:pPr>
            <a:r>
              <a:rPr lang="en-GB" b="1" dirty="0"/>
              <a:t>Big question: How can I secure my relationship through knowing what consent is?</a:t>
            </a:r>
          </a:p>
        </p:txBody>
      </p:sp>
      <p:sp>
        <p:nvSpPr>
          <p:cNvPr id="4" name="Content Placeholder 2"/>
          <p:cNvSpPr txBox="1">
            <a:spLocks/>
          </p:cNvSpPr>
          <p:nvPr/>
        </p:nvSpPr>
        <p:spPr>
          <a:xfrm>
            <a:off x="838202" y="2975550"/>
            <a:ext cx="10515600" cy="2880305"/>
          </a:xfrm>
          <a:prstGeom prst="rect">
            <a:avLst/>
          </a:prstGeom>
          <a:ln>
            <a:solidFill>
              <a:srgbClr val="E74519"/>
            </a:solidFill>
          </a:ln>
        </p:spPr>
        <p:txBody>
          <a:bodyPr vert="horz" lIns="91440" tIns="45721" rIns="91440" bIns="4572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411">
              <a:lnSpc>
                <a:spcPct val="110000"/>
              </a:lnSpc>
              <a:spcBef>
                <a:spcPts val="1001"/>
              </a:spcBef>
              <a:buNone/>
              <a:defRPr/>
            </a:pPr>
            <a:r>
              <a:rPr lang="en-US" b="1" dirty="0">
                <a:solidFill>
                  <a:prstClr val="black"/>
                </a:solidFill>
                <a:latin typeface="Comic Sans MS"/>
              </a:rPr>
              <a:t>Today we will look at:</a:t>
            </a:r>
          </a:p>
          <a:p>
            <a:pPr defTabSz="914411">
              <a:lnSpc>
                <a:spcPct val="110000"/>
              </a:lnSpc>
              <a:spcBef>
                <a:spcPts val="1001"/>
              </a:spcBef>
              <a:buFontTx/>
              <a:buChar char="-"/>
              <a:defRPr/>
            </a:pPr>
            <a:r>
              <a:rPr lang="en-US" b="1" dirty="0">
                <a:solidFill>
                  <a:prstClr val="black"/>
                </a:solidFill>
                <a:latin typeface="Comic Sans MS"/>
              </a:rPr>
              <a:t>The definition of consent</a:t>
            </a:r>
          </a:p>
          <a:p>
            <a:pPr defTabSz="914411">
              <a:lnSpc>
                <a:spcPct val="110000"/>
              </a:lnSpc>
              <a:spcBef>
                <a:spcPts val="1001"/>
              </a:spcBef>
              <a:buFontTx/>
              <a:buChar char="-"/>
              <a:defRPr/>
            </a:pPr>
            <a:r>
              <a:rPr lang="en-US" b="1" dirty="0">
                <a:solidFill>
                  <a:prstClr val="black"/>
                </a:solidFill>
                <a:latin typeface="Comic Sans MS"/>
              </a:rPr>
              <a:t>The laws around consent</a:t>
            </a:r>
          </a:p>
          <a:p>
            <a:pPr defTabSz="914411">
              <a:lnSpc>
                <a:spcPct val="110000"/>
              </a:lnSpc>
              <a:spcBef>
                <a:spcPts val="1001"/>
              </a:spcBef>
              <a:buFontTx/>
              <a:buChar char="-"/>
              <a:defRPr/>
            </a:pPr>
            <a:r>
              <a:rPr lang="en-US" b="1" dirty="0">
                <a:solidFill>
                  <a:prstClr val="black"/>
                </a:solidFill>
                <a:latin typeface="Comic Sans MS"/>
              </a:rPr>
              <a:t>How to know if consent is given</a:t>
            </a:r>
          </a:p>
          <a:p>
            <a:pPr defTabSz="914411">
              <a:lnSpc>
                <a:spcPct val="110000"/>
              </a:lnSpc>
              <a:spcBef>
                <a:spcPts val="1001"/>
              </a:spcBef>
              <a:buFontTx/>
              <a:buChar char="-"/>
              <a:defRPr/>
            </a:pPr>
            <a:endParaRPr lang="en-US" b="1" dirty="0">
              <a:solidFill>
                <a:prstClr val="black"/>
              </a:solidFill>
              <a:latin typeface="Comic Sans MS"/>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096" y="593822"/>
            <a:ext cx="11587812" cy="1395664"/>
          </a:xfrm>
          <a:prstGeom prst="rect">
            <a:avLst/>
          </a:prstGeom>
        </p:spPr>
      </p:pic>
    </p:spTree>
    <p:extLst>
      <p:ext uri="{BB962C8B-B14F-4D97-AF65-F5344CB8AC3E}">
        <p14:creationId xmlns:p14="http://schemas.microsoft.com/office/powerpoint/2010/main" val="3880550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our starting point?</a:t>
            </a:r>
          </a:p>
        </p:txBody>
      </p:sp>
      <p:sp>
        <p:nvSpPr>
          <p:cNvPr id="3" name="Content Placeholder 2"/>
          <p:cNvSpPr>
            <a:spLocks noGrp="1"/>
          </p:cNvSpPr>
          <p:nvPr>
            <p:ph idx="1"/>
          </p:nvPr>
        </p:nvSpPr>
        <p:spPr>
          <a:xfrm>
            <a:off x="838202" y="1825624"/>
            <a:ext cx="10515600" cy="2940339"/>
          </a:xfrm>
        </p:spPr>
        <p:txBody>
          <a:bodyPr>
            <a:normAutofit/>
          </a:bodyPr>
          <a:lstStyle/>
          <a:p>
            <a:pPr marL="0" indent="0">
              <a:buNone/>
            </a:pPr>
            <a:r>
              <a:rPr lang="en-US" dirty="0"/>
              <a:t>In your books, complete the following sentence</a:t>
            </a:r>
          </a:p>
          <a:p>
            <a:pPr marL="0" indent="0">
              <a:buNone/>
            </a:pPr>
            <a:endParaRPr lang="en-US" dirty="0"/>
          </a:p>
          <a:p>
            <a:pPr marL="0" indent="0">
              <a:buNone/>
            </a:pPr>
            <a:r>
              <a:rPr lang="en-US" dirty="0"/>
              <a:t>1. At the start of the lesson I think consent is…</a:t>
            </a:r>
          </a:p>
        </p:txBody>
      </p:sp>
    </p:spTree>
    <p:extLst>
      <p:ext uri="{BB962C8B-B14F-4D97-AF65-F5344CB8AC3E}">
        <p14:creationId xmlns:p14="http://schemas.microsoft.com/office/powerpoint/2010/main" val="3851160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consent?</a:t>
            </a:r>
          </a:p>
        </p:txBody>
      </p:sp>
      <p:sp>
        <p:nvSpPr>
          <p:cNvPr id="3" name="Content Placeholder 2"/>
          <p:cNvSpPr>
            <a:spLocks noGrp="1"/>
          </p:cNvSpPr>
          <p:nvPr>
            <p:ph idx="1"/>
          </p:nvPr>
        </p:nvSpPr>
        <p:spPr>
          <a:xfrm>
            <a:off x="838202" y="1825625"/>
            <a:ext cx="5636489" cy="4847892"/>
          </a:xfrm>
        </p:spPr>
        <p:txBody>
          <a:bodyPr>
            <a:normAutofit fontScale="92500" lnSpcReduction="10000"/>
          </a:bodyPr>
          <a:lstStyle/>
          <a:p>
            <a:pPr marL="0" indent="0">
              <a:buNone/>
            </a:pPr>
            <a:r>
              <a:rPr lang="en-US" dirty="0"/>
              <a:t>The definition of consent is…</a:t>
            </a:r>
          </a:p>
          <a:p>
            <a:pPr marL="0" indent="0">
              <a:buNone/>
            </a:pPr>
            <a:endParaRPr lang="en-US" dirty="0"/>
          </a:p>
          <a:p>
            <a:pPr marL="0" indent="0">
              <a:buNone/>
            </a:pPr>
            <a:r>
              <a:rPr lang="en-US" dirty="0"/>
              <a:t>“An agreement by </a:t>
            </a:r>
            <a:r>
              <a:rPr lang="en-US" b="1" u="sng" dirty="0"/>
              <a:t>choice</a:t>
            </a:r>
            <a:r>
              <a:rPr lang="en-US" dirty="0"/>
              <a:t> made by someone with the </a:t>
            </a:r>
            <a:r>
              <a:rPr lang="en-US" b="1" u="sng" dirty="0"/>
              <a:t>freedom</a:t>
            </a:r>
            <a:r>
              <a:rPr lang="en-US" dirty="0"/>
              <a:t> and </a:t>
            </a:r>
            <a:r>
              <a:rPr lang="en-US" b="1" u="sng" dirty="0"/>
              <a:t>capacity</a:t>
            </a:r>
            <a:r>
              <a:rPr lang="en-US" dirty="0"/>
              <a:t> to provide consent.”</a:t>
            </a:r>
          </a:p>
          <a:p>
            <a:pPr marL="0" indent="0">
              <a:buNone/>
            </a:pPr>
            <a:endParaRPr lang="en-US" dirty="0"/>
          </a:p>
          <a:p>
            <a:pPr marL="0" indent="0">
              <a:buNone/>
            </a:pPr>
            <a:r>
              <a:rPr lang="en-US" b="1" u="sng" dirty="0"/>
              <a:t>Turn and Talk</a:t>
            </a:r>
          </a:p>
          <a:p>
            <a:pPr marL="0" indent="0">
              <a:buNone/>
            </a:pPr>
            <a:endParaRPr lang="en-US" b="1" u="sng" dirty="0"/>
          </a:p>
          <a:p>
            <a:pPr marL="0" indent="0">
              <a:buNone/>
            </a:pPr>
            <a:r>
              <a:rPr lang="en-US" dirty="0"/>
              <a:t>With the person next to you discuss why choice, freedom and capacity underlined in the definition?</a:t>
            </a:r>
          </a:p>
        </p:txBody>
      </p:sp>
      <p:pic>
        <p:nvPicPr>
          <p:cNvPr id="7" name="Picture 6"/>
          <p:cNvPicPr>
            <a:picLocks noChangeAspect="1"/>
          </p:cNvPicPr>
          <p:nvPr/>
        </p:nvPicPr>
        <p:blipFill>
          <a:blip r:embed="rId2"/>
          <a:stretch>
            <a:fillRect/>
          </a:stretch>
        </p:blipFill>
        <p:spPr>
          <a:xfrm>
            <a:off x="6788735" y="2144589"/>
            <a:ext cx="4954492" cy="3711087"/>
          </a:xfrm>
          <a:prstGeom prst="rect">
            <a:avLst/>
          </a:prstGeom>
        </p:spPr>
      </p:pic>
    </p:spTree>
    <p:extLst>
      <p:ext uri="{BB962C8B-B14F-4D97-AF65-F5344CB8AC3E}">
        <p14:creationId xmlns:p14="http://schemas.microsoft.com/office/powerpoint/2010/main" val="2693271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of Consent</a:t>
            </a:r>
          </a:p>
        </p:txBody>
      </p:sp>
      <p:sp>
        <p:nvSpPr>
          <p:cNvPr id="3" name="Content Placeholder 2"/>
          <p:cNvSpPr>
            <a:spLocks noGrp="1"/>
          </p:cNvSpPr>
          <p:nvPr>
            <p:ph idx="1"/>
          </p:nvPr>
        </p:nvSpPr>
        <p:spPr>
          <a:xfrm>
            <a:off x="838202" y="1825625"/>
            <a:ext cx="5636489" cy="4847892"/>
          </a:xfrm>
        </p:spPr>
        <p:txBody>
          <a:bodyPr>
            <a:normAutofit fontScale="92500" lnSpcReduction="20000"/>
          </a:bodyPr>
          <a:lstStyle/>
          <a:p>
            <a:pPr marL="0" indent="0">
              <a:buNone/>
            </a:pPr>
            <a:r>
              <a:rPr lang="en-US" dirty="0"/>
              <a:t>While watching the 2 volunteers think about the following questions:</a:t>
            </a:r>
          </a:p>
          <a:p>
            <a:pPr marL="0" indent="0">
              <a:buNone/>
            </a:pPr>
            <a:endParaRPr lang="en-US" dirty="0"/>
          </a:p>
          <a:p>
            <a:pPr marL="514350" indent="-514350">
              <a:buAutoNum type="arabicPeriod"/>
            </a:pPr>
            <a:r>
              <a:rPr lang="en-US" dirty="0"/>
              <a:t>Who had the responsibility for stopping how close the 2 people got?</a:t>
            </a:r>
          </a:p>
          <a:p>
            <a:pPr marL="514350" indent="-514350">
              <a:buAutoNum type="arabicPeriod"/>
            </a:pPr>
            <a:r>
              <a:rPr lang="en-US" dirty="0"/>
              <a:t>How would you feel if the request was ignored?</a:t>
            </a:r>
          </a:p>
          <a:p>
            <a:pPr marL="514350" indent="-514350">
              <a:buAutoNum type="arabicPeriod"/>
            </a:pPr>
            <a:r>
              <a:rPr lang="en-US" dirty="0"/>
              <a:t>If the volunteers did this activity again – can the person who was moving immediately go to where they stopped previously?</a:t>
            </a:r>
          </a:p>
        </p:txBody>
      </p:sp>
      <p:pic>
        <p:nvPicPr>
          <p:cNvPr id="7" name="Picture 6"/>
          <p:cNvPicPr>
            <a:picLocks noChangeAspect="1"/>
          </p:cNvPicPr>
          <p:nvPr/>
        </p:nvPicPr>
        <p:blipFill>
          <a:blip r:embed="rId3"/>
          <a:stretch>
            <a:fillRect/>
          </a:stretch>
        </p:blipFill>
        <p:spPr>
          <a:xfrm>
            <a:off x="6788735" y="2144589"/>
            <a:ext cx="4954492" cy="3711087"/>
          </a:xfrm>
          <a:prstGeom prst="rect">
            <a:avLst/>
          </a:prstGeom>
        </p:spPr>
      </p:pic>
    </p:spTree>
    <p:extLst>
      <p:ext uri="{BB962C8B-B14F-4D97-AF65-F5344CB8AC3E}">
        <p14:creationId xmlns:p14="http://schemas.microsoft.com/office/powerpoint/2010/main" val="3580740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When is consent used in relationships?</a:t>
            </a:r>
          </a:p>
        </p:txBody>
      </p:sp>
      <p:sp>
        <p:nvSpPr>
          <p:cNvPr id="3" name="Content Placeholder 2"/>
          <p:cNvSpPr>
            <a:spLocks noGrp="1"/>
          </p:cNvSpPr>
          <p:nvPr>
            <p:ph idx="1"/>
          </p:nvPr>
        </p:nvSpPr>
        <p:spPr>
          <a:xfrm>
            <a:off x="838202" y="1825625"/>
            <a:ext cx="5636489" cy="4847892"/>
          </a:xfrm>
        </p:spPr>
        <p:txBody>
          <a:bodyPr>
            <a:normAutofit/>
          </a:bodyPr>
          <a:lstStyle/>
          <a:p>
            <a:pPr marL="0" indent="0">
              <a:buNone/>
            </a:pPr>
            <a:r>
              <a:rPr lang="en-US" dirty="0"/>
              <a:t>Consent is normally linked to sexual relationships as consent is important when any sexual activity happens between 2 people.</a:t>
            </a:r>
          </a:p>
          <a:p>
            <a:pPr marL="0" indent="0">
              <a:buNone/>
            </a:pPr>
            <a:endParaRPr lang="en-US" dirty="0"/>
          </a:p>
          <a:p>
            <a:pPr marL="0" indent="0">
              <a:buNone/>
            </a:pPr>
            <a:r>
              <a:rPr lang="en-US" dirty="0"/>
              <a:t>Consent meant that </a:t>
            </a:r>
            <a:r>
              <a:rPr lang="en-US" b="1" u="sng" dirty="0"/>
              <a:t>both</a:t>
            </a:r>
            <a:r>
              <a:rPr lang="en-US" dirty="0"/>
              <a:t> people agree to the sexual activity happening.</a:t>
            </a:r>
          </a:p>
          <a:p>
            <a:pPr marL="0" indent="0">
              <a:buNone/>
            </a:pPr>
            <a:endParaRPr lang="en-US" dirty="0"/>
          </a:p>
          <a:p>
            <a:pPr marL="0" indent="0">
              <a:buNone/>
            </a:pPr>
            <a:endParaRPr lang="en-US" dirty="0"/>
          </a:p>
        </p:txBody>
      </p:sp>
      <p:pic>
        <p:nvPicPr>
          <p:cNvPr id="7" name="Picture 6"/>
          <p:cNvPicPr>
            <a:picLocks noChangeAspect="1"/>
          </p:cNvPicPr>
          <p:nvPr/>
        </p:nvPicPr>
        <p:blipFill>
          <a:blip r:embed="rId2"/>
          <a:stretch>
            <a:fillRect/>
          </a:stretch>
        </p:blipFill>
        <p:spPr>
          <a:xfrm>
            <a:off x="6698271" y="2479430"/>
            <a:ext cx="5118381" cy="2866293"/>
          </a:xfrm>
          <a:prstGeom prst="rect">
            <a:avLst/>
          </a:prstGeom>
        </p:spPr>
      </p:pic>
    </p:spTree>
    <p:extLst>
      <p:ext uri="{BB962C8B-B14F-4D97-AF65-F5344CB8AC3E}">
        <p14:creationId xmlns:p14="http://schemas.microsoft.com/office/powerpoint/2010/main" val="2373182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the Law around consent?</a:t>
            </a:r>
          </a:p>
        </p:txBody>
      </p:sp>
      <p:sp>
        <p:nvSpPr>
          <p:cNvPr id="3" name="Content Placeholder 2"/>
          <p:cNvSpPr>
            <a:spLocks noGrp="1"/>
          </p:cNvSpPr>
          <p:nvPr>
            <p:ph idx="1"/>
          </p:nvPr>
        </p:nvSpPr>
        <p:spPr>
          <a:xfrm>
            <a:off x="838202" y="1825625"/>
            <a:ext cx="5636489" cy="4847892"/>
          </a:xfrm>
        </p:spPr>
        <p:txBody>
          <a:bodyPr>
            <a:normAutofit fontScale="77500" lnSpcReduction="20000"/>
          </a:bodyPr>
          <a:lstStyle/>
          <a:p>
            <a:pPr marL="0" indent="0">
              <a:buNone/>
            </a:pPr>
            <a:r>
              <a:rPr lang="en-US" dirty="0"/>
              <a:t>Rule of Law is a value that we follow in the UK.</a:t>
            </a:r>
          </a:p>
          <a:p>
            <a:pPr marL="0" indent="0">
              <a:buNone/>
            </a:pPr>
            <a:endParaRPr lang="en-US" dirty="0"/>
          </a:p>
          <a:p>
            <a:pPr marL="0" indent="0">
              <a:buNone/>
            </a:pPr>
            <a:r>
              <a:rPr lang="en-US" dirty="0"/>
              <a:t>The law states that if you do </a:t>
            </a:r>
            <a:r>
              <a:rPr lang="en-US" b="1" u="sng" dirty="0"/>
              <a:t>not</a:t>
            </a:r>
            <a:r>
              <a:rPr lang="en-US" dirty="0"/>
              <a:t> gain consent for any sexual activity, this action is classed as sexual harassment all the way up to sexual assault including rape.</a:t>
            </a:r>
          </a:p>
          <a:p>
            <a:pPr marL="0" indent="0">
              <a:buNone/>
            </a:pPr>
            <a:endParaRPr lang="en-US" dirty="0"/>
          </a:p>
          <a:p>
            <a:pPr marL="0" indent="0">
              <a:buNone/>
            </a:pPr>
            <a:r>
              <a:rPr lang="en-US" dirty="0"/>
              <a:t>The charge is dependent on the sexual action that takes place.</a:t>
            </a:r>
          </a:p>
          <a:p>
            <a:pPr marL="0" indent="0">
              <a:buNone/>
            </a:pPr>
            <a:endParaRPr lang="en-US" dirty="0"/>
          </a:p>
          <a:p>
            <a:pPr marL="0" indent="0">
              <a:buNone/>
            </a:pPr>
            <a:r>
              <a:rPr lang="en-US" dirty="0"/>
              <a:t>It is also important in terms of the law to understand that consent can be </a:t>
            </a:r>
            <a:r>
              <a:rPr lang="en-US" b="1" dirty="0"/>
              <a:t>withdrawn </a:t>
            </a:r>
            <a:r>
              <a:rPr lang="en-US" dirty="0"/>
              <a:t>at any time. At this point all actions should stop otherwise this is nonconsensual action.</a:t>
            </a:r>
          </a:p>
        </p:txBody>
      </p:sp>
      <p:pic>
        <p:nvPicPr>
          <p:cNvPr id="4" name="Picture 3"/>
          <p:cNvPicPr>
            <a:picLocks noChangeAspect="1"/>
          </p:cNvPicPr>
          <p:nvPr/>
        </p:nvPicPr>
        <p:blipFill rotWithShape="1">
          <a:blip r:embed="rId2"/>
          <a:srcRect t="194" r="50085"/>
          <a:stretch/>
        </p:blipFill>
        <p:spPr>
          <a:xfrm>
            <a:off x="7150344" y="2417884"/>
            <a:ext cx="4095017" cy="3144045"/>
          </a:xfrm>
          <a:prstGeom prst="rect">
            <a:avLst/>
          </a:prstGeom>
        </p:spPr>
      </p:pic>
    </p:spTree>
    <p:extLst>
      <p:ext uri="{BB962C8B-B14F-4D97-AF65-F5344CB8AC3E}">
        <p14:creationId xmlns:p14="http://schemas.microsoft.com/office/powerpoint/2010/main" val="2608742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mic San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mic San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1515</Words>
  <Application>Microsoft Office PowerPoint</Application>
  <PresentationFormat>Widescreen</PresentationFormat>
  <Paragraphs>176</Paragraphs>
  <Slides>25</Slides>
  <Notes>3</Notes>
  <HiddenSlides>0</HiddenSlides>
  <MMClips>1</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25</vt:i4>
      </vt:variant>
    </vt:vector>
  </HeadingPairs>
  <TitlesOfParts>
    <vt:vector size="35" baseType="lpstr">
      <vt:lpstr>Arial</vt:lpstr>
      <vt:lpstr>Calibri</vt:lpstr>
      <vt:lpstr>Calibri Light</vt:lpstr>
      <vt:lpstr>Comic Sans MS</vt:lpstr>
      <vt:lpstr>Franklin Gothic Book</vt:lpstr>
      <vt:lpstr>PT Sans</vt:lpstr>
      <vt:lpstr>Office Theme</vt:lpstr>
      <vt:lpstr>1_Office Theme</vt:lpstr>
      <vt:lpstr>2_Office Theme</vt:lpstr>
      <vt:lpstr>3_Office Theme</vt:lpstr>
      <vt:lpstr>PowerPoint Presentation</vt:lpstr>
      <vt:lpstr>PowerPoint Presentation</vt:lpstr>
      <vt:lpstr>PowerPoint Presentation</vt:lpstr>
      <vt:lpstr>PowerPoint Presentation</vt:lpstr>
      <vt:lpstr>What is our starting point?</vt:lpstr>
      <vt:lpstr>What is consent?</vt:lpstr>
      <vt:lpstr>Example of Consent</vt:lpstr>
      <vt:lpstr>When is consent used in relationships?</vt:lpstr>
      <vt:lpstr>What is the Law around consent?</vt:lpstr>
      <vt:lpstr>Recap Questions: whiteboard task – True or False </vt:lpstr>
      <vt:lpstr>Recap Questions: whiteboard task – True or False </vt:lpstr>
      <vt:lpstr>How to provide consent</vt:lpstr>
      <vt:lpstr>What is verbal consent?</vt:lpstr>
      <vt:lpstr>What is non verbal consent?</vt:lpstr>
      <vt:lpstr>Example of non verbal consent</vt:lpstr>
      <vt:lpstr>What can impact a persons ability to provide consent?</vt:lpstr>
      <vt:lpstr>What can impact a persons ability to provide consent?</vt:lpstr>
      <vt:lpstr>Recap Questions: whiteboard task – True or False </vt:lpstr>
      <vt:lpstr>Recap Questions: whiteboard task – True or False </vt:lpstr>
      <vt:lpstr>Consent – what we know</vt:lpstr>
      <vt:lpstr>Consent - Recap</vt:lpstr>
      <vt:lpstr>Consent - Recap</vt:lpstr>
      <vt:lpstr>Support</vt:lpstr>
      <vt:lpstr>Consent – Extension Activity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52</cp:revision>
  <dcterms:created xsi:type="dcterms:W3CDTF">2024-02-08T13:03:42Z</dcterms:created>
  <dcterms:modified xsi:type="dcterms:W3CDTF">2024-04-10T10:20:03Z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