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34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0" r:id="rId28"/>
    <p:sldId id="281" r:id="rId29"/>
    <p:sldId id="282" r:id="rId30"/>
    <p:sldId id="284" r:id="rId31"/>
    <p:sldId id="279" r:id="rId32"/>
    <p:sldId id="28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Be86VaCUh6G7NuourACMw==" hashData="SHL/8VWeQa/gUP2XvMaqQM/Lzg8yZMa5fT+Iz78q/Or/oicyOqjYFSdgzgKl/gz1FovlcPYyBrjLvXxEILfUZ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6A0F6-16DC-472B-80D3-08574FB8FD1A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202F6-3D61-4B75-9BCF-6398501004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94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https://www.youtube.com/watch?v=i83VQIaDlQw watch</a:t>
            </a:r>
            <a:r>
              <a:rPr lang="en-GB" baseline="0" dirty="0"/>
              <a:t> up to 1:56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202F6-3D61-4B75-9BCF-63985010042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595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202F6-3D61-4B75-9BCF-63985010042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603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https://www.youtube.com/watch?v=P5x5Fo7rMvY up to 1:39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202F6-3D61-4B75-9BCF-63985010042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804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202F6-3D61-4B75-9BCF-63985010042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127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202F6-3D61-4B75-9BCF-63985010042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920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202F6-3D61-4B75-9BCF-63985010042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394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202F6-3D61-4B75-9BCF-63985010042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60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202F6-3D61-4B75-9BCF-63985010042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25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202F6-3D61-4B75-9BCF-63985010042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958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95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670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325" y="1278882"/>
            <a:ext cx="11170508" cy="1023947"/>
          </a:xfrm>
          <a:gradFill>
            <a:gsLst>
              <a:gs pos="0">
                <a:srgbClr val="E74519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bg1">
                  <a:alpha val="40000"/>
                </a:schemeClr>
              </a:gs>
            </a:gsLst>
            <a:lin ang="5400000" scaled="0"/>
          </a:gradFill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chemeClr val="bg1"/>
          </a:solidFill>
          <a:ln>
            <a:solidFill>
              <a:srgbClr val="E74519"/>
            </a:solidFill>
          </a:ln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421" y="98418"/>
            <a:ext cx="6525950" cy="9493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9652" y="212836"/>
            <a:ext cx="2396046" cy="36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64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E74519"/>
            </a:solidFill>
          </a:ln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E74519"/>
            </a:solidFill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071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  <a:ln>
            <a:solidFill>
              <a:srgbClr val="E74519"/>
            </a:solidFill>
          </a:ln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  <a:ln>
            <a:solidFill>
              <a:srgbClr val="E74519"/>
            </a:solidFill>
          </a:ln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886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E74519"/>
            </a:solidFill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ln>
            <a:solidFill>
              <a:srgbClr val="E74519"/>
            </a:solidFill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ln>
            <a:solidFill>
              <a:srgbClr val="E74519"/>
            </a:solidFill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065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096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392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232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59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463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713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074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892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323" y="1278882"/>
            <a:ext cx="11170509" cy="1023947"/>
          </a:xfrm>
          <a:gradFill>
            <a:gsLst>
              <a:gs pos="0">
                <a:srgbClr val="E74519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bg1">
                  <a:alpha val="40000"/>
                </a:schemeClr>
              </a:gs>
            </a:gsLst>
            <a:lin ang="5400000" scaled="0"/>
          </a:gradFill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chemeClr val="bg1"/>
          </a:solidFill>
          <a:ln>
            <a:solidFill>
              <a:srgbClr val="E74519"/>
            </a:solidFill>
          </a:ln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420" y="98417"/>
            <a:ext cx="6525951" cy="9493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9650" y="212836"/>
            <a:ext cx="2396047" cy="36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54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E74519"/>
            </a:solidFill>
          </a:ln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E74519"/>
            </a:solidFill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149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solidFill>
              <a:srgbClr val="E74519"/>
            </a:solidFill>
          </a:ln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solidFill>
              <a:srgbClr val="E74519"/>
            </a:solidFill>
          </a:ln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77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E74519"/>
            </a:solidFill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solidFill>
              <a:srgbClr val="E74519"/>
            </a:solidFill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solidFill>
              <a:srgbClr val="E74519"/>
            </a:solidFill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0008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2752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56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84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8449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9471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576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313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7352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325" y="1278882"/>
            <a:ext cx="11170508" cy="1023947"/>
          </a:xfrm>
          <a:gradFill>
            <a:gsLst>
              <a:gs pos="0">
                <a:srgbClr val="E74519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bg1">
                  <a:alpha val="40000"/>
                </a:schemeClr>
              </a:gs>
            </a:gsLst>
            <a:lin ang="5400000" scaled="0"/>
          </a:gradFill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chemeClr val="bg1"/>
          </a:solidFill>
          <a:ln>
            <a:solidFill>
              <a:srgbClr val="E74519"/>
            </a:solidFill>
          </a:ln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421" y="98418"/>
            <a:ext cx="6525950" cy="9493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9652" y="212836"/>
            <a:ext cx="2396046" cy="36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919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E74519"/>
            </a:solidFill>
          </a:ln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E74519"/>
            </a:solidFill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5427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  <a:ln>
            <a:solidFill>
              <a:srgbClr val="E74519"/>
            </a:solidFill>
          </a:ln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  <a:ln>
            <a:solidFill>
              <a:srgbClr val="E74519"/>
            </a:solidFill>
          </a:ln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4899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E74519"/>
            </a:solidFill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ln>
            <a:solidFill>
              <a:srgbClr val="E74519"/>
            </a:solidFill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ln>
            <a:solidFill>
              <a:srgbClr val="E74519"/>
            </a:solidFill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7893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1619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98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688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3076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1449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8418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8035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0167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F766F-0940-4468-BC45-7AF3F46D672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EE31B-16CF-4897-AD30-52E3670579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0204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F766F-0940-4468-BC45-7AF3F46D672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EE31B-16CF-4897-AD30-52E3670579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7033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F766F-0940-4468-BC45-7AF3F46D672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EE31B-16CF-4897-AD30-52E3670579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5249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F766F-0940-4468-BC45-7AF3F46D672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EE31B-16CF-4897-AD30-52E3670579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4750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F766F-0940-4468-BC45-7AF3F46D672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EE31B-16CF-4897-AD30-52E3670579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182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1539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F766F-0940-4468-BC45-7AF3F46D672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EE31B-16CF-4897-AD30-52E3670579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340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F766F-0940-4468-BC45-7AF3F46D672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EE31B-16CF-4897-AD30-52E3670579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9091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F766F-0940-4468-BC45-7AF3F46D672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EE31B-16CF-4897-AD30-52E3670579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8241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F766F-0940-4468-BC45-7AF3F46D672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EE31B-16CF-4897-AD30-52E3670579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542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F766F-0940-4468-BC45-7AF3F46D672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EE31B-16CF-4897-AD30-52E3670579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4227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F766F-0940-4468-BC45-7AF3F46D672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EE31B-16CF-4897-AD30-52E3670579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70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74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4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47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10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07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11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0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59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F766F-0940-4468-BC45-7AF3F46D672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EE31B-16CF-4897-AD30-52E3670579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88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i83VQIaDlQw?si=vzSrhkh23RHhvlLz&amp;start=0&amp;end=116;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P5x5Fo7rMvY?si=5TFEeS8ULfExyPhS&amp;start=0&amp;end=99;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25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sexual orientations are there?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2" y="1825625"/>
            <a:ext cx="10515600" cy="6312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Having watched the video now match up the keywords to their definitions. You should write these in your books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2" y="2700876"/>
            <a:ext cx="2688769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Sexual orientation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1" y="3481454"/>
            <a:ext cx="2688769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Homosexual/gay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1" y="4265023"/>
            <a:ext cx="2688769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Homosexual/lesbian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5037009"/>
            <a:ext cx="2688769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Heterosexual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5848054"/>
            <a:ext cx="2688769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Bisexual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994238" y="2605769"/>
            <a:ext cx="4359564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Boys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that are attracted to boys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990113" y="4270824"/>
            <a:ext cx="4359564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omic Sans MS"/>
              </a:rPr>
              <a:t>Girls that are attracted to girls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985988" y="3475853"/>
            <a:ext cx="4359564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omic Sans MS"/>
              </a:rPr>
              <a:t>People who are attracted to both boys and girls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994238" y="4956689"/>
            <a:ext cx="4359564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People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who are attracted to the opposite sex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994238" y="5848053"/>
            <a:ext cx="4359564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omic Sans MS"/>
              </a:rPr>
              <a:t>How people feel physically and romantically towards other people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cxnSp>
        <p:nvCxnSpPr>
          <p:cNvPr id="20" name="Straight Arrow Connector 19"/>
          <p:cNvCxnSpPr>
            <a:endCxn id="14" idx="1"/>
          </p:cNvCxnSpPr>
          <p:nvPr/>
        </p:nvCxnSpPr>
        <p:spPr>
          <a:xfrm>
            <a:off x="3524907" y="2962830"/>
            <a:ext cx="3469331" cy="31535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0" idx="1"/>
          </p:cNvCxnSpPr>
          <p:nvPr/>
        </p:nvCxnSpPr>
        <p:spPr>
          <a:xfrm flipV="1">
            <a:off x="3524907" y="2874057"/>
            <a:ext cx="3469331" cy="8764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1" idx="1"/>
          </p:cNvCxnSpPr>
          <p:nvPr/>
        </p:nvCxnSpPr>
        <p:spPr>
          <a:xfrm>
            <a:off x="3525939" y="4531639"/>
            <a:ext cx="3464174" cy="74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3" idx="1"/>
          </p:cNvCxnSpPr>
          <p:nvPr/>
        </p:nvCxnSpPr>
        <p:spPr>
          <a:xfrm flipV="1">
            <a:off x="3528001" y="5224977"/>
            <a:ext cx="3466237" cy="728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2" idx="1"/>
          </p:cNvCxnSpPr>
          <p:nvPr/>
        </p:nvCxnSpPr>
        <p:spPr>
          <a:xfrm flipV="1">
            <a:off x="3524907" y="3744141"/>
            <a:ext cx="3461081" cy="24026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31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 there any other sexual orientations?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2" y="1825624"/>
            <a:ext cx="10515600" cy="4519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are many more sexual orientations. Other sexual orientations you may have heard of are: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Asexual</a:t>
            </a:r>
            <a:r>
              <a:rPr lang="en-US" dirty="0"/>
              <a:t> – A person who does not experience sexual attraction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Bi</a:t>
            </a:r>
            <a:r>
              <a:rPr lang="en-US" dirty="0"/>
              <a:t> – This is the same as bisexual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Pan/Pansexual</a:t>
            </a:r>
            <a:r>
              <a:rPr lang="en-US" dirty="0"/>
              <a:t> – A person whose romantic and/or sexual attraction towards others is not limited by sex or gender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44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 Questions: whiteboard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1261"/>
            <a:ext cx="10515600" cy="14329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What is being described?</a:t>
            </a:r>
          </a:p>
          <a:p>
            <a:pPr marL="0" lvl="0" indent="0" algn="ctr">
              <a:buNone/>
            </a:pPr>
            <a:r>
              <a:rPr lang="en-US" sz="4000" dirty="0"/>
              <a:t>“</a:t>
            </a:r>
            <a:r>
              <a:rPr lang="en-US" sz="4000" dirty="0">
                <a:solidFill>
                  <a:prstClr val="black"/>
                </a:solidFill>
              </a:rPr>
              <a:t>Your inner experience of gender”</a:t>
            </a:r>
            <a:endParaRPr lang="en-US" sz="5400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en-GB" sz="4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4224798"/>
            <a:ext cx="10515600" cy="1432964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Gender</a:t>
            </a:r>
            <a:r>
              <a:rPr kumimoji="0" lang="en-GB" sz="7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Identity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14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 Questions: whiteboard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1261"/>
            <a:ext cx="10515600" cy="14329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b="1" dirty="0"/>
              <a:t>What is being described?</a:t>
            </a:r>
          </a:p>
          <a:p>
            <a:pPr marL="0" lvl="0" indent="0" algn="ctr">
              <a:buNone/>
            </a:pPr>
            <a:r>
              <a:rPr lang="en-US" sz="4000" dirty="0"/>
              <a:t>“</a:t>
            </a:r>
            <a:r>
              <a:rPr lang="en-US" sz="4000" dirty="0">
                <a:solidFill>
                  <a:prstClr val="black"/>
                </a:solidFill>
              </a:rPr>
              <a:t>How you feel romantically and physically towards others”</a:t>
            </a:r>
            <a:endParaRPr lang="en-US" sz="5400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en-GB" sz="4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4224798"/>
            <a:ext cx="10515600" cy="1432964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Sexual Orientation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27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 Questions: whiteboard task – True or False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1261"/>
            <a:ext cx="10515600" cy="14329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Gender identity and sexual orientation are the same thing?</a:t>
            </a:r>
            <a:endParaRPr lang="en-US" sz="5400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en-GB" sz="4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4224798"/>
            <a:ext cx="10515600" cy="1432964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False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51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 Questions: whiteboard task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7988"/>
            <a:ext cx="10515600" cy="14329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b="1" dirty="0"/>
              <a:t>What is being described?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prstClr val="black"/>
                </a:solidFill>
              </a:rPr>
              <a:t>“Gender identity is not consistent with their assigned birth sex”</a:t>
            </a:r>
            <a:endParaRPr lang="en-US" sz="5400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en-GB" sz="4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578252"/>
            <a:ext cx="10515600" cy="2924148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0" indent="-7429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arenR"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Sex assigned at birth</a:t>
            </a:r>
          </a:p>
          <a:p>
            <a:pPr marL="742950" marR="0" lvl="0" indent="-7429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arenR"/>
              <a:tabLst/>
              <a:defRPr/>
            </a:pPr>
            <a:endParaRPr lang="en-US" sz="4000" b="1" baseline="0" dirty="0">
              <a:solidFill>
                <a:srgbClr val="FF0000"/>
              </a:solidFill>
              <a:latin typeface="Comic Sans MS"/>
            </a:endParaRPr>
          </a:p>
          <a:p>
            <a:pPr marL="742950" marR="0" lvl="0" indent="-7429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arenR"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Transgender</a:t>
            </a:r>
          </a:p>
          <a:p>
            <a:pPr marL="742950" marR="0" lvl="0" indent="-7429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arenR"/>
              <a:tabLst/>
              <a:defRPr/>
            </a:pPr>
            <a:endParaRPr lang="en-US" sz="4000" b="1" baseline="0" dirty="0">
              <a:solidFill>
                <a:srgbClr val="FF0000"/>
              </a:solidFill>
              <a:latin typeface="Comic Sans MS"/>
            </a:endParaRPr>
          </a:p>
          <a:p>
            <a:pPr marL="742950" marR="0" lvl="0" indent="-7429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arenR"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Gender Fluid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pic>
        <p:nvPicPr>
          <p:cNvPr id="5" name="Picture 2" descr="500+ Free Tick &amp; Check Images -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538" y="4484611"/>
            <a:ext cx="974849" cy="90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02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 Questions: whiteboard task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7988"/>
            <a:ext cx="10515600" cy="14329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b="1" dirty="0"/>
              <a:t>What is being described?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prstClr val="black"/>
                </a:solidFill>
              </a:rPr>
              <a:t>“A person whose identity doesn’t fall in the category of either male or female”</a:t>
            </a:r>
            <a:endParaRPr lang="en-GB" sz="4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578252"/>
            <a:ext cx="10515600" cy="2924148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0" indent="-7429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arenR"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Non-binary</a:t>
            </a:r>
          </a:p>
          <a:p>
            <a:pPr marL="742950" marR="0" lvl="0" indent="-7429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arenR"/>
              <a:tabLst/>
              <a:defRPr/>
            </a:pPr>
            <a:endParaRPr lang="en-US" sz="4000" b="1" baseline="0" dirty="0">
              <a:solidFill>
                <a:srgbClr val="FF0000"/>
              </a:solidFill>
              <a:latin typeface="Comic Sans MS"/>
            </a:endParaRPr>
          </a:p>
          <a:p>
            <a:pPr marL="742950" marR="0" lvl="0" indent="-7429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arenR"/>
              <a:tabLst/>
              <a:defRPr/>
            </a:pPr>
            <a:r>
              <a:rPr lang="en-US" sz="4000" b="1" baseline="0" dirty="0">
                <a:solidFill>
                  <a:srgbClr val="FF0000"/>
                </a:solidFill>
                <a:latin typeface="Comic Sans MS"/>
              </a:rPr>
              <a:t>Gender</a:t>
            </a:r>
            <a:r>
              <a:rPr lang="en-US" sz="4000" b="1" dirty="0">
                <a:solidFill>
                  <a:srgbClr val="FF0000"/>
                </a:solidFill>
                <a:latin typeface="Comic Sans MS"/>
              </a:rPr>
              <a:t> Identity</a:t>
            </a:r>
          </a:p>
          <a:p>
            <a:pPr marL="742950" marR="0" lvl="0" indent="-7429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arenR"/>
              <a:tabLst/>
              <a:defRPr/>
            </a:pPr>
            <a:endParaRPr lang="en-US" sz="4000" b="1" baseline="0" dirty="0">
              <a:solidFill>
                <a:srgbClr val="FF0000"/>
              </a:solidFill>
              <a:latin typeface="Comic Sans MS"/>
            </a:endParaRPr>
          </a:p>
          <a:p>
            <a:pPr marL="742950" marR="0" lvl="0" indent="-7429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arenR"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Gender Fluid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pic>
        <p:nvPicPr>
          <p:cNvPr id="5" name="Picture 2" descr="500+ Free Tick &amp; Check Images -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775" y="3350952"/>
            <a:ext cx="974849" cy="90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02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 Questions: whiteboard task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7988"/>
            <a:ext cx="10515600" cy="143296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000" b="1" dirty="0"/>
              <a:t>What is being described?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prstClr val="black"/>
                </a:solidFill>
              </a:rPr>
              <a:t>“people who are attracted to the opposite sex”</a:t>
            </a:r>
            <a:endParaRPr lang="en-GB" sz="4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578252"/>
            <a:ext cx="10515600" cy="2924148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0" indent="-7429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arenR"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Homosexual/gay</a:t>
            </a:r>
          </a:p>
          <a:p>
            <a:pPr marL="742950" marR="0" lvl="0" indent="-7429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arenR"/>
              <a:tabLst/>
              <a:defRPr/>
            </a:pPr>
            <a:endParaRPr lang="en-US" sz="4000" b="1" baseline="0" dirty="0">
              <a:solidFill>
                <a:srgbClr val="FF0000"/>
              </a:solidFill>
              <a:latin typeface="Comic Sans MS"/>
            </a:endParaRPr>
          </a:p>
          <a:p>
            <a:pPr marL="742950" marR="0" lvl="0" indent="-7429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arenR"/>
              <a:tabLst/>
              <a:defRPr/>
            </a:pPr>
            <a:r>
              <a:rPr lang="en-US" sz="4000" b="1" baseline="0" dirty="0">
                <a:solidFill>
                  <a:srgbClr val="FF0000"/>
                </a:solidFill>
                <a:latin typeface="Comic Sans MS"/>
              </a:rPr>
              <a:t>Heterosexual</a:t>
            </a:r>
            <a:endParaRPr lang="en-US" sz="4000" b="1" dirty="0">
              <a:solidFill>
                <a:srgbClr val="FF0000"/>
              </a:solidFill>
              <a:latin typeface="Comic Sans MS"/>
            </a:endParaRPr>
          </a:p>
          <a:p>
            <a:pPr marL="742950" marR="0" lvl="0" indent="-7429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arenR"/>
              <a:tabLst/>
              <a:defRPr/>
            </a:pPr>
            <a:endParaRPr lang="en-US" sz="4000" b="1" baseline="0" dirty="0">
              <a:solidFill>
                <a:srgbClr val="FF0000"/>
              </a:solidFill>
              <a:latin typeface="Comic Sans MS"/>
            </a:endParaRPr>
          </a:p>
          <a:p>
            <a:pPr marL="742950" marR="0" lvl="0" indent="-7429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arenR"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Bisexual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pic>
        <p:nvPicPr>
          <p:cNvPr id="5" name="Picture 2" descr="500+ Free Tick &amp; Check Images -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121" y="4366952"/>
            <a:ext cx="974849" cy="90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67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 Questions: whiteboard task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7988"/>
            <a:ext cx="10515600" cy="14329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What is being described?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prstClr val="black"/>
                </a:solidFill>
              </a:rPr>
              <a:t>“girls who are attracted to other girls”</a:t>
            </a:r>
            <a:endParaRPr lang="en-GB" sz="4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578252"/>
            <a:ext cx="10515600" cy="2924148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0" indent="-7429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arenR"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Homosexual/gay</a:t>
            </a:r>
          </a:p>
          <a:p>
            <a:pPr marL="742950" marR="0" lvl="0" indent="-7429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arenR"/>
              <a:tabLst/>
              <a:defRPr/>
            </a:pPr>
            <a:endParaRPr lang="en-US" sz="4000" b="1" baseline="0" dirty="0">
              <a:solidFill>
                <a:srgbClr val="FF0000"/>
              </a:solidFill>
              <a:latin typeface="Comic Sans MS"/>
            </a:endParaRPr>
          </a:p>
          <a:p>
            <a:pPr marL="742950" marR="0" lvl="0" indent="-7429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arenR"/>
              <a:tabLst/>
              <a:defRPr/>
            </a:pPr>
            <a:r>
              <a:rPr lang="en-US" sz="4000" b="1" baseline="0" dirty="0">
                <a:solidFill>
                  <a:srgbClr val="FF0000"/>
                </a:solidFill>
                <a:latin typeface="Comic Sans MS"/>
              </a:rPr>
              <a:t>Bisexual</a:t>
            </a:r>
            <a:endParaRPr lang="en-US" sz="4000" b="1" dirty="0">
              <a:solidFill>
                <a:srgbClr val="FF0000"/>
              </a:solidFill>
              <a:latin typeface="Comic Sans MS"/>
            </a:endParaRPr>
          </a:p>
          <a:p>
            <a:pPr marL="742950" marR="0" lvl="0" indent="-7429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arenR"/>
              <a:tabLst/>
              <a:defRPr/>
            </a:pPr>
            <a:endParaRPr lang="en-US" sz="4000" b="1" baseline="0" dirty="0">
              <a:solidFill>
                <a:srgbClr val="FF0000"/>
              </a:solidFill>
              <a:latin typeface="Comic Sans MS"/>
            </a:endParaRPr>
          </a:p>
          <a:p>
            <a:pPr marL="742950" marR="0" lvl="0" indent="-7429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arenR"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Homosexual/lesbian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pic>
        <p:nvPicPr>
          <p:cNvPr id="5" name="Picture 2" descr="500+ Free Tick &amp; Check Images -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157" y="5484552"/>
            <a:ext cx="974849" cy="90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62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698016" cy="1325563"/>
          </a:xfrm>
        </p:spPr>
        <p:txBody>
          <a:bodyPr/>
          <a:lstStyle/>
          <a:p>
            <a:r>
              <a:rPr lang="en-US" dirty="0" err="1"/>
              <a:t>Tarsia</a:t>
            </a:r>
            <a:r>
              <a:rPr lang="en-US" dirty="0"/>
              <a:t> Puzzle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2" y="1825624"/>
            <a:ext cx="5852309" cy="47229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Working with a partner can you complete the </a:t>
            </a:r>
            <a:r>
              <a:rPr lang="en-US" dirty="0" err="1"/>
              <a:t>tarsia</a:t>
            </a:r>
            <a:r>
              <a:rPr lang="en-US" dirty="0"/>
              <a:t> shape without using your books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Each rectangle includes keywords or definitions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need to match up the keywords and definitions together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should try to make the shape on the right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5314" t="14976" r="35763" b="19644"/>
          <a:stretch/>
        </p:blipFill>
        <p:spPr>
          <a:xfrm>
            <a:off x="7568698" y="1900438"/>
            <a:ext cx="3603279" cy="458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01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" y="-9091"/>
            <a:ext cx="12191998" cy="978167"/>
            <a:chOff x="2" y="1383733"/>
            <a:chExt cx="12191998" cy="762000"/>
          </a:xfrm>
        </p:grpSpPr>
        <p:sp>
          <p:nvSpPr>
            <p:cNvPr id="15" name="Rectangle 14"/>
            <p:cNvSpPr/>
            <p:nvPr/>
          </p:nvSpPr>
          <p:spPr>
            <a:xfrm>
              <a:off x="2" y="1383733"/>
              <a:ext cx="12191998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1236" y="1535991"/>
              <a:ext cx="8248524" cy="407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Write the date: </a:t>
              </a:r>
              <a:fld id="{E9B3C7B6-A1A6-4450-882E-8E81154708EB}" type="datetime4"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pPr marL="0" marR="0" lvl="0" indent="0" algn="l" defTabSz="91441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15 April 2024</a:t>
              </a:fld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 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764" y="1552802"/>
              <a:ext cx="473472" cy="47347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3" y="965637"/>
            <a:ext cx="12191998" cy="1036309"/>
            <a:chOff x="1" y="2129870"/>
            <a:chExt cx="12191999" cy="762000"/>
          </a:xfrm>
        </p:grpSpPr>
        <p:sp>
          <p:nvSpPr>
            <p:cNvPr id="24" name="Rectangle 23"/>
            <p:cNvSpPr/>
            <p:nvPr/>
          </p:nvSpPr>
          <p:spPr>
            <a:xfrm>
              <a:off x="1" y="2129870"/>
              <a:ext cx="12191999" cy="762000"/>
            </a:xfrm>
            <a:prstGeom prst="rect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695" y="2272505"/>
              <a:ext cx="476730" cy="47673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08424" y="2272505"/>
              <a:ext cx="9508178" cy="384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Write the title: What is gender</a:t>
              </a:r>
              <a:r>
                <a:rPr kumimoji="0" lang="en-US" sz="28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 identity and sexual orientation?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0" y="2020506"/>
            <a:ext cx="12192000" cy="973680"/>
            <a:chOff x="0" y="2892959"/>
            <a:chExt cx="12192000" cy="687224"/>
          </a:xfrm>
        </p:grpSpPr>
        <p:sp>
          <p:nvSpPr>
            <p:cNvPr id="28" name="Rectangle 27"/>
            <p:cNvSpPr/>
            <p:nvPr/>
          </p:nvSpPr>
          <p:spPr>
            <a:xfrm>
              <a:off x="0" y="2892959"/>
              <a:ext cx="12192000" cy="687224"/>
            </a:xfrm>
            <a:prstGeom prst="rec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2956" y="2986304"/>
              <a:ext cx="8248524" cy="369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Underline both!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245" y="2986304"/>
              <a:ext cx="500534" cy="500534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0" y="2992234"/>
            <a:ext cx="12191998" cy="3865766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044" y="3033388"/>
            <a:ext cx="484974" cy="63621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93481" y="3053045"/>
            <a:ext cx="115592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Complete the do now task:</a:t>
            </a:r>
          </a:p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one principle of a healthy relationship</a:t>
            </a:r>
          </a:p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2. Give an example of cyberbullying </a:t>
            </a:r>
          </a:p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3. What does E in BED principle stand for?</a:t>
            </a:r>
          </a:p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3578" y="5678559"/>
            <a:ext cx="10833173" cy="665102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Bedroom environment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73578" y="4229845"/>
            <a:ext cx="10726926" cy="751387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Communication, respect, best interests, trust,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equality, honesty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3578" y="4992042"/>
            <a:ext cx="10995803" cy="664898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Spreading lies/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rumours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online, posting videos/photos of other people without their permission, sending abusive messages to people, impersonating someone online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10" descr="Image result for cartoon ruler transparent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333" y="2149081"/>
            <a:ext cx="727675" cy="156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llustration of Emoticon smiley making silence sign. Download a Free  Preview or High Quality Adobe Illustra… | Animated smiley faces, Funny emoji,  Funny emoji face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5829" l="0" r="100000"/>
                    </a14:imgEffect>
                    <a14:imgEffect>
                      <a14:saturation sat="1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73"/>
          <a:stretch/>
        </p:blipFill>
        <p:spPr bwMode="auto">
          <a:xfrm>
            <a:off x="10919728" y="3053044"/>
            <a:ext cx="1115477" cy="143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100,000 Quiet Vector Images | Depositphotos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pic>
        <p:nvPicPr>
          <p:cNvPr id="1032" name="Picture 8" descr="red pen cartoon vector object 4557709 Vector Art at Vecteez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7939">
            <a:off x="10808138" y="4557875"/>
            <a:ext cx="1579817" cy="157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79" y="50712"/>
            <a:ext cx="6296046" cy="93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8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698016" cy="1325563"/>
          </a:xfrm>
        </p:spPr>
        <p:txBody>
          <a:bodyPr/>
          <a:lstStyle/>
          <a:p>
            <a:r>
              <a:rPr lang="en-US" dirty="0"/>
              <a:t>What does the law say about gender identity and sexual orientation?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2" y="1825624"/>
            <a:ext cx="5636489" cy="47229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In the UK there is a law called “</a:t>
            </a:r>
            <a:r>
              <a:rPr lang="en-US" b="1" dirty="0"/>
              <a:t>Equality Act 2010”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The Equality Act 2010 sets out 9 protected characteristics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law protects people with these characteristics from discrimination in the workplace and in wider society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Sex and Sexual Orientation are 2 of these protected characteristics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239" y="2514926"/>
            <a:ext cx="4096867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28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698016" cy="1325563"/>
          </a:xfrm>
        </p:spPr>
        <p:txBody>
          <a:bodyPr/>
          <a:lstStyle/>
          <a:p>
            <a:r>
              <a:rPr lang="en-US" dirty="0"/>
              <a:t>How does this law impact you?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2" y="1825624"/>
            <a:ext cx="5636489" cy="4722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means that you cannot be treated differently because of your sex/gender or your sexual orientation.</a:t>
            </a:r>
            <a:endParaRPr lang="en-GB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you are treated or if you treat people differently because of their sex/gender or sexual orientation you are discriminating against them. This is against the law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239" y="2514926"/>
            <a:ext cx="4096867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9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698016" cy="1325563"/>
          </a:xfrm>
        </p:spPr>
        <p:txBody>
          <a:bodyPr/>
          <a:lstStyle/>
          <a:p>
            <a:r>
              <a:rPr lang="en-US" dirty="0"/>
              <a:t>What is the point of this law?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2" y="1825624"/>
            <a:ext cx="5636489" cy="47229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This law helps to promote </a:t>
            </a:r>
            <a:r>
              <a:rPr lang="en-US" b="1" dirty="0"/>
              <a:t>respect and tolerance.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This means that we understand that not everyone shares the same beliefs or values.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However we respect other peoples beliefs and values while not imposing our own onto other people.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239" y="2514926"/>
            <a:ext cx="4096867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23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 Questions: whiteboard task – True or False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7988"/>
            <a:ext cx="10515600" cy="14329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Sex/Gender and Sexual Orientation are protected characteristics</a:t>
            </a:r>
            <a:endParaRPr lang="en-GB" sz="40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224798"/>
            <a:ext cx="10515600" cy="1432964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True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62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 Questions: whiteboard task – True or False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7988"/>
            <a:ext cx="10515600" cy="14329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b="1" dirty="0"/>
              <a:t>There is no law stopping people from being discriminated against because of their sex/gender identity or sexual orientation</a:t>
            </a:r>
            <a:endParaRPr lang="en-GB" sz="40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224798"/>
            <a:ext cx="10515600" cy="1432964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7200" b="1" dirty="0">
                <a:solidFill>
                  <a:srgbClr val="FF0000"/>
                </a:solidFill>
                <a:latin typeface="Comic Sans MS"/>
              </a:rPr>
              <a:t>False – This law is called Equality Act 2010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42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 Questions: whiteboard task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7988"/>
            <a:ext cx="10515600" cy="14329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b="1" dirty="0"/>
              <a:t>If a person is treated differently due to their sex/gender or sexual orientation this is called…</a:t>
            </a:r>
            <a:endParaRPr lang="en-GB" sz="40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224798"/>
            <a:ext cx="10515600" cy="1432964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7200" b="1" dirty="0">
                <a:solidFill>
                  <a:srgbClr val="FF0000"/>
                </a:solidFill>
                <a:latin typeface="Comic Sans MS"/>
              </a:rPr>
              <a:t>Discrimination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35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have I learnt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4"/>
            <a:ext cx="10515600" cy="3642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your books, complete the following sentences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One thing I learnt about gender identity is…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One thing I learnt about sexual orientation is…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The Equality Act 2010 stops…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365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10515599" cy="981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you ever need support about gender identity or sexual orientation you can find support in the following places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789" y="3556071"/>
            <a:ext cx="3668652" cy="2460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340" y="4786185"/>
            <a:ext cx="2143125" cy="2143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96437" y="3335111"/>
            <a:ext cx="2550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</a:rPr>
              <a:t>giveusashout.org</a:t>
            </a:r>
          </a:p>
          <a:p>
            <a:pPr lvl="0"/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lvl="0"/>
            <a:r>
              <a:rPr lang="en-US" dirty="0">
                <a:solidFill>
                  <a:prstClr val="black"/>
                </a:solidFill>
                <a:latin typeface="Comic Sans MS"/>
              </a:rPr>
              <a:t>Text 85258 for help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80589" y="4786185"/>
            <a:ext cx="37718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Themix.org.uk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You can email or have one-to-chat online.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There is also a crisis messenger which is available 24/7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000" y="3090046"/>
            <a:ext cx="2357589" cy="158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44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53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18" y="2662990"/>
            <a:ext cx="11587812" cy="139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7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989486"/>
            <a:ext cx="10515600" cy="8645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GB" b="1" dirty="0"/>
              <a:t>Big question: How can I secure my relationship through knowing the difference between gender identity and sexual orientation?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2" y="2975550"/>
            <a:ext cx="10515600" cy="288030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1" rIns="91440" bIns="45721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Today we will look at:</a:t>
            </a:r>
          </a:p>
          <a:p>
            <a:pPr marR="0" lvl="0" algn="l" defTabSz="914411" rtl="0" eaLnBrk="1" fontAlgn="auto" latinLnBrk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What does gender identity mean?</a:t>
            </a:r>
          </a:p>
          <a:p>
            <a:pPr marR="0" lvl="0" algn="l" defTabSz="914411" rtl="0" eaLnBrk="1" fontAlgn="auto" latinLnBrk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noProof="0" dirty="0">
                <a:solidFill>
                  <a:prstClr val="black"/>
                </a:solidFill>
                <a:latin typeface="Comic Sans MS"/>
              </a:rPr>
              <a:t>Different types of genders</a:t>
            </a:r>
          </a:p>
          <a:p>
            <a:pPr marR="0" lvl="0" algn="l" defTabSz="914411" rtl="0" eaLnBrk="1" fontAlgn="auto" latinLnBrk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noProof="0" dirty="0">
                <a:solidFill>
                  <a:prstClr val="black"/>
                </a:solidFill>
                <a:latin typeface="Comic Sans MS"/>
              </a:rPr>
              <a:t>What does sexual orientation mean?</a:t>
            </a:r>
          </a:p>
          <a:p>
            <a:pPr marR="0" lvl="0" algn="l" defTabSz="914411" rtl="0" eaLnBrk="1" fontAlgn="auto" latinLnBrk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Different</a:t>
            </a:r>
            <a:r>
              <a:rPr kumimoji="0" lang="en-US" sz="28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types of sexual orientation</a:t>
            </a:r>
          </a:p>
          <a:p>
            <a:pPr marR="0" lvl="0" algn="l" defTabSz="914411" rtl="0" eaLnBrk="1" fontAlgn="auto" latinLnBrk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baseline="0" noProof="0" dirty="0">
                <a:solidFill>
                  <a:prstClr val="black"/>
                </a:solidFill>
                <a:latin typeface="Comic Sans MS"/>
              </a:rPr>
              <a:t>The</a:t>
            </a:r>
            <a:r>
              <a:rPr lang="en-US" b="1" noProof="0" dirty="0">
                <a:solidFill>
                  <a:prstClr val="black"/>
                </a:solidFill>
                <a:latin typeface="Comic Sans MS"/>
              </a:rPr>
              <a:t> law around gender identity and sexual orientation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6" y="593822"/>
            <a:ext cx="11587812" cy="139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65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our starting point?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4"/>
            <a:ext cx="10515600" cy="2940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your books, complete the following sentences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I think gender identity is…</a:t>
            </a:r>
          </a:p>
          <a:p>
            <a:pPr marL="514350" indent="-514350">
              <a:buAutoNum type="arabicPeriod"/>
            </a:pPr>
            <a:r>
              <a:rPr lang="en-US" dirty="0"/>
              <a:t>I think sexual orientation is…</a:t>
            </a:r>
          </a:p>
        </p:txBody>
      </p:sp>
    </p:spTree>
    <p:extLst>
      <p:ext uri="{BB962C8B-B14F-4D97-AF65-F5344CB8AC3E}">
        <p14:creationId xmlns:p14="http://schemas.microsoft.com/office/powerpoint/2010/main" val="251102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gender identity?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7349" y="1825624"/>
            <a:ext cx="3176452" cy="484514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While watching the video focus on the following terms:</a:t>
            </a:r>
          </a:p>
          <a:p>
            <a:pPr>
              <a:buFontTx/>
              <a:buChar char="-"/>
            </a:pPr>
            <a:r>
              <a:rPr lang="en-US" dirty="0"/>
              <a:t>Sex assigned at birth</a:t>
            </a:r>
          </a:p>
          <a:p>
            <a:pPr>
              <a:buFontTx/>
              <a:buChar char="-"/>
            </a:pPr>
            <a:r>
              <a:rPr lang="en-US" dirty="0"/>
              <a:t>Gender identity</a:t>
            </a:r>
          </a:p>
          <a:p>
            <a:pPr>
              <a:buFontTx/>
              <a:buChar char="-"/>
            </a:pPr>
            <a:r>
              <a:rPr lang="en-US" dirty="0"/>
              <a:t>Transgender</a:t>
            </a:r>
          </a:p>
          <a:p>
            <a:pPr>
              <a:buFontTx/>
              <a:buChar char="-"/>
            </a:pPr>
            <a:r>
              <a:rPr lang="en-US" dirty="0"/>
              <a:t>Non-binary</a:t>
            </a:r>
          </a:p>
          <a:p>
            <a:pPr>
              <a:buFontTx/>
              <a:buChar char="-"/>
            </a:pPr>
            <a:r>
              <a:rPr lang="en-US" dirty="0"/>
              <a:t>Gender Fluid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will be completing a task on these terms after the video</a:t>
            </a:r>
          </a:p>
        </p:txBody>
      </p:sp>
      <p:pic>
        <p:nvPicPr>
          <p:cNvPr id="4" name="i83VQIaDlQ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4476" y="1899139"/>
            <a:ext cx="8049846" cy="452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96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gender identity?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2" y="1825625"/>
            <a:ext cx="10515600" cy="6312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Having watched the video now match up the keywords to their definitions. You should write these in your books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2" y="2700876"/>
            <a:ext cx="2688769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Sex assigned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at birth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1" y="3481454"/>
            <a:ext cx="2688769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Gender Identity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1" y="4265023"/>
            <a:ext cx="2688769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Transgender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5037009"/>
            <a:ext cx="2688769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Non-binary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5848054"/>
            <a:ext cx="2688769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Gender Fluid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994238" y="2605769"/>
            <a:ext cx="4359564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omic Sans MS"/>
              </a:rPr>
              <a:t>A person who does not identify themselves as having a specific gender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990113" y="4270824"/>
            <a:ext cx="4359564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omic Sans MS"/>
              </a:rPr>
              <a:t>Your sex assigned to you when you were born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985988" y="3475853"/>
            <a:ext cx="4359564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omic Sans MS"/>
              </a:rPr>
              <a:t>Your inner experience of gender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994238" y="4956689"/>
            <a:ext cx="4359564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omic Sans MS"/>
              </a:rPr>
              <a:t>A person who doesn’t fall into the category of either male or female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994238" y="5848053"/>
            <a:ext cx="4359564" cy="53657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omic Sans MS"/>
              </a:rPr>
              <a:t>Gender identity is not consistent with their assigned birth sex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>
            <a:endCxn id="12" idx="1"/>
          </p:cNvCxnSpPr>
          <p:nvPr/>
        </p:nvCxnSpPr>
        <p:spPr>
          <a:xfrm flipV="1">
            <a:off x="3535219" y="3744141"/>
            <a:ext cx="3450769" cy="185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1" idx="1"/>
          </p:cNvCxnSpPr>
          <p:nvPr/>
        </p:nvCxnSpPr>
        <p:spPr>
          <a:xfrm>
            <a:off x="3524907" y="2962830"/>
            <a:ext cx="3465206" cy="15762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1"/>
          </p:cNvCxnSpPr>
          <p:nvPr/>
        </p:nvCxnSpPr>
        <p:spPr>
          <a:xfrm>
            <a:off x="3522844" y="4515084"/>
            <a:ext cx="3471394" cy="16012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3" idx="1"/>
          </p:cNvCxnSpPr>
          <p:nvPr/>
        </p:nvCxnSpPr>
        <p:spPr>
          <a:xfrm flipV="1">
            <a:off x="3526969" y="5224977"/>
            <a:ext cx="3467269" cy="649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0" idx="1"/>
          </p:cNvCxnSpPr>
          <p:nvPr/>
        </p:nvCxnSpPr>
        <p:spPr>
          <a:xfrm flipV="1">
            <a:off x="3526969" y="2874057"/>
            <a:ext cx="3467269" cy="323708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34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your gender identity inform your sexual orientation?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4"/>
            <a:ext cx="10515600" cy="42888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First it is important to know what </a:t>
            </a:r>
            <a:r>
              <a:rPr lang="en-US" b="1" dirty="0"/>
              <a:t>sexual orientation</a:t>
            </a:r>
            <a:r>
              <a:rPr lang="en-US" dirty="0"/>
              <a:t> means.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Sexual orientation is how you feel romantically and physically towards others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Whereas…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Gender identity is how you feel about yourself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However these terms often get confused but they are very different</a:t>
            </a:r>
          </a:p>
        </p:txBody>
      </p:sp>
    </p:spTree>
    <p:extLst>
      <p:ext uri="{BB962C8B-B14F-4D97-AF65-F5344CB8AC3E}">
        <p14:creationId xmlns:p14="http://schemas.microsoft.com/office/powerpoint/2010/main" val="382616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Sexual Orientation Explained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2857" y="1825622"/>
            <a:ext cx="3176452" cy="46583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While watching the video focus on the following terms:</a:t>
            </a:r>
          </a:p>
          <a:p>
            <a:pPr>
              <a:buFontTx/>
              <a:buChar char="-"/>
            </a:pPr>
            <a:r>
              <a:rPr lang="en-US" dirty="0"/>
              <a:t>homosexual/gay</a:t>
            </a:r>
          </a:p>
          <a:p>
            <a:pPr>
              <a:buFontTx/>
              <a:buChar char="-"/>
            </a:pPr>
            <a:r>
              <a:rPr lang="en-US" dirty="0"/>
              <a:t>Homosexual / lesbian</a:t>
            </a:r>
          </a:p>
          <a:p>
            <a:pPr>
              <a:buFontTx/>
              <a:buChar char="-"/>
            </a:pPr>
            <a:r>
              <a:rPr lang="en-US" dirty="0"/>
              <a:t>Heterosexual</a:t>
            </a:r>
          </a:p>
          <a:p>
            <a:pPr>
              <a:buFontTx/>
              <a:buChar char="-"/>
            </a:pPr>
            <a:r>
              <a:rPr lang="en-US" dirty="0"/>
              <a:t>Bisexual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will be completing a task on these terms after the video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5x5Fo7rMv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9137" y="1879965"/>
            <a:ext cx="8088212" cy="45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1905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mic Sa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mic Sa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mic Sa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1108</Words>
  <Application>Microsoft Office PowerPoint</Application>
  <PresentationFormat>Widescreen</PresentationFormat>
  <Paragraphs>192</Paragraphs>
  <Slides>28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Comic Sans MS</vt:lpstr>
      <vt:lpstr>Franklin Gothic Book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What is our starting point?</vt:lpstr>
      <vt:lpstr>What is gender identity?</vt:lpstr>
      <vt:lpstr>What is gender identity?</vt:lpstr>
      <vt:lpstr>Does your gender identity inform your sexual orientation?</vt:lpstr>
      <vt:lpstr>Sexual Orientation Explained</vt:lpstr>
      <vt:lpstr>What sexual orientations are there?</vt:lpstr>
      <vt:lpstr>Are there any other sexual orientations?</vt:lpstr>
      <vt:lpstr>Recap Questions: whiteboard task</vt:lpstr>
      <vt:lpstr>Recap Questions: whiteboard task</vt:lpstr>
      <vt:lpstr>Recap Questions: whiteboard task – True or False</vt:lpstr>
      <vt:lpstr>Recap Questions: whiteboard task </vt:lpstr>
      <vt:lpstr>Recap Questions: whiteboard task </vt:lpstr>
      <vt:lpstr>Recap Questions: whiteboard task </vt:lpstr>
      <vt:lpstr>Recap Questions: whiteboard task </vt:lpstr>
      <vt:lpstr>Tarsia Puzzle</vt:lpstr>
      <vt:lpstr>What does the law say about gender identity and sexual orientation?</vt:lpstr>
      <vt:lpstr>How does this law impact you?</vt:lpstr>
      <vt:lpstr>What is the point of this law?</vt:lpstr>
      <vt:lpstr>Recap Questions: whiteboard task – True or False </vt:lpstr>
      <vt:lpstr>Recap Questions: whiteboard task – True or False </vt:lpstr>
      <vt:lpstr>Recap Questions: whiteboard task </vt:lpstr>
      <vt:lpstr>What have I learnt today?</vt:lpstr>
      <vt:lpstr>Support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17</cp:revision>
  <dcterms:created xsi:type="dcterms:W3CDTF">2024-04-04T09:04:29Z</dcterms:created>
  <dcterms:modified xsi:type="dcterms:W3CDTF">2024-04-15T13:05:22Z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