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70" r:id="rId4"/>
    <p:sldMasterId id="2147483783" r:id="rId5"/>
    <p:sldMasterId id="2147483795" r:id="rId6"/>
    <p:sldMasterId id="2147483807" r:id="rId7"/>
    <p:sldMasterId id="2147483819" r:id="rId8"/>
    <p:sldMasterId id="2147483831" r:id="rId9"/>
  </p:sldMasterIdLst>
  <p:notesMasterIdLst>
    <p:notesMasterId r:id="rId52"/>
  </p:notesMasterIdLst>
  <p:sldIdLst>
    <p:sldId id="266" r:id="rId10"/>
    <p:sldId id="267" r:id="rId11"/>
    <p:sldId id="269" r:id="rId12"/>
    <p:sldId id="268" r:id="rId13"/>
    <p:sldId id="257" r:id="rId14"/>
    <p:sldId id="270" r:id="rId15"/>
    <p:sldId id="301" r:id="rId16"/>
    <p:sldId id="302" r:id="rId17"/>
    <p:sldId id="303" r:id="rId18"/>
    <p:sldId id="304" r:id="rId19"/>
    <p:sldId id="305" r:id="rId20"/>
    <p:sldId id="306" r:id="rId21"/>
    <p:sldId id="307" r:id="rId22"/>
    <p:sldId id="308" r:id="rId23"/>
    <p:sldId id="278" r:id="rId24"/>
    <p:sldId id="279" r:id="rId25"/>
    <p:sldId id="309" r:id="rId26"/>
    <p:sldId id="310" r:id="rId27"/>
    <p:sldId id="311" r:id="rId28"/>
    <p:sldId id="280" r:id="rId29"/>
    <p:sldId id="281" r:id="rId30"/>
    <p:sldId id="286" r:id="rId31"/>
    <p:sldId id="287" r:id="rId32"/>
    <p:sldId id="288" r:id="rId33"/>
    <p:sldId id="277" r:id="rId34"/>
    <p:sldId id="312" r:id="rId35"/>
    <p:sldId id="313" r:id="rId36"/>
    <p:sldId id="314" r:id="rId37"/>
    <p:sldId id="315" r:id="rId38"/>
    <p:sldId id="316" r:id="rId39"/>
    <p:sldId id="298" r:id="rId40"/>
    <p:sldId id="289" r:id="rId41"/>
    <p:sldId id="317" r:id="rId42"/>
    <p:sldId id="318" r:id="rId43"/>
    <p:sldId id="320" r:id="rId44"/>
    <p:sldId id="321" r:id="rId45"/>
    <p:sldId id="322" r:id="rId46"/>
    <p:sldId id="323" r:id="rId47"/>
    <p:sldId id="324" r:id="rId48"/>
    <p:sldId id="325" r:id="rId49"/>
    <p:sldId id="299" r:id="rId50"/>
    <p:sldId id="326" r:id="rId51"/>
  </p:sldIdLst>
  <p:sldSz cx="20104100" cy="11309350"/>
  <p:notesSz cx="20104100" cy="11309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KWIUCFbmTK1Y3fTkwA2LQ==" hashData="NYXK+n6YNNMo6TXCW9Mq3HLVdmQbyr0qbFx3p9dRDchuNYH5IW3kWYyixItyY89NvxKOv2KnpBNtiHWq06FjFA=="/>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2D"/>
    <a:srgbClr val="142A33"/>
    <a:srgbClr val="C12827"/>
    <a:srgbClr val="2A2C65"/>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10"/>
  </p:normalViewPr>
  <p:slideViewPr>
    <p:cSldViewPr>
      <p:cViewPr varScale="1">
        <p:scale>
          <a:sx n="73" d="100"/>
          <a:sy n="73" d="100"/>
        </p:scale>
        <p:origin x="132" y="7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microsoft.com/office/2015/10/relationships/revisionInfo" Target="revisionInfo.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CBA066-C176-1747-8343-ABBBC0BEFBAB}" type="datetimeFigureOut">
              <a:rPr lang="en-US" smtClean="0"/>
              <a:t>4/19/2024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65012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90514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6903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6079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51619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6486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8971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7239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34441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364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894762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768479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266688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23434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216479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77097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43560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42763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476596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76237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12828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4065312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5167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7500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789553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94003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19796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619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061864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69758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80342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52330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30721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79188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596683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74626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24282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600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3392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12056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690635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401572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35385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889543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126021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88147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515034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97902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91708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29643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24620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56222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710629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28984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738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4/19/2024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4/19/2024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0937391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414896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9328650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D3305297-4383-4357-B930-5EC33D17F590}" type="datetimeFigureOut">
              <a:rPr lang="en-GB" smtClean="0">
                <a:solidFill>
                  <a:prstClr val="black">
                    <a:tint val="75000"/>
                  </a:prstClr>
                </a:solidFill>
              </a:rPr>
              <a:pPr defTabSz="1507846"/>
              <a:t>19/04/2024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5102160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EE5F766F-0940-4468-BC45-7AF3F46D6724}" type="datetimeFigureOut">
              <a:rPr lang="en-GB" smtClean="0">
                <a:solidFill>
                  <a:prstClr val="black">
                    <a:tint val="75000"/>
                  </a:prstClr>
                </a:solidFill>
              </a:rPr>
              <a:pPr defTabSz="1507846">
                <a:defRPr/>
              </a:pPr>
              <a:t>19/04/2024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8872223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421306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Why people enter a romantic relationships?</a:t>
            </a:r>
          </a:p>
        </p:txBody>
      </p:sp>
      <p:sp>
        <p:nvSpPr>
          <p:cNvPr id="7" name="Content Placeholder 2"/>
          <p:cNvSpPr>
            <a:spLocks noGrp="1"/>
          </p:cNvSpPr>
          <p:nvPr>
            <p:ph idx="1"/>
          </p:nvPr>
        </p:nvSpPr>
        <p:spPr>
          <a:xfrm>
            <a:off x="3715346" y="3926483"/>
            <a:ext cx="13174834" cy="4032448"/>
          </a:xfrm>
        </p:spPr>
        <p:txBody>
          <a:bodyPr>
            <a:normAutofit/>
          </a:bodyPr>
          <a:lstStyle/>
          <a:p>
            <a:pPr marL="0" indent="0">
              <a:buNone/>
            </a:pPr>
            <a:r>
              <a:rPr lang="en-US" sz="13800" dirty="0"/>
              <a:t>You are physically attracted to them</a:t>
            </a:r>
          </a:p>
        </p:txBody>
      </p:sp>
      <p:sp>
        <p:nvSpPr>
          <p:cNvPr id="16" name="Content Placeholder 2"/>
          <p:cNvSpPr txBox="1">
            <a:spLocks/>
          </p:cNvSpPr>
          <p:nvPr/>
        </p:nvSpPr>
        <p:spPr>
          <a:xfrm>
            <a:off x="2311190" y="9153194"/>
            <a:ext cx="15983146" cy="936104"/>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On your whiteboards write either </a:t>
            </a:r>
            <a:r>
              <a:rPr lang="en-US" b="1" dirty="0"/>
              <a:t>positive, negative </a:t>
            </a:r>
            <a:r>
              <a:rPr lang="en-US" dirty="0"/>
              <a:t>or </a:t>
            </a:r>
            <a:r>
              <a:rPr lang="en-US" b="1" dirty="0"/>
              <a:t>depends</a:t>
            </a:r>
          </a:p>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240326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Why people enter a romantic relationships?</a:t>
            </a:r>
          </a:p>
        </p:txBody>
      </p:sp>
      <p:sp>
        <p:nvSpPr>
          <p:cNvPr id="7" name="Content Placeholder 2"/>
          <p:cNvSpPr>
            <a:spLocks noGrp="1"/>
          </p:cNvSpPr>
          <p:nvPr>
            <p:ph idx="1"/>
          </p:nvPr>
        </p:nvSpPr>
        <p:spPr>
          <a:xfrm>
            <a:off x="3715346" y="3926483"/>
            <a:ext cx="13174834" cy="4032448"/>
          </a:xfrm>
        </p:spPr>
        <p:txBody>
          <a:bodyPr>
            <a:normAutofit fontScale="77500" lnSpcReduction="20000"/>
          </a:bodyPr>
          <a:lstStyle/>
          <a:p>
            <a:pPr marL="0" indent="0">
              <a:buNone/>
            </a:pPr>
            <a:r>
              <a:rPr lang="en-US" sz="13800" dirty="0"/>
              <a:t>You are the only one in your group without a boyfriend/girlfriend</a:t>
            </a:r>
          </a:p>
        </p:txBody>
      </p:sp>
      <p:sp>
        <p:nvSpPr>
          <p:cNvPr id="16" name="Content Placeholder 2"/>
          <p:cNvSpPr txBox="1">
            <a:spLocks/>
          </p:cNvSpPr>
          <p:nvPr/>
        </p:nvSpPr>
        <p:spPr>
          <a:xfrm>
            <a:off x="2311190" y="9153194"/>
            <a:ext cx="15983146" cy="936104"/>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On your whiteboards write either </a:t>
            </a:r>
            <a:r>
              <a:rPr lang="en-US" b="1" dirty="0"/>
              <a:t>positive, negative </a:t>
            </a:r>
            <a:r>
              <a:rPr lang="en-US" dirty="0"/>
              <a:t>or </a:t>
            </a:r>
            <a:r>
              <a:rPr lang="en-US" b="1" dirty="0"/>
              <a:t>depends</a:t>
            </a:r>
          </a:p>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353179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Why people enter a romantic relationships?</a:t>
            </a:r>
          </a:p>
        </p:txBody>
      </p:sp>
      <p:sp>
        <p:nvSpPr>
          <p:cNvPr id="7" name="Content Placeholder 2"/>
          <p:cNvSpPr>
            <a:spLocks noGrp="1"/>
          </p:cNvSpPr>
          <p:nvPr>
            <p:ph idx="1"/>
          </p:nvPr>
        </p:nvSpPr>
        <p:spPr>
          <a:xfrm>
            <a:off x="3715346" y="3926483"/>
            <a:ext cx="13174834" cy="4032448"/>
          </a:xfrm>
        </p:spPr>
        <p:txBody>
          <a:bodyPr>
            <a:normAutofit/>
          </a:bodyPr>
          <a:lstStyle/>
          <a:p>
            <a:pPr marL="0" indent="0">
              <a:buNone/>
            </a:pPr>
            <a:r>
              <a:rPr lang="en-US" sz="13800" dirty="0"/>
              <a:t>You like doing things together</a:t>
            </a:r>
          </a:p>
        </p:txBody>
      </p:sp>
      <p:sp>
        <p:nvSpPr>
          <p:cNvPr id="16" name="Content Placeholder 2"/>
          <p:cNvSpPr txBox="1">
            <a:spLocks/>
          </p:cNvSpPr>
          <p:nvPr/>
        </p:nvSpPr>
        <p:spPr>
          <a:xfrm>
            <a:off x="2311190" y="9153194"/>
            <a:ext cx="15983146" cy="936104"/>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On your whiteboards write either </a:t>
            </a:r>
            <a:r>
              <a:rPr lang="en-US" b="1" dirty="0"/>
              <a:t>positive, negative </a:t>
            </a:r>
            <a:r>
              <a:rPr lang="en-US" dirty="0"/>
              <a:t>or </a:t>
            </a:r>
            <a:r>
              <a:rPr lang="en-US" b="1" dirty="0"/>
              <a:t>depends</a:t>
            </a:r>
          </a:p>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213499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Why people enter a romantic relationships?</a:t>
            </a:r>
          </a:p>
        </p:txBody>
      </p:sp>
      <p:sp>
        <p:nvSpPr>
          <p:cNvPr id="7" name="Content Placeholder 2"/>
          <p:cNvSpPr>
            <a:spLocks noGrp="1"/>
          </p:cNvSpPr>
          <p:nvPr>
            <p:ph idx="1"/>
          </p:nvPr>
        </p:nvSpPr>
        <p:spPr>
          <a:xfrm>
            <a:off x="3715346" y="3926483"/>
            <a:ext cx="13174834" cy="4032448"/>
          </a:xfrm>
        </p:spPr>
        <p:txBody>
          <a:bodyPr>
            <a:normAutofit fontScale="85000" lnSpcReduction="10000"/>
          </a:bodyPr>
          <a:lstStyle/>
          <a:p>
            <a:pPr marL="0" indent="0">
              <a:buNone/>
            </a:pPr>
            <a:r>
              <a:rPr lang="en-US" sz="13800" dirty="0"/>
              <a:t>You want to make your friends envious</a:t>
            </a:r>
          </a:p>
        </p:txBody>
      </p:sp>
      <p:sp>
        <p:nvSpPr>
          <p:cNvPr id="16" name="Content Placeholder 2"/>
          <p:cNvSpPr txBox="1">
            <a:spLocks/>
          </p:cNvSpPr>
          <p:nvPr/>
        </p:nvSpPr>
        <p:spPr>
          <a:xfrm>
            <a:off x="2311190" y="9153194"/>
            <a:ext cx="15983146" cy="936104"/>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On your whiteboards write either </a:t>
            </a:r>
            <a:r>
              <a:rPr lang="en-US" b="1" dirty="0"/>
              <a:t>positive, negative </a:t>
            </a:r>
            <a:r>
              <a:rPr lang="en-US" dirty="0"/>
              <a:t>or </a:t>
            </a:r>
            <a:r>
              <a:rPr lang="en-US" b="1" dirty="0"/>
              <a:t>depends</a:t>
            </a:r>
          </a:p>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328602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US" sz="8000" dirty="0"/>
              <a:t>Entering romantic relationship</a:t>
            </a:r>
            <a:endParaRPr lang="en-GB" sz="8000" dirty="0"/>
          </a:p>
        </p:txBody>
      </p:sp>
      <p:sp>
        <p:nvSpPr>
          <p:cNvPr id="7" name="Content Placeholder 2"/>
          <p:cNvSpPr>
            <a:spLocks noGrp="1"/>
          </p:cNvSpPr>
          <p:nvPr>
            <p:ph idx="1"/>
          </p:nvPr>
        </p:nvSpPr>
        <p:spPr>
          <a:xfrm>
            <a:off x="621632" y="2918371"/>
            <a:ext cx="9294336" cy="7993972"/>
          </a:xfrm>
        </p:spPr>
        <p:txBody>
          <a:bodyPr>
            <a:normAutofit fontScale="92500"/>
          </a:bodyPr>
          <a:lstStyle/>
          <a:p>
            <a:pPr marL="0" indent="0">
              <a:buNone/>
            </a:pPr>
            <a:r>
              <a:rPr lang="en-US" dirty="0"/>
              <a:t>Romantic relationships should not be entered based on anything negative such as “pressure”/”everyone else is doing it.</a:t>
            </a:r>
          </a:p>
          <a:p>
            <a:pPr marL="0" indent="0">
              <a:buNone/>
            </a:pPr>
            <a:endParaRPr lang="en-US" dirty="0"/>
          </a:p>
          <a:p>
            <a:pPr marL="0" indent="0">
              <a:buNone/>
            </a:pPr>
            <a:r>
              <a:rPr lang="en-US" dirty="0"/>
              <a:t>People should make the decision to enter a romantic relationship when they feel ready too.</a:t>
            </a:r>
          </a:p>
          <a:p>
            <a:pPr marL="0" indent="0">
              <a:buNone/>
            </a:pPr>
            <a:endParaRPr lang="en-US" dirty="0"/>
          </a:p>
          <a:p>
            <a:pPr marL="0" indent="0">
              <a:buNone/>
            </a:pPr>
            <a:r>
              <a:rPr lang="en-US" dirty="0"/>
              <a:t>There is no expectation for everyone to be dating just because other people are. This is true for at your age now but also when you are an adult.</a:t>
            </a:r>
          </a:p>
        </p:txBody>
      </p:sp>
      <p:pic>
        <p:nvPicPr>
          <p:cNvPr id="12" name="Picture 11"/>
          <p:cNvPicPr>
            <a:picLocks noChangeAspect="1"/>
          </p:cNvPicPr>
          <p:nvPr/>
        </p:nvPicPr>
        <p:blipFill>
          <a:blip r:embed="rId4"/>
          <a:stretch>
            <a:fillRect/>
          </a:stretch>
        </p:blipFill>
        <p:spPr>
          <a:xfrm>
            <a:off x="13652450" y="2463230"/>
            <a:ext cx="5550392" cy="2854994"/>
          </a:xfrm>
          <a:prstGeom prst="rect">
            <a:avLst/>
          </a:prstGeom>
        </p:spPr>
      </p:pic>
      <p:pic>
        <p:nvPicPr>
          <p:cNvPr id="13" name="Picture 12"/>
          <p:cNvPicPr>
            <a:picLocks noChangeAspect="1"/>
          </p:cNvPicPr>
          <p:nvPr/>
        </p:nvPicPr>
        <p:blipFill>
          <a:blip r:embed="rId5"/>
          <a:stretch>
            <a:fillRect/>
          </a:stretch>
        </p:blipFill>
        <p:spPr>
          <a:xfrm>
            <a:off x="11204178" y="4882665"/>
            <a:ext cx="4460597" cy="2780020"/>
          </a:xfrm>
          <a:prstGeom prst="rect">
            <a:avLst/>
          </a:prstGeom>
        </p:spPr>
      </p:pic>
      <p:pic>
        <p:nvPicPr>
          <p:cNvPr id="14" name="Picture 13"/>
          <p:cNvPicPr>
            <a:picLocks noChangeAspect="1"/>
          </p:cNvPicPr>
          <p:nvPr/>
        </p:nvPicPr>
        <p:blipFill>
          <a:blip r:embed="rId6"/>
          <a:stretch>
            <a:fillRect/>
          </a:stretch>
        </p:blipFill>
        <p:spPr>
          <a:xfrm>
            <a:off x="15194935" y="7238851"/>
            <a:ext cx="4007907" cy="2667080"/>
          </a:xfrm>
          <a:prstGeom prst="rect">
            <a:avLst/>
          </a:prstGeom>
        </p:spPr>
      </p:pic>
    </p:spTree>
    <p:extLst>
      <p:ext uri="{BB962C8B-B14F-4D97-AF65-F5344CB8AC3E}">
        <p14:creationId xmlns:p14="http://schemas.microsoft.com/office/powerpoint/2010/main" val="27973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2968" dirty="0">
                <a:solidFill>
                  <a:prstClr val="black"/>
                </a:solidFill>
                <a:latin typeface="Comic Sans MS" panose="030F0702030302020204" pitchFamily="66" charset="0"/>
              </a:rPr>
              <a:t>Rules!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I will ask the question and give you some thinking time. (no more than 10 seconds)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Write the answer and turn your whiteboard over so nobody can see it.</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I am ready I will put on the 3 to 1 counter.</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7915" dirty="0">
                <a:solidFill>
                  <a:prstClr val="black"/>
                </a:solidFill>
                <a:latin typeface="Comic Sans MS" panose="030F0702030302020204" pitchFamily="66" charset="0"/>
              </a:rPr>
              <a:t>Show me! </a:t>
            </a:r>
          </a:p>
          <a:p>
            <a:pPr algn="ctr" defTabSz="1507846">
              <a:defRPr/>
            </a:pPr>
            <a:r>
              <a:rPr lang="en-US" sz="5277"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Tree>
    <p:extLst>
      <p:ext uri="{BB962C8B-B14F-4D97-AF65-F5344CB8AC3E}">
        <p14:creationId xmlns:p14="http://schemas.microsoft.com/office/powerpoint/2010/main" val="413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The definition of a romantic relationship is…</a:t>
            </a:r>
          </a:p>
          <a:p>
            <a:pPr marL="0" indent="0">
              <a:buNone/>
            </a:pPr>
            <a:endParaRPr lang="en-US" dirty="0"/>
          </a:p>
          <a:p>
            <a:pPr marL="0" indent="0">
              <a:buNone/>
            </a:pPr>
            <a:r>
              <a:rPr lang="en-US" dirty="0"/>
              <a:t>“any relationship between people with a desire to be </a:t>
            </a:r>
            <a:r>
              <a:rPr lang="en-US" b="1" dirty="0"/>
              <a:t>intimate</a:t>
            </a:r>
            <a:r>
              <a:rPr lang="en-US" dirty="0"/>
              <a:t> with each other. Both parties must feel an </a:t>
            </a:r>
            <a:r>
              <a:rPr lang="en-US" b="1" dirty="0"/>
              <a:t>attraction</a:t>
            </a:r>
            <a:r>
              <a:rPr lang="en-US" dirty="0"/>
              <a:t> to each other”</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True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False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7274" y="6878811"/>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67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Is the following statement true or false?</a:t>
            </a:r>
          </a:p>
          <a:p>
            <a:pPr marL="0" indent="0">
              <a:buNone/>
            </a:pPr>
            <a:endParaRPr lang="en-US" dirty="0"/>
          </a:p>
          <a:p>
            <a:pPr marL="0" indent="0">
              <a:buNone/>
            </a:pPr>
            <a:r>
              <a:rPr lang="en-US" dirty="0"/>
              <a:t>“Romantic relationships and friendships are the same thing”</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True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False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9282" y="7886923"/>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38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Is the following statement true or false?</a:t>
            </a:r>
          </a:p>
          <a:p>
            <a:pPr marL="0" indent="0">
              <a:buNone/>
            </a:pPr>
            <a:endParaRPr lang="en-US" dirty="0"/>
          </a:p>
          <a:p>
            <a:pPr marL="0" indent="0">
              <a:buNone/>
            </a:pPr>
            <a:r>
              <a:rPr lang="en-US" dirty="0"/>
              <a:t>“You should enter a romantic relationship because everyone else is”</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True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False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9282" y="7886923"/>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89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Is the following statement true or false?</a:t>
            </a:r>
          </a:p>
          <a:p>
            <a:pPr marL="0" indent="0">
              <a:buNone/>
            </a:pPr>
            <a:endParaRPr lang="en-US" dirty="0"/>
          </a:p>
          <a:p>
            <a:pPr marL="0" indent="0">
              <a:buNone/>
            </a:pPr>
            <a:r>
              <a:rPr lang="en-US" dirty="0"/>
              <a:t>“You should enter a romantic relationship if you are attracted to the other person and enjoy being with them”</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True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False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5266" y="6806803"/>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70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507864">
                <a:defRPr/>
              </a:pPr>
              <a:endParaRPr lang="en-US" sz="2970">
                <a:solidFill>
                  <a:prstClr val="black"/>
                </a:solidFill>
                <a:latin typeface="Franklin Gothic Book" panose="020B0503020102020204" pitchFamily="34" charset="0"/>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Write the date: </a:t>
              </a:r>
              <a:fld id="{E9B3C7B6-A1A6-4450-882E-8E81154708EB}" type="datetime4">
                <a:rPr lang="en-GB" sz="4617" b="1">
                  <a:solidFill>
                    <a:prstClr val="black"/>
                  </a:solidFill>
                  <a:latin typeface="Franklin Gothic Book" panose="020B0503020102020204" pitchFamily="34" charset="0"/>
                </a:rPr>
                <a:pPr defTabSz="1507864">
                  <a:defRPr/>
                </a:pPr>
                <a:t>19 April 2024</a:t>
              </a:fld>
              <a:r>
                <a:rPr lang="en-US" sz="4617"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4" y="2272505"/>
              <a:ext cx="9508178" cy="358005"/>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Write the title: What are romantic relationships?</a:t>
              </a:r>
              <a:endParaRPr lang="en-US" sz="4617" kern="0" dirty="0">
                <a:solidFill>
                  <a:prstClr val="black"/>
                </a:solidFill>
                <a:latin typeface="Franklin Gothic Book" panose="020B0503020102020204" pitchFamily="34" charset="0"/>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1507864">
              <a:defRPr/>
            </a:pPr>
            <a:endParaRPr lang="en-US" sz="2970"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2" y="5034741"/>
            <a:ext cx="19060674" cy="5776902"/>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Complete the do now task:</a:t>
            </a:r>
          </a:p>
          <a:p>
            <a:pPr defTabSz="1507864">
              <a:defRPr/>
            </a:pPr>
            <a:endParaRPr lang="en-US" sz="4617" b="1" dirty="0">
              <a:solidFill>
                <a:prstClr val="black"/>
              </a:solidFill>
              <a:latin typeface="Franklin Gothic Book" panose="020B0503020102020204" pitchFamily="34" charset="0"/>
            </a:endParaRPr>
          </a:p>
          <a:p>
            <a:pPr defTabSz="1507864">
              <a:defRPr/>
            </a:pPr>
            <a:endParaRPr lang="en-US" sz="3958" b="1" dirty="0">
              <a:solidFill>
                <a:prstClr val="black"/>
              </a:solidFill>
              <a:latin typeface="Franklin Gothic Book" panose="020B0503020102020204" pitchFamily="34" charset="0"/>
            </a:endParaRPr>
          </a:p>
          <a:p>
            <a:pPr marL="742950" indent="-742950" defTabSz="1507864">
              <a:buAutoNum type="arabicPeriod"/>
              <a:defRPr/>
            </a:pPr>
            <a:r>
              <a:rPr lang="en-US" sz="3958" b="1" dirty="0">
                <a:solidFill>
                  <a:prstClr val="black"/>
                </a:solidFill>
                <a:latin typeface="Franklin Gothic Book" panose="020B0503020102020204" pitchFamily="34" charset="0"/>
              </a:rPr>
              <a:t>True or False – gender identity and sexual orientation are the same thing?</a:t>
            </a:r>
          </a:p>
          <a:p>
            <a:pPr marL="742950" indent="-742950" defTabSz="1507864">
              <a:buAutoNum type="arabicPeriod"/>
              <a:defRPr/>
            </a:pPr>
            <a:endParaRPr lang="en-US" sz="3958" b="1" dirty="0">
              <a:solidFill>
                <a:prstClr val="black"/>
              </a:solidFill>
              <a:latin typeface="Franklin Gothic Book" panose="020B0503020102020204" pitchFamily="34" charset="0"/>
            </a:endParaRPr>
          </a:p>
          <a:p>
            <a:pPr defTabSz="1507864">
              <a:defRPr/>
            </a:pPr>
            <a:r>
              <a:rPr lang="en-US" sz="3958" b="1" dirty="0">
                <a:solidFill>
                  <a:prstClr val="black"/>
                </a:solidFill>
                <a:latin typeface="Franklin Gothic Book" panose="020B0503020102020204" pitchFamily="34" charset="0"/>
              </a:rPr>
              <a:t>2. State a principle of a healthy relationship</a:t>
            </a:r>
          </a:p>
          <a:p>
            <a:pPr defTabSz="1507864">
              <a:defRPr/>
            </a:pPr>
            <a:endParaRPr lang="en-US" sz="3958" b="1" dirty="0">
              <a:solidFill>
                <a:prstClr val="black"/>
              </a:solidFill>
              <a:latin typeface="Franklin Gothic Book" panose="020B0503020102020204" pitchFamily="34" charset="0"/>
            </a:endParaRPr>
          </a:p>
          <a:p>
            <a:pPr defTabSz="1507864">
              <a:defRPr/>
            </a:pPr>
            <a:r>
              <a:rPr lang="en-US" sz="3958" b="1" dirty="0">
                <a:solidFill>
                  <a:prstClr val="black"/>
                </a:solidFill>
                <a:latin typeface="Franklin Gothic Book" panose="020B0503020102020204" pitchFamily="34" charset="0"/>
              </a:rPr>
              <a:t>3. How many hours sleep should young people get every night?</a:t>
            </a:r>
          </a:p>
          <a:p>
            <a:pPr defTabSz="1507864">
              <a:defRPr/>
            </a:pPr>
            <a:endParaRPr lang="en-US" sz="3958" b="1" dirty="0">
              <a:solidFill>
                <a:prstClr val="black"/>
              </a:solidFill>
              <a:latin typeface="Franklin Gothic Book" panose="020B0503020102020204" pitchFamily="34" charset="0"/>
            </a:endParaRPr>
          </a:p>
        </p:txBody>
      </p:sp>
      <p:sp>
        <p:nvSpPr>
          <p:cNvPr id="34" name="Rectangle 33"/>
          <p:cNvSpPr/>
          <p:nvPr/>
        </p:nvSpPr>
        <p:spPr>
          <a:xfrm>
            <a:off x="638021" y="9277894"/>
            <a:ext cx="17863451" cy="109672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GB" sz="3958" b="1" kern="0" dirty="0">
                <a:solidFill>
                  <a:prstClr val="white"/>
                </a:solidFill>
                <a:latin typeface="Calibri" panose="020F0502020204030204"/>
              </a:rPr>
              <a:t>9-11 hours</a:t>
            </a:r>
          </a:p>
        </p:txBody>
      </p:sp>
      <p:sp>
        <p:nvSpPr>
          <p:cNvPr id="35" name="Rectangle 34"/>
          <p:cNvSpPr/>
          <p:nvPr/>
        </p:nvSpPr>
        <p:spPr>
          <a:xfrm>
            <a:off x="638021" y="6792293"/>
            <a:ext cx="17688254"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False</a:t>
            </a:r>
            <a:endParaRPr lang="en-GB" sz="3958" b="1" kern="0" dirty="0">
              <a:solidFill>
                <a:prstClr val="white"/>
              </a:solidFill>
              <a:latin typeface="Calibri" panose="020F0502020204030204"/>
            </a:endParaRPr>
          </a:p>
        </p:txBody>
      </p:sp>
      <p:sp>
        <p:nvSpPr>
          <p:cNvPr id="36" name="Rectangle 35"/>
          <p:cNvSpPr/>
          <p:nvPr/>
        </p:nvSpPr>
        <p:spPr>
          <a:xfrm>
            <a:off x="646899" y="8131367"/>
            <a:ext cx="18131621" cy="109638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Communication, respect, best interests, trust, equality, honesty</a:t>
            </a:r>
            <a:endParaRPr lang="en-GB" sz="3958" b="1" kern="0" dirty="0">
              <a:solidFill>
                <a:prstClr val="white"/>
              </a:solidFill>
              <a:latin typeface="Calibri" panose="020F0502020204030204"/>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3441" y="3544142"/>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defTabSz="1507864">
              <a:defRPr/>
            </a:pPr>
            <a:endParaRPr lang="en-GB" sz="2970">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Tree>
    <p:extLst>
      <p:ext uri="{BB962C8B-B14F-4D97-AF65-F5344CB8AC3E}">
        <p14:creationId xmlns:p14="http://schemas.microsoft.com/office/powerpoint/2010/main" val="128939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characteristics of an unhealthy relationship is being described?</a:t>
            </a:r>
          </a:p>
          <a:p>
            <a:pPr marL="0" indent="0">
              <a:buNone/>
            </a:pPr>
            <a:endParaRPr lang="en-US" dirty="0"/>
          </a:p>
          <a:p>
            <a:pPr marL="0" indent="0">
              <a:buNone/>
            </a:pPr>
            <a:r>
              <a:rPr lang="en-US" dirty="0"/>
              <a:t>“</a:t>
            </a:r>
            <a:r>
              <a:rPr lang="en-US" sz="4800" dirty="0">
                <a:solidFill>
                  <a:prstClr val="black"/>
                </a:solidFill>
                <a:latin typeface="Calibri" panose="020F0502020204030204" pitchFamily="34" charset="0"/>
                <a:cs typeface="Calibri" panose="020F0502020204030204" pitchFamily="34" charset="0"/>
              </a:rPr>
              <a:t>When a person doesn’t feel valued or equal in the relationship</a:t>
            </a:r>
            <a:r>
              <a:rPr lang="en-US" dirty="0"/>
              <a:t>”</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disrespect</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neglect</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control</a:t>
            </a: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6089" y="6122655"/>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22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lnSpcReduction="10000"/>
          </a:bodyPr>
          <a:lstStyle/>
          <a:p>
            <a:pPr marL="0" indent="0">
              <a:buNone/>
            </a:pPr>
            <a:r>
              <a:rPr lang="en-US" dirty="0"/>
              <a:t>What characteristics of an unhealthy relationship is being described?</a:t>
            </a:r>
          </a:p>
          <a:p>
            <a:pPr marL="0" indent="0">
              <a:buNone/>
            </a:pPr>
            <a:endParaRPr lang="en-US" dirty="0"/>
          </a:p>
          <a:p>
            <a:pPr marL="0" lvl="0" indent="0">
              <a:buNone/>
            </a:pPr>
            <a:r>
              <a:rPr lang="en-US" dirty="0"/>
              <a:t>“</a:t>
            </a:r>
            <a:r>
              <a:rPr lang="en-US" sz="4800" dirty="0">
                <a:solidFill>
                  <a:prstClr val="black"/>
                </a:solidFill>
                <a:latin typeface="Calibri" panose="020F0502020204030204" pitchFamily="34" charset="0"/>
                <a:cs typeface="Calibri" panose="020F0502020204030204" pitchFamily="34" charset="0"/>
              </a:rPr>
              <a:t>When one person dominates the other person in the relationship to get their own way</a:t>
            </a:r>
            <a:r>
              <a:rPr lang="en-US" dirty="0"/>
              <a:t>”</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neglect</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control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disrespect</a:t>
            </a: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9362" y="7958931"/>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91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does disrespect sound like?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a:t>
            </a:r>
            <a:r>
              <a:rPr lang="en-US" sz="4800" b="1" dirty="0"/>
              <a:t>“</a:t>
            </a:r>
            <a:r>
              <a:rPr lang="en-US" sz="4800" dirty="0"/>
              <a:t>I didn’t see you there” </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“We are going to do things my way”</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“I don’t care what you think”</a:t>
            </a: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5525" y="8030939"/>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75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does control look like?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a:t>
            </a:r>
            <a:r>
              <a:rPr lang="en-US" sz="4800" dirty="0"/>
              <a:t>walking past or away from someone who is crying </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one person always making the decisions</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people not caring what you think and continuing to do things even if they have been asked to stop</a:t>
            </a: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60946" y="6230861"/>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28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does neglect look like?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indent="0">
              <a:buNone/>
            </a:pPr>
            <a:r>
              <a:rPr lang="en-US" sz="4800" dirty="0">
                <a:solidFill>
                  <a:prstClr val="black"/>
                </a:solidFill>
                <a:latin typeface="Calibri" panose="020F0502020204030204" pitchFamily="34" charset="0"/>
                <a:cs typeface="Calibri" panose="020F0502020204030204" pitchFamily="34" charset="0"/>
              </a:rPr>
              <a:t>A – one person always making the decisions</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indent="0">
              <a:buNone/>
            </a:pPr>
            <a:r>
              <a:rPr lang="en-US" sz="4800" dirty="0">
                <a:solidFill>
                  <a:prstClr val="black"/>
                </a:solidFill>
                <a:latin typeface="Calibri" panose="020F0502020204030204" pitchFamily="34" charset="0"/>
                <a:cs typeface="Calibri" panose="020F0502020204030204" pitchFamily="34" charset="0"/>
              </a:rPr>
              <a:t>B – people not caring what you think and continuing to do things even if they have been asked to stop</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indent="0">
              <a:buNone/>
            </a:pPr>
            <a:r>
              <a:rPr lang="en-US" sz="4800" dirty="0">
                <a:solidFill>
                  <a:prstClr val="black"/>
                </a:solidFill>
                <a:latin typeface="Calibri" panose="020F0502020204030204" pitchFamily="34" charset="0"/>
                <a:cs typeface="Calibri" panose="020F0502020204030204" pitchFamily="34" charset="0"/>
              </a:rPr>
              <a:t>C – </a:t>
            </a:r>
            <a:r>
              <a:rPr lang="en-US" sz="4800" dirty="0"/>
              <a:t>walking past or away from someone who is crying </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26760" y="6315544"/>
            <a:ext cx="1274361" cy="118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63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Romantic relationship questions</a:t>
            </a:r>
          </a:p>
        </p:txBody>
      </p:sp>
      <p:sp>
        <p:nvSpPr>
          <p:cNvPr id="9" name="Content Placeholder 2"/>
          <p:cNvSpPr>
            <a:spLocks noGrp="1"/>
          </p:cNvSpPr>
          <p:nvPr>
            <p:ph idx="1"/>
          </p:nvPr>
        </p:nvSpPr>
        <p:spPr>
          <a:xfrm>
            <a:off x="789635" y="2736442"/>
            <a:ext cx="18594605" cy="7958793"/>
          </a:xfrm>
        </p:spPr>
        <p:txBody>
          <a:bodyPr>
            <a:normAutofit fontScale="85000" lnSpcReduction="20000"/>
          </a:bodyPr>
          <a:lstStyle/>
          <a:p>
            <a:pPr marL="0" indent="0">
              <a:buNone/>
            </a:pPr>
            <a:r>
              <a:rPr lang="en-US" sz="7200" dirty="0"/>
              <a:t>In your book answer the following questions</a:t>
            </a:r>
          </a:p>
          <a:p>
            <a:pPr marL="0" indent="0">
              <a:buNone/>
            </a:pPr>
            <a:endParaRPr lang="en-US" sz="7200" dirty="0"/>
          </a:p>
          <a:p>
            <a:pPr marL="1143000" indent="-1143000">
              <a:buAutoNum type="arabicPeriod"/>
            </a:pPr>
            <a:r>
              <a:rPr lang="en-US" sz="7200" dirty="0"/>
              <a:t>Give a definition of a romantic relationship</a:t>
            </a:r>
          </a:p>
          <a:p>
            <a:pPr marL="1143000" indent="-1143000">
              <a:buAutoNum type="arabicPeriod"/>
            </a:pPr>
            <a:r>
              <a:rPr lang="en-US" sz="7200" dirty="0"/>
              <a:t>Describe the difference between a romantic relationship and a friendship</a:t>
            </a:r>
          </a:p>
          <a:p>
            <a:pPr marL="1143000" indent="-1143000">
              <a:buAutoNum type="arabicPeriod"/>
            </a:pPr>
            <a:r>
              <a:rPr lang="en-US" sz="7200" dirty="0"/>
              <a:t>Explain a reason why a person should enter a romantic relationship</a:t>
            </a:r>
          </a:p>
          <a:p>
            <a:pPr marL="1143000" indent="-1143000">
              <a:buAutoNum type="arabicPeriod"/>
            </a:pPr>
            <a:r>
              <a:rPr lang="en-US" sz="7200" dirty="0"/>
              <a:t>Should someone enter a romantic relationship because they feel like everyone else their age is in one? Explain your answer</a:t>
            </a:r>
          </a:p>
        </p:txBody>
      </p:sp>
    </p:spTree>
    <p:extLst>
      <p:ext uri="{BB962C8B-B14F-4D97-AF65-F5344CB8AC3E}">
        <p14:creationId xmlns:p14="http://schemas.microsoft.com/office/powerpoint/2010/main" val="2072931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Romantic relationship answers</a:t>
            </a:r>
          </a:p>
        </p:txBody>
      </p:sp>
      <p:sp>
        <p:nvSpPr>
          <p:cNvPr id="9" name="Content Placeholder 2"/>
          <p:cNvSpPr>
            <a:spLocks noGrp="1"/>
          </p:cNvSpPr>
          <p:nvPr>
            <p:ph idx="1"/>
          </p:nvPr>
        </p:nvSpPr>
        <p:spPr>
          <a:xfrm>
            <a:off x="789635" y="2736442"/>
            <a:ext cx="18594605" cy="7958793"/>
          </a:xfrm>
        </p:spPr>
        <p:txBody>
          <a:bodyPr>
            <a:normAutofit lnSpcReduction="10000"/>
          </a:bodyPr>
          <a:lstStyle/>
          <a:p>
            <a:pPr marL="0" indent="0">
              <a:buNone/>
            </a:pPr>
            <a:r>
              <a:rPr lang="en-US" sz="7200" dirty="0"/>
              <a:t>Use your red pen to mark your answers correct or add to your answer</a:t>
            </a:r>
          </a:p>
          <a:p>
            <a:pPr marL="0" indent="0">
              <a:buNone/>
            </a:pPr>
            <a:endParaRPr lang="en-US" sz="7200" dirty="0"/>
          </a:p>
          <a:p>
            <a:pPr marL="1143000" indent="-1143000">
              <a:buAutoNum type="arabicPeriod"/>
            </a:pPr>
            <a:r>
              <a:rPr lang="en-US" sz="7200" dirty="0"/>
              <a:t>Give a definition of a romantic relationship</a:t>
            </a:r>
          </a:p>
          <a:p>
            <a:pPr marL="1143000" indent="-1143000">
              <a:buAutoNum type="arabicPeriod"/>
            </a:pPr>
            <a:endParaRPr lang="en-US" sz="7200" dirty="0"/>
          </a:p>
          <a:p>
            <a:pPr marL="0" indent="0">
              <a:buNone/>
            </a:pPr>
            <a:r>
              <a:rPr lang="en-US" sz="7200" dirty="0">
                <a:solidFill>
                  <a:srgbClr val="FF0000"/>
                </a:solidFill>
              </a:rPr>
              <a:t>“any relationship between people with a desire to be </a:t>
            </a:r>
            <a:r>
              <a:rPr lang="en-US" sz="7200" b="1" dirty="0">
                <a:solidFill>
                  <a:srgbClr val="FF0000"/>
                </a:solidFill>
              </a:rPr>
              <a:t>intimate</a:t>
            </a:r>
            <a:r>
              <a:rPr lang="en-US" sz="7200" dirty="0">
                <a:solidFill>
                  <a:srgbClr val="FF0000"/>
                </a:solidFill>
              </a:rPr>
              <a:t> with each other. Both parties must feel an </a:t>
            </a:r>
            <a:r>
              <a:rPr lang="en-US" sz="7200" b="1" dirty="0">
                <a:solidFill>
                  <a:srgbClr val="FF0000"/>
                </a:solidFill>
              </a:rPr>
              <a:t>attraction</a:t>
            </a:r>
            <a:r>
              <a:rPr lang="en-US" sz="7200" dirty="0">
                <a:solidFill>
                  <a:srgbClr val="FF0000"/>
                </a:solidFill>
              </a:rPr>
              <a:t> to each other”</a:t>
            </a:r>
          </a:p>
          <a:p>
            <a:pPr marL="0" indent="0">
              <a:buNone/>
            </a:pPr>
            <a:endParaRPr lang="en-US" sz="7200" dirty="0"/>
          </a:p>
        </p:txBody>
      </p:sp>
    </p:spTree>
    <p:extLst>
      <p:ext uri="{BB962C8B-B14F-4D97-AF65-F5344CB8AC3E}">
        <p14:creationId xmlns:p14="http://schemas.microsoft.com/office/powerpoint/2010/main" val="2066786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Romantic relationship answers</a:t>
            </a:r>
          </a:p>
        </p:txBody>
      </p:sp>
      <p:sp>
        <p:nvSpPr>
          <p:cNvPr id="9" name="Content Placeholder 2"/>
          <p:cNvSpPr>
            <a:spLocks noGrp="1"/>
          </p:cNvSpPr>
          <p:nvPr>
            <p:ph idx="1"/>
          </p:nvPr>
        </p:nvSpPr>
        <p:spPr>
          <a:xfrm>
            <a:off x="789635" y="2736442"/>
            <a:ext cx="18594605" cy="7958793"/>
          </a:xfrm>
        </p:spPr>
        <p:txBody>
          <a:bodyPr>
            <a:normAutofit fontScale="85000" lnSpcReduction="20000"/>
          </a:bodyPr>
          <a:lstStyle/>
          <a:p>
            <a:pPr marL="0" indent="0">
              <a:buNone/>
            </a:pPr>
            <a:r>
              <a:rPr lang="en-US" sz="7200" dirty="0"/>
              <a:t>Use your red pen to mark your answers correct or add to your answer</a:t>
            </a:r>
          </a:p>
          <a:p>
            <a:pPr marL="0" indent="0">
              <a:buNone/>
            </a:pPr>
            <a:endParaRPr lang="en-US" sz="7200" dirty="0"/>
          </a:p>
          <a:p>
            <a:pPr marL="0" indent="0">
              <a:buNone/>
            </a:pPr>
            <a:r>
              <a:rPr lang="en-US" sz="7200" dirty="0"/>
              <a:t>2. Describe the difference between a romantic relationship and a friendship</a:t>
            </a:r>
          </a:p>
          <a:p>
            <a:pPr marL="1143000" indent="-1143000">
              <a:buAutoNum type="arabicPeriod"/>
            </a:pPr>
            <a:endParaRPr lang="en-US" sz="7200" dirty="0"/>
          </a:p>
          <a:p>
            <a:pPr marL="0" indent="0">
              <a:buNone/>
            </a:pPr>
            <a:r>
              <a:rPr lang="en-US" sz="7200" dirty="0">
                <a:solidFill>
                  <a:srgbClr val="FF0000"/>
                </a:solidFill>
              </a:rPr>
              <a:t>The difference between a romantic relationship and a friendship is that in a romantic relationship there is a desire to be intimate and an attraction between people. This does not happen in friendships</a:t>
            </a:r>
          </a:p>
        </p:txBody>
      </p:sp>
    </p:spTree>
    <p:extLst>
      <p:ext uri="{BB962C8B-B14F-4D97-AF65-F5344CB8AC3E}">
        <p14:creationId xmlns:p14="http://schemas.microsoft.com/office/powerpoint/2010/main" val="3903596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Romantic relationship answers</a:t>
            </a:r>
          </a:p>
        </p:txBody>
      </p:sp>
      <p:sp>
        <p:nvSpPr>
          <p:cNvPr id="9" name="Content Placeholder 2"/>
          <p:cNvSpPr>
            <a:spLocks noGrp="1"/>
          </p:cNvSpPr>
          <p:nvPr>
            <p:ph idx="1"/>
          </p:nvPr>
        </p:nvSpPr>
        <p:spPr>
          <a:xfrm>
            <a:off x="789635" y="2736442"/>
            <a:ext cx="18594605" cy="7958793"/>
          </a:xfrm>
        </p:spPr>
        <p:txBody>
          <a:bodyPr>
            <a:normAutofit fontScale="77500" lnSpcReduction="20000"/>
          </a:bodyPr>
          <a:lstStyle/>
          <a:p>
            <a:pPr marL="0" indent="0">
              <a:buNone/>
            </a:pPr>
            <a:r>
              <a:rPr lang="en-US" sz="7200" dirty="0"/>
              <a:t>Use your red pen to mark your answers correct or add to your answer</a:t>
            </a:r>
          </a:p>
          <a:p>
            <a:pPr marL="0" indent="0">
              <a:buNone/>
            </a:pPr>
            <a:endParaRPr lang="en-US" sz="7200" dirty="0"/>
          </a:p>
          <a:p>
            <a:pPr marL="0" indent="0">
              <a:buNone/>
            </a:pPr>
            <a:r>
              <a:rPr lang="en-US" sz="7200" dirty="0"/>
              <a:t>3. Explain a reason why a person should enter a romantic relationship</a:t>
            </a:r>
          </a:p>
          <a:p>
            <a:pPr marL="0" indent="0">
              <a:buNone/>
            </a:pPr>
            <a:endParaRPr lang="en-US" sz="7200" dirty="0"/>
          </a:p>
          <a:p>
            <a:pPr marL="0" indent="0">
              <a:buNone/>
            </a:pPr>
            <a:r>
              <a:rPr lang="en-US" sz="7200" dirty="0">
                <a:solidFill>
                  <a:srgbClr val="FF0000"/>
                </a:solidFill>
              </a:rPr>
              <a:t>Reasons you may have:</a:t>
            </a:r>
          </a:p>
          <a:p>
            <a:pPr marL="0" indent="0">
              <a:buNone/>
            </a:pPr>
            <a:r>
              <a:rPr lang="en-US" sz="7200" dirty="0">
                <a:solidFill>
                  <a:srgbClr val="FF0000"/>
                </a:solidFill>
              </a:rPr>
              <a:t>	- they are physically attracted to them</a:t>
            </a:r>
          </a:p>
          <a:p>
            <a:pPr marL="0" indent="0">
              <a:buNone/>
            </a:pPr>
            <a:r>
              <a:rPr lang="en-US" sz="7200" dirty="0">
                <a:solidFill>
                  <a:srgbClr val="FF0000"/>
                </a:solidFill>
              </a:rPr>
              <a:t>	- they like the attention they get from them</a:t>
            </a:r>
          </a:p>
          <a:p>
            <a:pPr marL="0" indent="0">
              <a:buNone/>
            </a:pPr>
            <a:r>
              <a:rPr lang="en-US" sz="7200" dirty="0">
                <a:solidFill>
                  <a:srgbClr val="FF0000"/>
                </a:solidFill>
              </a:rPr>
              <a:t>	- they enjoy the other persons company</a:t>
            </a:r>
          </a:p>
          <a:p>
            <a:pPr marL="0" indent="0">
              <a:buNone/>
            </a:pPr>
            <a:endParaRPr lang="en-US" sz="7200" dirty="0"/>
          </a:p>
        </p:txBody>
      </p:sp>
    </p:spTree>
    <p:extLst>
      <p:ext uri="{BB962C8B-B14F-4D97-AF65-F5344CB8AC3E}">
        <p14:creationId xmlns:p14="http://schemas.microsoft.com/office/powerpoint/2010/main" val="4202910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Romantic relationship answers</a:t>
            </a:r>
          </a:p>
        </p:txBody>
      </p:sp>
      <p:sp>
        <p:nvSpPr>
          <p:cNvPr id="9" name="Content Placeholder 2"/>
          <p:cNvSpPr>
            <a:spLocks noGrp="1"/>
          </p:cNvSpPr>
          <p:nvPr>
            <p:ph idx="1"/>
          </p:nvPr>
        </p:nvSpPr>
        <p:spPr>
          <a:xfrm>
            <a:off x="789635" y="2736442"/>
            <a:ext cx="18594605" cy="7958793"/>
          </a:xfrm>
        </p:spPr>
        <p:txBody>
          <a:bodyPr>
            <a:normAutofit fontScale="85000" lnSpcReduction="20000"/>
          </a:bodyPr>
          <a:lstStyle/>
          <a:p>
            <a:pPr marL="0" indent="0">
              <a:buNone/>
            </a:pPr>
            <a:r>
              <a:rPr lang="en-US" sz="7200" dirty="0"/>
              <a:t>Use your red pen to mark your answers correct or add to your answer</a:t>
            </a:r>
          </a:p>
          <a:p>
            <a:pPr marL="0" indent="0">
              <a:buNone/>
            </a:pPr>
            <a:endParaRPr lang="en-US" sz="7200" dirty="0"/>
          </a:p>
          <a:p>
            <a:pPr marL="0" indent="0">
              <a:buNone/>
            </a:pPr>
            <a:r>
              <a:rPr lang="en-US" sz="7200" dirty="0"/>
              <a:t>4. Should someone enter a romantic relationship because they feel like everyone else their age is in one? Explain your answer</a:t>
            </a:r>
          </a:p>
          <a:p>
            <a:pPr marL="0" indent="0">
              <a:buNone/>
            </a:pPr>
            <a:endParaRPr lang="en-US" sz="7200" dirty="0"/>
          </a:p>
          <a:p>
            <a:pPr marL="0" indent="0">
              <a:buNone/>
            </a:pPr>
            <a:r>
              <a:rPr lang="en-US" sz="7200" dirty="0">
                <a:solidFill>
                  <a:srgbClr val="FF0000"/>
                </a:solidFill>
              </a:rPr>
              <a:t>No. People should only enter romantic relationships when they are ready. There is no expectation to enter a romantic relationship at any age</a:t>
            </a:r>
          </a:p>
        </p:txBody>
      </p:sp>
    </p:spTree>
    <p:extLst>
      <p:ext uri="{BB962C8B-B14F-4D97-AF65-F5344CB8AC3E}">
        <p14:creationId xmlns:p14="http://schemas.microsoft.com/office/powerpoint/2010/main" val="45271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29" y="4391556"/>
            <a:ext cx="19107819" cy="2301392"/>
          </a:xfrm>
          <a:prstGeom prst="rect">
            <a:avLst/>
          </a:prstGeom>
        </p:spPr>
      </p:pic>
    </p:spTree>
    <p:extLst>
      <p:ext uri="{BB962C8B-B14F-4D97-AF65-F5344CB8AC3E}">
        <p14:creationId xmlns:p14="http://schemas.microsoft.com/office/powerpoint/2010/main" val="328994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Reflection</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In your books complete the following sentence</a:t>
            </a:r>
          </a:p>
          <a:p>
            <a:pPr marL="0" indent="0">
              <a:buNone/>
            </a:pPr>
            <a:endParaRPr lang="en-US" dirty="0"/>
          </a:p>
          <a:p>
            <a:pPr marL="0" indent="0">
              <a:buNone/>
            </a:pPr>
            <a:r>
              <a:rPr lang="en-US" dirty="0"/>
              <a:t>One thing I learnt about romantic relationships today was…</a:t>
            </a:r>
          </a:p>
        </p:txBody>
      </p:sp>
    </p:spTree>
    <p:extLst>
      <p:ext uri="{BB962C8B-B14F-4D97-AF65-F5344CB8AC3E}">
        <p14:creationId xmlns:p14="http://schemas.microsoft.com/office/powerpoint/2010/main" val="1902366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Types of abuse</a:t>
            </a:r>
          </a:p>
        </p:txBody>
      </p:sp>
      <p:sp>
        <p:nvSpPr>
          <p:cNvPr id="26" name="Content Placeholder 2"/>
          <p:cNvSpPr txBox="1">
            <a:spLocks/>
          </p:cNvSpPr>
          <p:nvPr/>
        </p:nvSpPr>
        <p:spPr>
          <a:xfrm>
            <a:off x="789636" y="2497277"/>
            <a:ext cx="18594605" cy="1478073"/>
          </a:xfrm>
          <a:prstGeom prst="rect">
            <a:avLst/>
          </a:prstGeom>
        </p:spPr>
        <p:txBody>
          <a:bodyPr vert="horz" lIns="91440" tIns="45720" rIns="91440" bIns="45720"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7200" dirty="0"/>
              <a:t>If you need any support about romantic relationships, there is support out there for you</a:t>
            </a:r>
          </a:p>
        </p:txBody>
      </p:sp>
      <p:pic>
        <p:nvPicPr>
          <p:cNvPr id="27" name="Picture 26"/>
          <p:cNvPicPr>
            <a:picLocks noChangeAspect="1"/>
          </p:cNvPicPr>
          <p:nvPr/>
        </p:nvPicPr>
        <p:blipFill>
          <a:blip r:embed="rId4"/>
          <a:stretch>
            <a:fillRect/>
          </a:stretch>
        </p:blipFill>
        <p:spPr>
          <a:xfrm>
            <a:off x="789636" y="4615938"/>
            <a:ext cx="7923174" cy="5313345"/>
          </a:xfrm>
          <a:prstGeom prst="rect">
            <a:avLst/>
          </a:prstGeom>
        </p:spPr>
      </p:pic>
      <p:pic>
        <p:nvPicPr>
          <p:cNvPr id="28" name="Picture 27"/>
          <p:cNvPicPr>
            <a:picLocks noChangeAspect="1"/>
          </p:cNvPicPr>
          <p:nvPr/>
        </p:nvPicPr>
        <p:blipFill>
          <a:blip r:embed="rId5"/>
          <a:stretch>
            <a:fillRect/>
          </a:stretch>
        </p:blipFill>
        <p:spPr>
          <a:xfrm>
            <a:off x="9169414" y="4290499"/>
            <a:ext cx="3564914" cy="2372288"/>
          </a:xfrm>
          <a:prstGeom prst="rect">
            <a:avLst/>
          </a:prstGeom>
        </p:spPr>
      </p:pic>
      <p:pic>
        <p:nvPicPr>
          <p:cNvPr id="29" name="Picture 28"/>
          <p:cNvPicPr>
            <a:picLocks noChangeAspect="1"/>
          </p:cNvPicPr>
          <p:nvPr/>
        </p:nvPicPr>
        <p:blipFill>
          <a:blip r:embed="rId6"/>
          <a:stretch>
            <a:fillRect/>
          </a:stretch>
        </p:blipFill>
        <p:spPr>
          <a:xfrm>
            <a:off x="9183640" y="7505455"/>
            <a:ext cx="3316682" cy="3316682"/>
          </a:xfrm>
          <a:prstGeom prst="rect">
            <a:avLst/>
          </a:prstGeom>
        </p:spPr>
      </p:pic>
      <p:sp>
        <p:nvSpPr>
          <p:cNvPr id="30" name="TextBox 29"/>
          <p:cNvSpPr txBox="1"/>
          <p:nvPr/>
        </p:nvSpPr>
        <p:spPr>
          <a:xfrm>
            <a:off x="13306185" y="4225623"/>
            <a:ext cx="3370601" cy="304698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Childline.org.uk</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Call – 08001111</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Email or chat online for support</a:t>
            </a:r>
            <a:endParaRPr lang="en-GB" sz="3200" dirty="0">
              <a:latin typeface="Calibri" panose="020F0502020204030204" pitchFamily="34" charset="0"/>
              <a:cs typeface="Calibri" panose="020F0502020204030204" pitchFamily="34" charset="0"/>
            </a:endParaRPr>
          </a:p>
        </p:txBody>
      </p:sp>
      <p:sp>
        <p:nvSpPr>
          <p:cNvPr id="31" name="TextBox 30"/>
          <p:cNvSpPr txBox="1"/>
          <p:nvPr/>
        </p:nvSpPr>
        <p:spPr>
          <a:xfrm>
            <a:off x="12871449" y="7659398"/>
            <a:ext cx="6512791" cy="3539430"/>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Themix.org.uk</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You can email or have one-to-chat online.</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There is also a crisis messenger which is available 24/7</a:t>
            </a: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613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US" sz="8000" dirty="0"/>
              <a:t>Romantic relationships – extension activity</a:t>
            </a:r>
            <a:endParaRPr lang="en-GB" sz="8000" dirty="0"/>
          </a:p>
        </p:txBody>
      </p:sp>
      <p:sp>
        <p:nvSpPr>
          <p:cNvPr id="9" name="Content Placeholder 2"/>
          <p:cNvSpPr>
            <a:spLocks noGrp="1"/>
          </p:cNvSpPr>
          <p:nvPr>
            <p:ph idx="1"/>
          </p:nvPr>
        </p:nvSpPr>
        <p:spPr>
          <a:xfrm>
            <a:off x="789635" y="2736442"/>
            <a:ext cx="18594605" cy="7814777"/>
          </a:xfrm>
        </p:spPr>
        <p:txBody>
          <a:bodyPr>
            <a:normAutofit fontScale="92500" lnSpcReduction="10000"/>
          </a:bodyPr>
          <a:lstStyle/>
          <a:p>
            <a:pPr marL="0" indent="0">
              <a:buNone/>
            </a:pPr>
            <a:r>
              <a:rPr lang="en-US" sz="7200" dirty="0"/>
              <a:t>Statements associated with having a boyfriend/girlfriend are going to appear on the screen.</a:t>
            </a:r>
          </a:p>
          <a:p>
            <a:pPr marL="0" indent="0">
              <a:buNone/>
            </a:pPr>
            <a:endParaRPr lang="en-US" sz="7200" dirty="0"/>
          </a:p>
          <a:p>
            <a:pPr marL="0" indent="0">
              <a:buNone/>
            </a:pPr>
            <a:r>
              <a:rPr lang="en-US" sz="7200" dirty="0"/>
              <a:t>On your whiteboards you should write “ok”, “not ok” or “depends”</a:t>
            </a:r>
          </a:p>
          <a:p>
            <a:pPr marL="0" indent="0">
              <a:buNone/>
            </a:pPr>
            <a:endParaRPr lang="en-US" sz="7200" dirty="0"/>
          </a:p>
          <a:p>
            <a:pPr marL="0" indent="0">
              <a:buNone/>
            </a:pPr>
            <a:r>
              <a:rPr lang="en-US" sz="7200" dirty="0"/>
              <a:t>Be ready to discuss your answers with the class.</a:t>
            </a:r>
          </a:p>
        </p:txBody>
      </p:sp>
    </p:spTree>
    <p:extLst>
      <p:ext uri="{BB962C8B-B14F-4D97-AF65-F5344CB8AC3E}">
        <p14:creationId xmlns:p14="http://schemas.microsoft.com/office/powerpoint/2010/main" val="981790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Romantic relationships – extension activity</a:t>
            </a:r>
          </a:p>
        </p:txBody>
      </p:sp>
      <p:sp>
        <p:nvSpPr>
          <p:cNvPr id="7" name="Content Placeholder 2"/>
          <p:cNvSpPr>
            <a:spLocks noGrp="1"/>
          </p:cNvSpPr>
          <p:nvPr>
            <p:ph idx="1"/>
          </p:nvPr>
        </p:nvSpPr>
        <p:spPr>
          <a:xfrm>
            <a:off x="3715346" y="3926483"/>
            <a:ext cx="13174834" cy="4032448"/>
          </a:xfrm>
        </p:spPr>
        <p:txBody>
          <a:bodyPr>
            <a:normAutofit fontScale="85000" lnSpcReduction="20000"/>
          </a:bodyPr>
          <a:lstStyle/>
          <a:p>
            <a:pPr marL="0" indent="0">
              <a:buNone/>
            </a:pPr>
            <a:r>
              <a:rPr lang="en-US" sz="13800" dirty="0"/>
              <a:t>Having a boyfriend or girlfriend at 12 years old</a:t>
            </a:r>
          </a:p>
        </p:txBody>
      </p:sp>
      <p:sp>
        <p:nvSpPr>
          <p:cNvPr id="16" name="Content Placeholder 2"/>
          <p:cNvSpPr txBox="1">
            <a:spLocks/>
          </p:cNvSpPr>
          <p:nvPr/>
        </p:nvSpPr>
        <p:spPr>
          <a:xfrm>
            <a:off x="2311190" y="9153194"/>
            <a:ext cx="15983146" cy="936104"/>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On your whiteboards write either </a:t>
            </a:r>
            <a:r>
              <a:rPr lang="en-US" b="1" dirty="0"/>
              <a:t>ok, not ok </a:t>
            </a:r>
            <a:r>
              <a:rPr lang="en-US" dirty="0"/>
              <a:t>or </a:t>
            </a:r>
            <a:r>
              <a:rPr lang="en-US" b="1" dirty="0"/>
              <a:t>depends</a:t>
            </a:r>
          </a:p>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264432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Romantic relationship – extension activity</a:t>
            </a:r>
          </a:p>
        </p:txBody>
      </p:sp>
      <p:sp>
        <p:nvSpPr>
          <p:cNvPr id="7" name="Content Placeholder 2"/>
          <p:cNvSpPr>
            <a:spLocks noGrp="1"/>
          </p:cNvSpPr>
          <p:nvPr>
            <p:ph idx="1"/>
          </p:nvPr>
        </p:nvSpPr>
        <p:spPr>
          <a:xfrm>
            <a:off x="3715346" y="3926483"/>
            <a:ext cx="13174834" cy="4032448"/>
          </a:xfrm>
        </p:spPr>
        <p:txBody>
          <a:bodyPr>
            <a:normAutofit fontScale="85000" lnSpcReduction="20000"/>
          </a:bodyPr>
          <a:lstStyle/>
          <a:p>
            <a:pPr marL="0" indent="0">
              <a:buNone/>
            </a:pPr>
            <a:r>
              <a:rPr lang="en-US" sz="13800" dirty="0"/>
              <a:t>Having a boyfriend or girlfriend at 12 years old</a:t>
            </a:r>
          </a:p>
        </p:txBody>
      </p:sp>
      <p:sp>
        <p:nvSpPr>
          <p:cNvPr id="16" name="Content Placeholder 2"/>
          <p:cNvSpPr txBox="1">
            <a:spLocks/>
          </p:cNvSpPr>
          <p:nvPr/>
        </p:nvSpPr>
        <p:spPr>
          <a:xfrm>
            <a:off x="1843138" y="9153193"/>
            <a:ext cx="16451198" cy="1614049"/>
          </a:xfrm>
          <a:prstGeom prst="rect">
            <a:avLst/>
          </a:prstGeom>
        </p:spPr>
        <p:txBody>
          <a:bodyPr vert="horz" lIns="91440" tIns="45720" rIns="91440" bIns="45720" rtlCol="0">
            <a:normAutofit fontScale="77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This </a:t>
            </a:r>
            <a:r>
              <a:rPr lang="en-US" b="1" dirty="0"/>
              <a:t>depends</a:t>
            </a:r>
            <a:r>
              <a:rPr lang="en-US" dirty="0"/>
              <a:t> if both want to be in a romantic relationship or do they feel pressure? If they do want to be in a romantic relationship their level of intimacy should be appropriate for their age. We will talk more about this later on this half term</a:t>
            </a:r>
            <a:endParaRPr lang="en-US" b="1" dirty="0"/>
          </a:p>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362172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Romantic relationships – extension activity</a:t>
            </a:r>
          </a:p>
        </p:txBody>
      </p:sp>
      <p:sp>
        <p:nvSpPr>
          <p:cNvPr id="7" name="Content Placeholder 2"/>
          <p:cNvSpPr>
            <a:spLocks noGrp="1"/>
          </p:cNvSpPr>
          <p:nvPr>
            <p:ph idx="1"/>
          </p:nvPr>
        </p:nvSpPr>
        <p:spPr>
          <a:xfrm>
            <a:off x="3715346" y="3926483"/>
            <a:ext cx="13174834" cy="4032448"/>
          </a:xfrm>
        </p:spPr>
        <p:txBody>
          <a:bodyPr>
            <a:normAutofit fontScale="70000" lnSpcReduction="20000"/>
          </a:bodyPr>
          <a:lstStyle/>
          <a:p>
            <a:pPr marL="0" indent="0">
              <a:buNone/>
            </a:pPr>
            <a:r>
              <a:rPr lang="en-US" sz="13800" dirty="0"/>
              <a:t>Tell someone you will go out with them if they do something you want</a:t>
            </a:r>
          </a:p>
        </p:txBody>
      </p:sp>
      <p:sp>
        <p:nvSpPr>
          <p:cNvPr id="9" name="Content Placeholder 2"/>
          <p:cNvSpPr txBox="1">
            <a:spLocks/>
          </p:cNvSpPr>
          <p:nvPr/>
        </p:nvSpPr>
        <p:spPr>
          <a:xfrm>
            <a:off x="2311190" y="9153194"/>
            <a:ext cx="15983146" cy="936104"/>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On your whiteboards write either </a:t>
            </a:r>
            <a:r>
              <a:rPr lang="en-US" b="1" dirty="0"/>
              <a:t>ok, not ok </a:t>
            </a:r>
            <a:r>
              <a:rPr lang="en-US" dirty="0"/>
              <a:t>or </a:t>
            </a:r>
            <a:r>
              <a:rPr lang="en-US" b="1" dirty="0"/>
              <a:t>depends</a:t>
            </a:r>
          </a:p>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319623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Romantic relationships – extension activity</a:t>
            </a:r>
          </a:p>
        </p:txBody>
      </p:sp>
      <p:sp>
        <p:nvSpPr>
          <p:cNvPr id="7" name="Content Placeholder 2"/>
          <p:cNvSpPr>
            <a:spLocks noGrp="1"/>
          </p:cNvSpPr>
          <p:nvPr>
            <p:ph idx="1"/>
          </p:nvPr>
        </p:nvSpPr>
        <p:spPr>
          <a:xfrm>
            <a:off x="3715346" y="3926483"/>
            <a:ext cx="13174834" cy="4032448"/>
          </a:xfrm>
        </p:spPr>
        <p:txBody>
          <a:bodyPr>
            <a:normAutofit fontScale="70000" lnSpcReduction="20000"/>
          </a:bodyPr>
          <a:lstStyle/>
          <a:p>
            <a:pPr marL="0" indent="0">
              <a:buNone/>
            </a:pPr>
            <a:r>
              <a:rPr lang="en-US" sz="13800" dirty="0"/>
              <a:t>Tell someone you will go out with them if they do something you want</a:t>
            </a:r>
          </a:p>
        </p:txBody>
      </p:sp>
      <p:sp>
        <p:nvSpPr>
          <p:cNvPr id="9" name="Content Placeholder 2"/>
          <p:cNvSpPr txBox="1">
            <a:spLocks/>
          </p:cNvSpPr>
          <p:nvPr/>
        </p:nvSpPr>
        <p:spPr>
          <a:xfrm>
            <a:off x="2311190" y="9153193"/>
            <a:ext cx="16165796" cy="1398025"/>
          </a:xfrm>
          <a:prstGeom prst="rect">
            <a:avLst/>
          </a:prstGeom>
        </p:spPr>
        <p:txBody>
          <a:bodyPr vert="horz" lIns="91440" tIns="45720" rIns="91440" bIns="45720" rtlCol="0">
            <a:normAutofit fontScale="70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This is </a:t>
            </a:r>
            <a:r>
              <a:rPr lang="en-US" b="1" dirty="0"/>
              <a:t>not ok</a:t>
            </a:r>
            <a:r>
              <a:rPr lang="en-US" dirty="0"/>
              <a:t>. This means that a person is entering an unhealthy romantic relationship. We discussed earlier this half term that all relationships should have equality and everyone has the others best interests at heart. This is not evident in this statement</a:t>
            </a:r>
            <a:endParaRPr lang="en-US" b="1" dirty="0"/>
          </a:p>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68698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Romantic relationships – extension activity</a:t>
            </a:r>
          </a:p>
        </p:txBody>
      </p:sp>
      <p:sp>
        <p:nvSpPr>
          <p:cNvPr id="7" name="Content Placeholder 2"/>
          <p:cNvSpPr>
            <a:spLocks noGrp="1"/>
          </p:cNvSpPr>
          <p:nvPr>
            <p:ph idx="1"/>
          </p:nvPr>
        </p:nvSpPr>
        <p:spPr>
          <a:xfrm>
            <a:off x="3715346" y="3926483"/>
            <a:ext cx="13174834" cy="4032448"/>
          </a:xfrm>
        </p:spPr>
        <p:txBody>
          <a:bodyPr>
            <a:normAutofit fontScale="85000" lnSpcReduction="20000"/>
          </a:bodyPr>
          <a:lstStyle/>
          <a:p>
            <a:pPr marL="0" indent="0">
              <a:buNone/>
            </a:pPr>
            <a:r>
              <a:rPr lang="en-US" sz="13800" dirty="0"/>
              <a:t>Text “I love you” to your boyfriend or girlfriend</a:t>
            </a:r>
          </a:p>
        </p:txBody>
      </p:sp>
      <p:sp>
        <p:nvSpPr>
          <p:cNvPr id="9" name="Content Placeholder 2"/>
          <p:cNvSpPr txBox="1">
            <a:spLocks/>
          </p:cNvSpPr>
          <p:nvPr/>
        </p:nvSpPr>
        <p:spPr>
          <a:xfrm>
            <a:off x="2311190" y="9153194"/>
            <a:ext cx="15983146" cy="936104"/>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On your whiteboards write either </a:t>
            </a:r>
            <a:r>
              <a:rPr lang="en-US" b="1" dirty="0"/>
              <a:t>ok, not ok </a:t>
            </a:r>
            <a:r>
              <a:rPr lang="en-US" dirty="0"/>
              <a:t>or </a:t>
            </a:r>
            <a:r>
              <a:rPr lang="en-US" b="1" dirty="0"/>
              <a:t>depends</a:t>
            </a:r>
          </a:p>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231603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Romantic relationships – extension activity</a:t>
            </a:r>
          </a:p>
        </p:txBody>
      </p:sp>
      <p:sp>
        <p:nvSpPr>
          <p:cNvPr id="7" name="Content Placeholder 2"/>
          <p:cNvSpPr>
            <a:spLocks noGrp="1"/>
          </p:cNvSpPr>
          <p:nvPr>
            <p:ph idx="1"/>
          </p:nvPr>
        </p:nvSpPr>
        <p:spPr>
          <a:xfrm>
            <a:off x="3715346" y="3926483"/>
            <a:ext cx="13174834" cy="4032448"/>
          </a:xfrm>
        </p:spPr>
        <p:txBody>
          <a:bodyPr>
            <a:normAutofit fontScale="85000" lnSpcReduction="20000"/>
          </a:bodyPr>
          <a:lstStyle/>
          <a:p>
            <a:pPr marL="0" indent="0">
              <a:buNone/>
            </a:pPr>
            <a:r>
              <a:rPr lang="en-US" sz="13800" dirty="0"/>
              <a:t>Text “I love you” to your boyfriend or girlfriend</a:t>
            </a:r>
          </a:p>
        </p:txBody>
      </p:sp>
      <p:sp>
        <p:nvSpPr>
          <p:cNvPr id="9" name="Content Placeholder 2"/>
          <p:cNvSpPr txBox="1">
            <a:spLocks/>
          </p:cNvSpPr>
          <p:nvPr/>
        </p:nvSpPr>
        <p:spPr>
          <a:xfrm>
            <a:off x="2311190" y="9153193"/>
            <a:ext cx="16237804" cy="1542041"/>
          </a:xfrm>
          <a:prstGeom prst="rect">
            <a:avLst/>
          </a:prstGeom>
        </p:spPr>
        <p:txBody>
          <a:bodyPr vert="horz" lIns="91440" tIns="45720" rIns="91440" bIns="45720" rtlCol="0">
            <a:normAutofit fontScale="92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This is </a:t>
            </a:r>
            <a:r>
              <a:rPr lang="en-US" b="1" dirty="0"/>
              <a:t>ok</a:t>
            </a:r>
            <a:r>
              <a:rPr lang="en-US" dirty="0"/>
              <a:t> as it shows you care about the other person in the romantic relationship. </a:t>
            </a:r>
            <a:r>
              <a:rPr lang="en-US" b="1" dirty="0"/>
              <a:t>However</a:t>
            </a:r>
            <a:r>
              <a:rPr lang="en-US" dirty="0"/>
              <a:t> it may not be ok if it is said to convince the other to do something they are uncomfortable with</a:t>
            </a:r>
            <a:endParaRPr lang="en-US" b="1" dirty="0"/>
          </a:p>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63839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Romantic relationships – extension activity</a:t>
            </a:r>
          </a:p>
        </p:txBody>
      </p:sp>
      <p:sp>
        <p:nvSpPr>
          <p:cNvPr id="7" name="Content Placeholder 2"/>
          <p:cNvSpPr>
            <a:spLocks noGrp="1"/>
          </p:cNvSpPr>
          <p:nvPr>
            <p:ph idx="1"/>
          </p:nvPr>
        </p:nvSpPr>
        <p:spPr>
          <a:xfrm>
            <a:off x="3715346" y="3926483"/>
            <a:ext cx="13174834" cy="4032448"/>
          </a:xfrm>
        </p:spPr>
        <p:txBody>
          <a:bodyPr>
            <a:normAutofit fontScale="62500" lnSpcReduction="20000"/>
          </a:bodyPr>
          <a:lstStyle/>
          <a:p>
            <a:pPr marL="0" indent="0">
              <a:buNone/>
            </a:pPr>
            <a:r>
              <a:rPr lang="en-US" sz="13800" dirty="0"/>
              <a:t>Accepting other peoples compliments about you even if you have a boyfriend/girlfriend</a:t>
            </a:r>
          </a:p>
        </p:txBody>
      </p:sp>
      <p:sp>
        <p:nvSpPr>
          <p:cNvPr id="9" name="Content Placeholder 2"/>
          <p:cNvSpPr txBox="1">
            <a:spLocks/>
          </p:cNvSpPr>
          <p:nvPr/>
        </p:nvSpPr>
        <p:spPr>
          <a:xfrm>
            <a:off x="2311190" y="9153194"/>
            <a:ext cx="15983146" cy="936104"/>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On your whiteboards write either </a:t>
            </a:r>
            <a:r>
              <a:rPr lang="en-US" b="1" dirty="0"/>
              <a:t>ok, not ok </a:t>
            </a:r>
            <a:r>
              <a:rPr lang="en-US" dirty="0"/>
              <a:t>or </a:t>
            </a:r>
            <a:r>
              <a:rPr lang="en-US" b="1" dirty="0"/>
              <a:t>depends</a:t>
            </a:r>
          </a:p>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147264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20" name="TextBox 19"/>
          <p:cNvSpPr txBox="1"/>
          <p:nvPr/>
        </p:nvSpPr>
        <p:spPr>
          <a:xfrm>
            <a:off x="163060" y="113523"/>
            <a:ext cx="10743278" cy="2122376"/>
          </a:xfrm>
          <a:prstGeom prst="rect">
            <a:avLst/>
          </a:prstGeom>
          <a:noFill/>
        </p:spPr>
        <p:txBody>
          <a:bodyPr wrap="square" rtlCol="0">
            <a:spAutoFit/>
          </a:bodyPr>
          <a:lstStyle/>
          <a:p>
            <a:pPr algn="ctr"/>
            <a:r>
              <a:rPr lang="en-GB" sz="6596" u="sng" dirty="0">
                <a:latin typeface="Comic Sans MS" panose="030F0702030302020204" pitchFamily="66" charset="0"/>
              </a:rPr>
              <a:t>Secure your relationships: Learning Journey</a:t>
            </a:r>
          </a:p>
        </p:txBody>
      </p:sp>
      <p:sp>
        <p:nvSpPr>
          <p:cNvPr id="21" name="Rounded Rectangle 20"/>
          <p:cNvSpPr/>
          <p:nvPr/>
        </p:nvSpPr>
        <p:spPr>
          <a:xfrm>
            <a:off x="163060"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Introduction to healthy relationships</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28" name="Rounded Rectangle 27"/>
          <p:cNvSpPr/>
          <p:nvPr/>
        </p:nvSpPr>
        <p:spPr>
          <a:xfrm>
            <a:off x="3018957"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gender identity and sexual orientation?</a:t>
            </a:r>
          </a:p>
        </p:txBody>
      </p:sp>
      <p:sp>
        <p:nvSpPr>
          <p:cNvPr id="29" name="Rounded Rectangle 28"/>
          <p:cNvSpPr/>
          <p:nvPr/>
        </p:nvSpPr>
        <p:spPr>
          <a:xfrm>
            <a:off x="5874854" y="2625177"/>
            <a:ext cx="2384644" cy="1662335"/>
          </a:xfrm>
          <a:prstGeom prst="roundRect">
            <a:avLst/>
          </a:prstGeom>
          <a:solidFill>
            <a:schemeClr val="accent4">
              <a:lumMod val="60000"/>
              <a:lumOff val="40000"/>
            </a:schemeClr>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are romantic relationships?</a:t>
            </a:r>
          </a:p>
        </p:txBody>
      </p:sp>
      <p:sp>
        <p:nvSpPr>
          <p:cNvPr id="30" name="Rounded Rectangle 29"/>
          <p:cNvSpPr/>
          <p:nvPr/>
        </p:nvSpPr>
        <p:spPr>
          <a:xfrm>
            <a:off x="8719635" y="2616897"/>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consent?</a:t>
            </a:r>
          </a:p>
        </p:txBody>
      </p:sp>
      <p:sp>
        <p:nvSpPr>
          <p:cNvPr id="31" name="Rounded Rectangle 30"/>
          <p:cNvSpPr/>
          <p:nvPr/>
        </p:nvSpPr>
        <p:spPr>
          <a:xfrm>
            <a:off x="11564416"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are the risks of sexting?</a:t>
            </a:r>
          </a:p>
        </p:txBody>
      </p:sp>
      <p:sp>
        <p:nvSpPr>
          <p:cNvPr id="32" name="Rounded Rectangle 31"/>
          <p:cNvSpPr/>
          <p:nvPr/>
        </p:nvSpPr>
        <p:spPr>
          <a:xfrm>
            <a:off x="14409197" y="2668457"/>
            <a:ext cx="2498070"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contraception?</a:t>
            </a:r>
          </a:p>
        </p:txBody>
      </p:sp>
      <p:sp>
        <p:nvSpPr>
          <p:cNvPr id="33" name="Rounded Rectangle 32"/>
          <p:cNvSpPr/>
          <p:nvPr/>
        </p:nvSpPr>
        <p:spPr>
          <a:xfrm>
            <a:off x="17313823" y="2647130"/>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Review</a:t>
            </a:r>
          </a:p>
        </p:txBody>
      </p:sp>
      <p:sp>
        <p:nvSpPr>
          <p:cNvPr id="34" name="Content Placeholder 2"/>
          <p:cNvSpPr txBox="1">
            <a:spLocks/>
          </p:cNvSpPr>
          <p:nvPr/>
        </p:nvSpPr>
        <p:spPr>
          <a:xfrm>
            <a:off x="1699122" y="5213520"/>
            <a:ext cx="11172328"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sz="3600" b="1" dirty="0">
                <a:solidFill>
                  <a:prstClr val="black"/>
                </a:solidFill>
                <a:latin typeface="Comic Sans MS"/>
              </a:rPr>
              <a:t>Today we will look at:</a:t>
            </a:r>
          </a:p>
          <a:p>
            <a:pPr marL="0" indent="0" defTabSz="914411">
              <a:lnSpc>
                <a:spcPct val="110000"/>
              </a:lnSpc>
              <a:spcBef>
                <a:spcPts val="1001"/>
              </a:spcBef>
              <a:buNone/>
              <a:defRPr/>
            </a:pPr>
            <a:endParaRPr lang="en-US" sz="3600" b="1" dirty="0">
              <a:solidFill>
                <a:prstClr val="black"/>
              </a:solidFill>
              <a:latin typeface="Comic Sans MS"/>
            </a:endParaRPr>
          </a:p>
          <a:p>
            <a:pPr marL="0" indent="0" defTabSz="914411">
              <a:lnSpc>
                <a:spcPct val="110000"/>
              </a:lnSpc>
              <a:spcBef>
                <a:spcPts val="1001"/>
              </a:spcBef>
              <a:buNone/>
              <a:defRPr/>
            </a:pPr>
            <a:r>
              <a:rPr lang="en-US" sz="3600" b="1" dirty="0">
                <a:solidFill>
                  <a:prstClr val="black"/>
                </a:solidFill>
                <a:latin typeface="Comic Sans MS"/>
              </a:rPr>
              <a:t>What are romantic relationships</a:t>
            </a:r>
          </a:p>
          <a:p>
            <a:pPr marL="0" indent="0" defTabSz="914411">
              <a:lnSpc>
                <a:spcPct val="110000"/>
              </a:lnSpc>
              <a:spcBef>
                <a:spcPts val="1001"/>
              </a:spcBef>
              <a:buNone/>
              <a:defRPr/>
            </a:pPr>
            <a:endParaRPr lang="en-US" sz="3600" b="1" dirty="0">
              <a:solidFill>
                <a:prstClr val="black"/>
              </a:solidFill>
              <a:latin typeface="Comic Sans MS"/>
            </a:endParaRPr>
          </a:p>
          <a:p>
            <a:pPr marL="0" indent="0" defTabSz="914411">
              <a:lnSpc>
                <a:spcPct val="110000"/>
              </a:lnSpc>
              <a:spcBef>
                <a:spcPts val="1001"/>
              </a:spcBef>
              <a:buNone/>
              <a:defRPr/>
            </a:pPr>
            <a:r>
              <a:rPr lang="en-US" sz="3600" b="1" dirty="0">
                <a:solidFill>
                  <a:prstClr val="black"/>
                </a:solidFill>
                <a:latin typeface="Comic Sans MS"/>
              </a:rPr>
              <a:t>This includes:</a:t>
            </a:r>
          </a:p>
          <a:p>
            <a:pPr defTabSz="914411">
              <a:lnSpc>
                <a:spcPct val="110000"/>
              </a:lnSpc>
              <a:spcBef>
                <a:spcPts val="1001"/>
              </a:spcBef>
              <a:buFontTx/>
              <a:buChar char="-"/>
              <a:defRPr/>
            </a:pPr>
            <a:r>
              <a:rPr lang="en-US" sz="3600" b="1" dirty="0">
                <a:solidFill>
                  <a:prstClr val="black"/>
                </a:solidFill>
                <a:latin typeface="Comic Sans MS"/>
              </a:rPr>
              <a:t>Definition of romantic relationships</a:t>
            </a:r>
          </a:p>
          <a:p>
            <a:pPr defTabSz="914411">
              <a:lnSpc>
                <a:spcPct val="110000"/>
              </a:lnSpc>
              <a:spcBef>
                <a:spcPts val="1001"/>
              </a:spcBef>
              <a:buFontTx/>
              <a:buChar char="-"/>
              <a:defRPr/>
            </a:pPr>
            <a:r>
              <a:rPr lang="en-US" sz="3600" b="1" dirty="0">
                <a:solidFill>
                  <a:prstClr val="black"/>
                </a:solidFill>
                <a:latin typeface="Comic Sans MS"/>
              </a:rPr>
              <a:t>Why people want to have romantic relationships</a:t>
            </a:r>
          </a:p>
        </p:txBody>
      </p:sp>
    </p:spTree>
    <p:extLst>
      <p:ext uri="{BB962C8B-B14F-4D97-AF65-F5344CB8AC3E}">
        <p14:creationId xmlns:p14="http://schemas.microsoft.com/office/powerpoint/2010/main" val="3578672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Romantic relationships – extension activity</a:t>
            </a:r>
          </a:p>
        </p:txBody>
      </p:sp>
      <p:sp>
        <p:nvSpPr>
          <p:cNvPr id="7" name="Content Placeholder 2"/>
          <p:cNvSpPr>
            <a:spLocks noGrp="1"/>
          </p:cNvSpPr>
          <p:nvPr>
            <p:ph idx="1"/>
          </p:nvPr>
        </p:nvSpPr>
        <p:spPr>
          <a:xfrm>
            <a:off x="3715346" y="3926483"/>
            <a:ext cx="13174834" cy="4032448"/>
          </a:xfrm>
        </p:spPr>
        <p:txBody>
          <a:bodyPr>
            <a:normAutofit fontScale="62500" lnSpcReduction="20000"/>
          </a:bodyPr>
          <a:lstStyle/>
          <a:p>
            <a:pPr marL="0" indent="0">
              <a:buNone/>
            </a:pPr>
            <a:r>
              <a:rPr lang="en-US" sz="13800" dirty="0"/>
              <a:t>Accepting other peoples compliments about you even if you have a boyfriend/girlfriend</a:t>
            </a:r>
          </a:p>
        </p:txBody>
      </p:sp>
      <p:sp>
        <p:nvSpPr>
          <p:cNvPr id="9" name="Content Placeholder 2"/>
          <p:cNvSpPr txBox="1">
            <a:spLocks/>
          </p:cNvSpPr>
          <p:nvPr/>
        </p:nvSpPr>
        <p:spPr>
          <a:xfrm>
            <a:off x="2311190" y="9153194"/>
            <a:ext cx="15983146" cy="936104"/>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This </a:t>
            </a:r>
            <a:r>
              <a:rPr lang="en-US" b="1" dirty="0"/>
              <a:t>depends</a:t>
            </a:r>
            <a:r>
              <a:rPr lang="en-US" dirty="0"/>
              <a:t> on what action is taken on these compliments!</a:t>
            </a:r>
            <a:endParaRPr lang="en-US" b="1" dirty="0"/>
          </a:p>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235151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718597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0805609" cy="11309349"/>
          </a:xfrm>
          <a:prstGeom prst="rect">
            <a:avLst/>
          </a:prstGeom>
        </p:spPr>
      </p:pic>
      <p:pic>
        <p:nvPicPr>
          <p:cNvPr id="11" name="Picture 10"/>
          <p:cNvPicPr>
            <a:picLocks noChangeAspect="1"/>
          </p:cNvPicPr>
          <p:nvPr/>
        </p:nvPicPr>
        <p:blipFill>
          <a:blip r:embed="rId2"/>
          <a:stretch>
            <a:fillRect/>
          </a:stretch>
        </p:blipFill>
        <p:spPr>
          <a:xfrm>
            <a:off x="10124058" y="-1"/>
            <a:ext cx="10805609" cy="11309350"/>
          </a:xfrm>
          <a:prstGeom prst="rect">
            <a:avLst/>
          </a:prstGeom>
        </p:spPr>
      </p:pic>
    </p:spTree>
    <p:extLst>
      <p:ext uri="{BB962C8B-B14F-4D97-AF65-F5344CB8AC3E}">
        <p14:creationId xmlns:p14="http://schemas.microsoft.com/office/powerpoint/2010/main" val="403040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our starting point?</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In your books complete the following sentence</a:t>
            </a:r>
          </a:p>
          <a:p>
            <a:pPr marL="0" indent="0">
              <a:buNone/>
            </a:pPr>
            <a:endParaRPr lang="en-US" dirty="0"/>
          </a:p>
          <a:p>
            <a:pPr marL="0" indent="0">
              <a:buNone/>
            </a:pPr>
            <a:r>
              <a:rPr lang="en-US" dirty="0"/>
              <a:t>At the beginning of the lesson I think a romantic relationship 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Romantic relationships</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Before we look at an actual definition, discuss the following question:</a:t>
            </a:r>
          </a:p>
          <a:p>
            <a:pPr marL="0" indent="0">
              <a:buNone/>
            </a:pPr>
            <a:endParaRPr lang="en-US" dirty="0"/>
          </a:p>
          <a:p>
            <a:pPr marL="0" indent="0">
              <a:buNone/>
            </a:pPr>
            <a:r>
              <a:rPr lang="en-US" dirty="0"/>
              <a:t>Is having a boyfriend/girlfriend different than a boy/girl friend?</a:t>
            </a:r>
          </a:p>
        </p:txBody>
      </p:sp>
      <p:pic>
        <p:nvPicPr>
          <p:cNvPr id="2" name="Picture 1"/>
          <p:cNvPicPr>
            <a:picLocks noChangeAspect="1"/>
          </p:cNvPicPr>
          <p:nvPr/>
        </p:nvPicPr>
        <p:blipFill>
          <a:blip r:embed="rId4"/>
          <a:stretch>
            <a:fillRect/>
          </a:stretch>
        </p:blipFill>
        <p:spPr>
          <a:xfrm>
            <a:off x="13652450" y="2463230"/>
            <a:ext cx="5550392" cy="2854994"/>
          </a:xfrm>
          <a:prstGeom prst="rect">
            <a:avLst/>
          </a:prstGeom>
        </p:spPr>
      </p:pic>
      <p:pic>
        <p:nvPicPr>
          <p:cNvPr id="11" name="Picture 10"/>
          <p:cNvPicPr>
            <a:picLocks noChangeAspect="1"/>
          </p:cNvPicPr>
          <p:nvPr/>
        </p:nvPicPr>
        <p:blipFill>
          <a:blip r:embed="rId5"/>
          <a:stretch>
            <a:fillRect/>
          </a:stretch>
        </p:blipFill>
        <p:spPr>
          <a:xfrm>
            <a:off x="11204178" y="4882665"/>
            <a:ext cx="4460597" cy="2780020"/>
          </a:xfrm>
          <a:prstGeom prst="rect">
            <a:avLst/>
          </a:prstGeom>
        </p:spPr>
      </p:pic>
      <p:pic>
        <p:nvPicPr>
          <p:cNvPr id="3" name="Picture 2"/>
          <p:cNvPicPr>
            <a:picLocks noChangeAspect="1"/>
          </p:cNvPicPr>
          <p:nvPr/>
        </p:nvPicPr>
        <p:blipFill>
          <a:blip r:embed="rId6"/>
          <a:stretch>
            <a:fillRect/>
          </a:stretch>
        </p:blipFill>
        <p:spPr>
          <a:xfrm>
            <a:off x="15194935" y="7238851"/>
            <a:ext cx="4007907" cy="2667080"/>
          </a:xfrm>
          <a:prstGeom prst="rect">
            <a:avLst/>
          </a:prstGeom>
        </p:spPr>
      </p:pic>
    </p:spTree>
    <p:extLst>
      <p:ext uri="{BB962C8B-B14F-4D97-AF65-F5344CB8AC3E}">
        <p14:creationId xmlns:p14="http://schemas.microsoft.com/office/powerpoint/2010/main" val="2115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Romantic relationships</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The definition of romantic relationship is…</a:t>
            </a:r>
          </a:p>
          <a:p>
            <a:pPr marL="0" indent="0">
              <a:buNone/>
            </a:pPr>
            <a:endParaRPr lang="en-US" dirty="0"/>
          </a:p>
          <a:p>
            <a:pPr marL="0" indent="0">
              <a:buNone/>
            </a:pPr>
            <a:r>
              <a:rPr lang="en-US" dirty="0"/>
              <a:t>“any relationship between people with a desire to be </a:t>
            </a:r>
            <a:r>
              <a:rPr lang="en-US" b="1" dirty="0"/>
              <a:t>intimate</a:t>
            </a:r>
            <a:r>
              <a:rPr lang="en-US" dirty="0"/>
              <a:t> with each other. Both parties must feel an </a:t>
            </a:r>
            <a:r>
              <a:rPr lang="en-US" b="1" dirty="0"/>
              <a:t>attraction</a:t>
            </a:r>
            <a:r>
              <a:rPr lang="en-US" dirty="0"/>
              <a:t> to each other”</a:t>
            </a:r>
          </a:p>
          <a:p>
            <a:pPr marL="0" indent="0">
              <a:buNone/>
            </a:pPr>
            <a:endParaRPr lang="en-US" dirty="0"/>
          </a:p>
          <a:p>
            <a:pPr marL="0" indent="0">
              <a:buNone/>
            </a:pPr>
            <a:r>
              <a:rPr lang="en-US" dirty="0"/>
              <a:t>It is the keywords </a:t>
            </a:r>
            <a:r>
              <a:rPr lang="en-US" b="1" dirty="0"/>
              <a:t>intimate </a:t>
            </a:r>
            <a:r>
              <a:rPr lang="en-US" dirty="0"/>
              <a:t>and </a:t>
            </a:r>
            <a:r>
              <a:rPr lang="en-US" b="1" dirty="0"/>
              <a:t>attraction</a:t>
            </a:r>
            <a:r>
              <a:rPr lang="en-US" dirty="0"/>
              <a:t> that differentiate a romantic relationship and a friendship</a:t>
            </a:r>
          </a:p>
        </p:txBody>
      </p:sp>
      <p:pic>
        <p:nvPicPr>
          <p:cNvPr id="2" name="Picture 1"/>
          <p:cNvPicPr>
            <a:picLocks noChangeAspect="1"/>
          </p:cNvPicPr>
          <p:nvPr/>
        </p:nvPicPr>
        <p:blipFill>
          <a:blip r:embed="rId4"/>
          <a:stretch>
            <a:fillRect/>
          </a:stretch>
        </p:blipFill>
        <p:spPr>
          <a:xfrm>
            <a:off x="13652450" y="2463230"/>
            <a:ext cx="5550392" cy="2854994"/>
          </a:xfrm>
          <a:prstGeom prst="rect">
            <a:avLst/>
          </a:prstGeom>
        </p:spPr>
      </p:pic>
      <p:pic>
        <p:nvPicPr>
          <p:cNvPr id="11" name="Picture 10"/>
          <p:cNvPicPr>
            <a:picLocks noChangeAspect="1"/>
          </p:cNvPicPr>
          <p:nvPr/>
        </p:nvPicPr>
        <p:blipFill>
          <a:blip r:embed="rId5"/>
          <a:stretch>
            <a:fillRect/>
          </a:stretch>
        </p:blipFill>
        <p:spPr>
          <a:xfrm>
            <a:off x="11204178" y="4882665"/>
            <a:ext cx="4460597" cy="2780020"/>
          </a:xfrm>
          <a:prstGeom prst="rect">
            <a:avLst/>
          </a:prstGeom>
        </p:spPr>
      </p:pic>
      <p:pic>
        <p:nvPicPr>
          <p:cNvPr id="3" name="Picture 2"/>
          <p:cNvPicPr>
            <a:picLocks noChangeAspect="1"/>
          </p:cNvPicPr>
          <p:nvPr/>
        </p:nvPicPr>
        <p:blipFill>
          <a:blip r:embed="rId6"/>
          <a:stretch>
            <a:fillRect/>
          </a:stretch>
        </p:blipFill>
        <p:spPr>
          <a:xfrm>
            <a:off x="15194935" y="7238851"/>
            <a:ext cx="4007907" cy="2667080"/>
          </a:xfrm>
          <a:prstGeom prst="rect">
            <a:avLst/>
          </a:prstGeom>
        </p:spPr>
      </p:pic>
    </p:spTree>
    <p:extLst>
      <p:ext uri="{BB962C8B-B14F-4D97-AF65-F5344CB8AC3E}">
        <p14:creationId xmlns:p14="http://schemas.microsoft.com/office/powerpoint/2010/main" val="20356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Why people enter a </a:t>
            </a:r>
            <a:r>
              <a:rPr lang="en-GB" sz="8000"/>
              <a:t>romantic relationship?</a:t>
            </a:r>
            <a:endParaRPr lang="en-GB" sz="8000" dirty="0"/>
          </a:p>
        </p:txBody>
      </p:sp>
      <p:sp>
        <p:nvSpPr>
          <p:cNvPr id="7" name="Content Placeholder 2"/>
          <p:cNvSpPr>
            <a:spLocks noGrp="1"/>
          </p:cNvSpPr>
          <p:nvPr>
            <p:ph idx="1"/>
          </p:nvPr>
        </p:nvSpPr>
        <p:spPr>
          <a:xfrm>
            <a:off x="621632" y="2918371"/>
            <a:ext cx="9294336" cy="7993972"/>
          </a:xfrm>
        </p:spPr>
        <p:txBody>
          <a:bodyPr>
            <a:normAutofit/>
          </a:bodyPr>
          <a:lstStyle/>
          <a:p>
            <a:pPr marL="0" indent="0">
              <a:buNone/>
            </a:pPr>
            <a:r>
              <a:rPr lang="en-US" dirty="0"/>
              <a:t>You have been given a diamond 9 worksheet.</a:t>
            </a:r>
          </a:p>
          <a:p>
            <a:pPr marL="0" indent="0">
              <a:buNone/>
            </a:pPr>
            <a:endParaRPr lang="en-US" dirty="0"/>
          </a:p>
          <a:p>
            <a:pPr marL="0" indent="0">
              <a:buNone/>
            </a:pPr>
            <a:r>
              <a:rPr lang="en-US" dirty="0"/>
              <a:t>Using the statements on the right, complete your worksheet by ranking the reasons from the </a:t>
            </a:r>
            <a:r>
              <a:rPr lang="en-US" b="1" dirty="0"/>
              <a:t>most important</a:t>
            </a:r>
            <a:r>
              <a:rPr lang="en-US" dirty="0"/>
              <a:t> to </a:t>
            </a:r>
            <a:r>
              <a:rPr lang="en-US" b="1" dirty="0"/>
              <a:t>least important </a:t>
            </a:r>
            <a:r>
              <a:rPr lang="en-US" dirty="0"/>
              <a:t>of why people enter a romantic relationship</a:t>
            </a:r>
          </a:p>
        </p:txBody>
      </p:sp>
      <p:sp>
        <p:nvSpPr>
          <p:cNvPr id="9" name="Content Placeholder 2"/>
          <p:cNvSpPr txBox="1">
            <a:spLocks/>
          </p:cNvSpPr>
          <p:nvPr/>
        </p:nvSpPr>
        <p:spPr>
          <a:xfrm>
            <a:off x="10770959" y="2918371"/>
            <a:ext cx="8426107" cy="7993972"/>
          </a:xfrm>
          <a:prstGeom prst="rect">
            <a:avLst/>
          </a:prstGeom>
        </p:spPr>
        <p:txBody>
          <a:bodyPr vert="horz" lIns="91440" tIns="45720" rIns="91440" bIns="45720"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b="1" dirty="0"/>
              <a:t>Statements</a:t>
            </a:r>
          </a:p>
          <a:p>
            <a:pPr marL="0" indent="0" algn="ctr">
              <a:buFont typeface="Arial" panose="020B0604020202020204" pitchFamily="34" charset="0"/>
              <a:buNone/>
            </a:pPr>
            <a:endParaRPr lang="en-US" b="1" dirty="0"/>
          </a:p>
          <a:p>
            <a:pPr marL="914400" indent="-914400">
              <a:buFont typeface="Arial" panose="020B0604020202020204" pitchFamily="34" charset="0"/>
              <a:buAutoNum type="arabicPeriod"/>
            </a:pPr>
            <a:r>
              <a:rPr lang="en-US" dirty="0"/>
              <a:t>You are physically attracted to them</a:t>
            </a:r>
          </a:p>
          <a:p>
            <a:pPr marL="914400" indent="-914400">
              <a:buFont typeface="Arial" panose="020B0604020202020204" pitchFamily="34" charset="0"/>
              <a:buAutoNum type="arabicPeriod"/>
            </a:pPr>
            <a:r>
              <a:rPr lang="en-US" dirty="0"/>
              <a:t>You like the attention they give you</a:t>
            </a:r>
          </a:p>
          <a:p>
            <a:pPr marL="914400" indent="-914400">
              <a:buFont typeface="Arial" panose="020B0604020202020204" pitchFamily="34" charset="0"/>
              <a:buAutoNum type="arabicPeriod"/>
            </a:pPr>
            <a:r>
              <a:rPr lang="en-US" dirty="0"/>
              <a:t>You are the only one in your group without a boyfriend/girlfriend</a:t>
            </a:r>
          </a:p>
          <a:p>
            <a:pPr marL="914400" indent="-914400">
              <a:buFont typeface="Arial" panose="020B0604020202020204" pitchFamily="34" charset="0"/>
              <a:buAutoNum type="arabicPeriod"/>
            </a:pPr>
            <a:r>
              <a:rPr lang="en-US" dirty="0"/>
              <a:t>You enjoy their company</a:t>
            </a:r>
          </a:p>
          <a:p>
            <a:pPr marL="914400" indent="-914400">
              <a:buFont typeface="Arial" panose="020B0604020202020204" pitchFamily="34" charset="0"/>
              <a:buAutoNum type="arabicPeriod"/>
            </a:pPr>
            <a:r>
              <a:rPr lang="en-US" dirty="0"/>
              <a:t>You want to be treated like an adult</a:t>
            </a:r>
          </a:p>
          <a:p>
            <a:pPr marL="914400" indent="-914400">
              <a:buFont typeface="Arial" panose="020B0604020202020204" pitchFamily="34" charset="0"/>
              <a:buAutoNum type="arabicPeriod"/>
            </a:pPr>
            <a:r>
              <a:rPr lang="en-US" dirty="0"/>
              <a:t>You can have a laugh together</a:t>
            </a:r>
          </a:p>
          <a:p>
            <a:pPr marL="914400" indent="-914400">
              <a:buFont typeface="Arial" panose="020B0604020202020204" pitchFamily="34" charset="0"/>
              <a:buAutoNum type="arabicPeriod"/>
            </a:pPr>
            <a:r>
              <a:rPr lang="en-US" dirty="0"/>
              <a:t>You don’t want to look like a loser</a:t>
            </a:r>
          </a:p>
          <a:p>
            <a:pPr marL="914400" indent="-914400">
              <a:buFont typeface="Arial" panose="020B0604020202020204" pitchFamily="34" charset="0"/>
              <a:buAutoNum type="arabicPeriod"/>
            </a:pPr>
            <a:r>
              <a:rPr lang="en-US" dirty="0"/>
              <a:t>You like doing things together</a:t>
            </a:r>
          </a:p>
          <a:p>
            <a:pPr marL="914400" indent="-914400">
              <a:buFont typeface="Arial" panose="020B0604020202020204" pitchFamily="34" charset="0"/>
              <a:buAutoNum type="arabicPeriod"/>
            </a:pPr>
            <a:r>
              <a:rPr lang="en-US" dirty="0"/>
              <a:t>You want to make your friends envious</a:t>
            </a:r>
          </a:p>
          <a:p>
            <a:pPr marL="914400" indent="-914400">
              <a:buFont typeface="Arial" panose="020B0604020202020204" pitchFamily="34" charset="0"/>
              <a:buAutoNum type="arabicPeriod"/>
            </a:pPr>
            <a:endParaRPr lang="en-US" dirty="0"/>
          </a:p>
        </p:txBody>
      </p:sp>
    </p:spTree>
    <p:extLst>
      <p:ext uri="{BB962C8B-B14F-4D97-AF65-F5344CB8AC3E}">
        <p14:creationId xmlns:p14="http://schemas.microsoft.com/office/powerpoint/2010/main" val="393290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Why people enter a romantic relationships?</a:t>
            </a:r>
          </a:p>
        </p:txBody>
      </p:sp>
      <p:sp>
        <p:nvSpPr>
          <p:cNvPr id="7" name="Content Placeholder 2"/>
          <p:cNvSpPr>
            <a:spLocks noGrp="1"/>
          </p:cNvSpPr>
          <p:nvPr>
            <p:ph idx="1"/>
          </p:nvPr>
        </p:nvSpPr>
        <p:spPr>
          <a:xfrm>
            <a:off x="621632" y="2918371"/>
            <a:ext cx="9294336" cy="7993972"/>
          </a:xfrm>
        </p:spPr>
        <p:txBody>
          <a:bodyPr>
            <a:normAutofit fontScale="92500"/>
          </a:bodyPr>
          <a:lstStyle/>
          <a:p>
            <a:pPr marL="0" indent="0">
              <a:buNone/>
            </a:pPr>
            <a:r>
              <a:rPr lang="en-US" dirty="0"/>
              <a:t>All of the statements are why people enter romantic relationships. However some of the statements are </a:t>
            </a:r>
            <a:r>
              <a:rPr lang="en-US" b="1" dirty="0"/>
              <a:t>positive</a:t>
            </a:r>
            <a:r>
              <a:rPr lang="en-US" dirty="0"/>
              <a:t> reasons for a romantic relationship while others are </a:t>
            </a:r>
            <a:r>
              <a:rPr lang="en-US" b="1" dirty="0"/>
              <a:t>negative.</a:t>
            </a:r>
          </a:p>
          <a:p>
            <a:pPr marL="0" indent="0">
              <a:buNone/>
            </a:pPr>
            <a:endParaRPr lang="en-US" b="1" dirty="0"/>
          </a:p>
          <a:p>
            <a:pPr marL="0" indent="0">
              <a:buNone/>
            </a:pPr>
            <a:r>
              <a:rPr lang="en-US" dirty="0"/>
              <a:t>When the statement appears on the screen on your whiteboards write either </a:t>
            </a:r>
            <a:r>
              <a:rPr lang="en-US" b="1" dirty="0"/>
              <a:t>positive, negative </a:t>
            </a:r>
            <a:r>
              <a:rPr lang="en-US" dirty="0"/>
              <a:t>or </a:t>
            </a:r>
            <a:r>
              <a:rPr lang="en-US" b="1" dirty="0"/>
              <a:t>depends.</a:t>
            </a:r>
          </a:p>
          <a:p>
            <a:pPr marL="0" indent="0">
              <a:buNone/>
            </a:pPr>
            <a:endParaRPr lang="en-US" b="1" dirty="0"/>
          </a:p>
          <a:p>
            <a:pPr marL="0" indent="0">
              <a:buNone/>
            </a:pPr>
            <a:r>
              <a:rPr lang="en-US" dirty="0"/>
              <a:t>Be ready to share your reasons with the class</a:t>
            </a:r>
          </a:p>
        </p:txBody>
      </p:sp>
      <p:pic>
        <p:nvPicPr>
          <p:cNvPr id="12" name="Picture 11"/>
          <p:cNvPicPr>
            <a:picLocks noChangeAspect="1"/>
          </p:cNvPicPr>
          <p:nvPr/>
        </p:nvPicPr>
        <p:blipFill>
          <a:blip r:embed="rId4"/>
          <a:stretch>
            <a:fillRect/>
          </a:stretch>
        </p:blipFill>
        <p:spPr>
          <a:xfrm>
            <a:off x="13652450" y="2463230"/>
            <a:ext cx="5550392" cy="2854994"/>
          </a:xfrm>
          <a:prstGeom prst="rect">
            <a:avLst/>
          </a:prstGeom>
        </p:spPr>
      </p:pic>
      <p:pic>
        <p:nvPicPr>
          <p:cNvPr id="13" name="Picture 12"/>
          <p:cNvPicPr>
            <a:picLocks noChangeAspect="1"/>
          </p:cNvPicPr>
          <p:nvPr/>
        </p:nvPicPr>
        <p:blipFill>
          <a:blip r:embed="rId5"/>
          <a:stretch>
            <a:fillRect/>
          </a:stretch>
        </p:blipFill>
        <p:spPr>
          <a:xfrm>
            <a:off x="11204178" y="4882665"/>
            <a:ext cx="4460597" cy="2780020"/>
          </a:xfrm>
          <a:prstGeom prst="rect">
            <a:avLst/>
          </a:prstGeom>
        </p:spPr>
      </p:pic>
      <p:pic>
        <p:nvPicPr>
          <p:cNvPr id="14" name="Picture 13"/>
          <p:cNvPicPr>
            <a:picLocks noChangeAspect="1"/>
          </p:cNvPicPr>
          <p:nvPr/>
        </p:nvPicPr>
        <p:blipFill>
          <a:blip r:embed="rId6"/>
          <a:stretch>
            <a:fillRect/>
          </a:stretch>
        </p:blipFill>
        <p:spPr>
          <a:xfrm>
            <a:off x="15194935" y="7238851"/>
            <a:ext cx="4007907" cy="2667080"/>
          </a:xfrm>
          <a:prstGeom prst="rect">
            <a:avLst/>
          </a:prstGeom>
        </p:spPr>
      </p:pic>
    </p:spTree>
    <p:extLst>
      <p:ext uri="{BB962C8B-B14F-4D97-AF65-F5344CB8AC3E}">
        <p14:creationId xmlns:p14="http://schemas.microsoft.com/office/powerpoint/2010/main" val="159273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2F18CE-0664-4747-9A36-DB6272ADADB8}">
  <ds:schemaRefs>
    <ds:schemaRef ds:uri="cf23988f-c488-42c3-82cd-5944801df941"/>
    <ds:schemaRef ds:uri="http://schemas.microsoft.com/office/2006/documentManagement/types"/>
    <ds:schemaRef ds:uri="aa278816-03e4-4886-8c06-bbee340b154a"/>
    <ds:schemaRef ds:uri="http://www.w3.org/XML/1998/namespace"/>
    <ds:schemaRef ds:uri="http://purl.org/dc/dcmitype/"/>
    <ds:schemaRef ds:uri="http://schemas.microsoft.com/office/2006/metadata/properties"/>
    <ds:schemaRef ds:uri="http://purl.org/dc/terms/"/>
    <ds:schemaRef ds:uri="http://purl.org/dc/elements/1.1/"/>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D7F81D-E11B-4FAC-BEDD-7BD5D47E03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0</TotalTime>
  <Words>1791</Words>
  <Application>Microsoft Office PowerPoint</Application>
  <PresentationFormat>Custom</PresentationFormat>
  <Paragraphs>253</Paragraphs>
  <Slides>42</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42</vt:i4>
      </vt:variant>
    </vt:vector>
  </HeadingPairs>
  <TitlesOfParts>
    <vt:vector size="54" baseType="lpstr">
      <vt:lpstr>Arial</vt:lpstr>
      <vt:lpstr>Calibri</vt:lpstr>
      <vt:lpstr>Calibri Light</vt:lpstr>
      <vt:lpstr>Comic Sans MS</vt:lpstr>
      <vt:lpstr>Franklin Gothic Book</vt:lpstr>
      <vt:lpstr>Lato</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What is our starting point?</vt:lpstr>
      <vt:lpstr>Romantic relationships</vt:lpstr>
      <vt:lpstr>Romantic relationships</vt:lpstr>
      <vt:lpstr>Why people enter a romantic relationship?</vt:lpstr>
      <vt:lpstr>Why people enter a romantic relationships?</vt:lpstr>
      <vt:lpstr>Why people enter a romantic relationships?</vt:lpstr>
      <vt:lpstr>Why people enter a romantic relationships?</vt:lpstr>
      <vt:lpstr>Why people enter a romantic relationships?</vt:lpstr>
      <vt:lpstr>Why people enter a romantic relationships?</vt:lpstr>
      <vt:lpstr>Entering romantic relationship</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Romantic relationship questions</vt:lpstr>
      <vt:lpstr>Romantic relationship answers</vt:lpstr>
      <vt:lpstr>Romantic relationship answers</vt:lpstr>
      <vt:lpstr>Romantic relationship answers</vt:lpstr>
      <vt:lpstr>Romantic relationship answers</vt:lpstr>
      <vt:lpstr>Reflection</vt:lpstr>
      <vt:lpstr>Types of abuse</vt:lpstr>
      <vt:lpstr>Romantic relationships – extension activity</vt:lpstr>
      <vt:lpstr>Romantic relationships – extension activity</vt:lpstr>
      <vt:lpstr>Romantic relationship – extension activity</vt:lpstr>
      <vt:lpstr>Romantic relationships – extension activity</vt:lpstr>
      <vt:lpstr>Romantic relationships – extension activity</vt:lpstr>
      <vt:lpstr>Romantic relationships – extension activity</vt:lpstr>
      <vt:lpstr>Romantic relationships – extension activity</vt:lpstr>
      <vt:lpstr>Romantic relationships – extension activity</vt:lpstr>
      <vt:lpstr>Romantic relationships – extension activity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20</cp:revision>
  <dcterms:created xsi:type="dcterms:W3CDTF">2024-04-14T12:24:22Z</dcterms:created>
  <dcterms:modified xsi:type="dcterms:W3CDTF">2024-04-19T08:22:35Z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