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34"/>
  </p:notesMasterIdLst>
  <p:sldIdLst>
    <p:sldId id="257" r:id="rId5"/>
    <p:sldId id="258" r:id="rId6"/>
    <p:sldId id="260" r:id="rId7"/>
    <p:sldId id="259" r:id="rId8"/>
    <p:sldId id="289" r:id="rId9"/>
    <p:sldId id="261" r:id="rId10"/>
    <p:sldId id="290" r:id="rId11"/>
    <p:sldId id="262" r:id="rId12"/>
    <p:sldId id="291" r:id="rId13"/>
    <p:sldId id="292" r:id="rId14"/>
    <p:sldId id="279" r:id="rId15"/>
    <p:sldId id="293" r:id="rId16"/>
    <p:sldId id="280" r:id="rId17"/>
    <p:sldId id="264" r:id="rId18"/>
    <p:sldId id="263" r:id="rId19"/>
    <p:sldId id="296" r:id="rId20"/>
    <p:sldId id="297" r:id="rId21"/>
    <p:sldId id="298" r:id="rId22"/>
    <p:sldId id="299" r:id="rId23"/>
    <p:sldId id="300" r:id="rId24"/>
    <p:sldId id="302" r:id="rId25"/>
    <p:sldId id="301" r:id="rId26"/>
    <p:sldId id="294" r:id="rId27"/>
    <p:sldId id="295" r:id="rId28"/>
    <p:sldId id="303" r:id="rId29"/>
    <p:sldId id="304" r:id="rId30"/>
    <p:sldId id="268"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0VCQM43YolCL857Cvtxng==" hashData="yPL7sQAkUM619iv9Xu6kem80v9cKnrL9ViLa0dSn+e8mWdcGDGzEjwVIWmXX8jSLnnveINHu2dS22VNjLBYVB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1E5F2-7E2D-41D6-9356-70111B37963D}"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A7668-0A4A-42C9-8779-F46A66C38E9C}" type="slidenum">
              <a:rPr lang="en-GB" smtClean="0"/>
              <a:t>‹#›</a:t>
            </a:fld>
            <a:endParaRPr lang="en-GB"/>
          </a:p>
        </p:txBody>
      </p:sp>
    </p:spTree>
    <p:extLst>
      <p:ext uri="{BB962C8B-B14F-4D97-AF65-F5344CB8AC3E}">
        <p14:creationId xmlns:p14="http://schemas.microsoft.com/office/powerpoint/2010/main" val="193810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https://www.youtube.com/watch?v=om3INBWfoxY watch from beginning to</a:t>
            </a:r>
            <a:r>
              <a:rPr lang="en-GB" baseline="0" dirty="0"/>
              <a:t> 2:12</a:t>
            </a:r>
            <a:endParaRPr lang="en-GB" dirty="0"/>
          </a:p>
        </p:txBody>
      </p:sp>
      <p:sp>
        <p:nvSpPr>
          <p:cNvPr id="4" name="Slide Number Placeholder 3"/>
          <p:cNvSpPr>
            <a:spLocks noGrp="1"/>
          </p:cNvSpPr>
          <p:nvPr>
            <p:ph type="sldNum" sz="quarter" idx="10"/>
          </p:nvPr>
        </p:nvSpPr>
        <p:spPr/>
        <p:txBody>
          <a:bodyPr/>
          <a:lstStyle/>
          <a:p>
            <a:fld id="{D6CA7668-0A4A-42C9-8779-F46A66C38E9C}" type="slidenum">
              <a:rPr lang="en-GB" smtClean="0"/>
              <a:t>7</a:t>
            </a:fld>
            <a:endParaRPr lang="en-GB"/>
          </a:p>
        </p:txBody>
      </p:sp>
    </p:spTree>
    <p:extLst>
      <p:ext uri="{BB962C8B-B14F-4D97-AF65-F5344CB8AC3E}">
        <p14:creationId xmlns:p14="http://schemas.microsoft.com/office/powerpoint/2010/main" val="3459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can share some things that make up their identity and you can write key</a:t>
            </a:r>
            <a:r>
              <a:rPr lang="en-GB" baseline="0" dirty="0"/>
              <a:t> point inside or around the outline</a:t>
            </a:r>
            <a:endParaRPr lang="en-GB" dirty="0"/>
          </a:p>
        </p:txBody>
      </p:sp>
      <p:sp>
        <p:nvSpPr>
          <p:cNvPr id="4" name="Slide Number Placeholder 3"/>
          <p:cNvSpPr>
            <a:spLocks noGrp="1"/>
          </p:cNvSpPr>
          <p:nvPr>
            <p:ph type="sldNum" sz="quarter" idx="10"/>
          </p:nvPr>
        </p:nvSpPr>
        <p:spPr/>
        <p:txBody>
          <a:bodyPr/>
          <a:lstStyle/>
          <a:p>
            <a:fld id="{D6CA7668-0A4A-42C9-8779-F46A66C38E9C}" type="slidenum">
              <a:rPr lang="en-GB" smtClean="0"/>
              <a:t>15</a:t>
            </a:fld>
            <a:endParaRPr lang="en-GB"/>
          </a:p>
        </p:txBody>
      </p:sp>
    </p:spTree>
    <p:extLst>
      <p:ext uri="{BB962C8B-B14F-4D97-AF65-F5344CB8AC3E}">
        <p14:creationId xmlns:p14="http://schemas.microsoft.com/office/powerpoint/2010/main" val="268796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a:t>
            </a:r>
            <a:r>
              <a:rPr lang="en-GB" baseline="0" dirty="0"/>
              <a:t> use cold calling to get answers from the class about what characteristics they came up with. You can write up their ideas on the board. Pupils can continue to add to their worksheet using red pen during this activity. Pupils then stick worksheet into books.</a:t>
            </a:r>
            <a:endParaRPr lang="en-GB" dirty="0"/>
          </a:p>
        </p:txBody>
      </p:sp>
      <p:sp>
        <p:nvSpPr>
          <p:cNvPr id="4" name="Slide Number Placeholder 3"/>
          <p:cNvSpPr>
            <a:spLocks noGrp="1"/>
          </p:cNvSpPr>
          <p:nvPr>
            <p:ph type="sldNum" sz="quarter" idx="10"/>
          </p:nvPr>
        </p:nvSpPr>
        <p:spPr/>
        <p:txBody>
          <a:bodyPr/>
          <a:lstStyle/>
          <a:p>
            <a:fld id="{D6CA7668-0A4A-42C9-8779-F46A66C38E9C}" type="slidenum">
              <a:rPr lang="en-GB" smtClean="0"/>
              <a:t>29</a:t>
            </a:fld>
            <a:endParaRPr lang="en-GB"/>
          </a:p>
        </p:txBody>
      </p:sp>
    </p:spTree>
    <p:extLst>
      <p:ext uri="{BB962C8B-B14F-4D97-AF65-F5344CB8AC3E}">
        <p14:creationId xmlns:p14="http://schemas.microsoft.com/office/powerpoint/2010/main" val="389610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0817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6862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30459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325" y="1278882"/>
            <a:ext cx="11170508" cy="1023947"/>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solidFill>
            <a:schemeClr val="bg1"/>
          </a:solidFill>
          <a:ln>
            <a:solidFill>
              <a:srgbClr val="E74519"/>
            </a:solidFill>
          </a:ln>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201421" y="98418"/>
            <a:ext cx="6525950" cy="949343"/>
          </a:xfrm>
          <a:prstGeom prst="rect">
            <a:avLst/>
          </a:prstGeom>
        </p:spPr>
      </p:pic>
      <p:pic>
        <p:nvPicPr>
          <p:cNvPr id="8" name="Picture 7"/>
          <p:cNvPicPr>
            <a:picLocks noChangeAspect="1"/>
          </p:cNvPicPr>
          <p:nvPr userDrawn="1"/>
        </p:nvPicPr>
        <p:blipFill>
          <a:blip r:embed="rId3"/>
          <a:stretch>
            <a:fillRect/>
          </a:stretch>
        </p:blipFill>
        <p:spPr>
          <a:xfrm>
            <a:off x="9719652" y="212836"/>
            <a:ext cx="2396046" cy="365662"/>
          </a:xfrm>
          <a:prstGeom prst="rect">
            <a:avLst/>
          </a:prstGeom>
        </p:spPr>
      </p:pic>
    </p:spTree>
    <p:extLst>
      <p:ext uri="{BB962C8B-B14F-4D97-AF65-F5344CB8AC3E}">
        <p14:creationId xmlns:p14="http://schemas.microsoft.com/office/powerpoint/2010/main" val="394903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348133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a:ln>
            <a:solidFill>
              <a:srgbClr val="E74519"/>
            </a:solidFill>
          </a:ln>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2" y="4589464"/>
            <a:ext cx="10515600" cy="1500187"/>
          </a:xfrm>
          <a:ln>
            <a:solidFill>
              <a:srgbClr val="E74519"/>
            </a:solidFill>
          </a:ln>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81010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1"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416142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70027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362382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86644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93573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024362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68557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276453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56251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323" y="1278882"/>
            <a:ext cx="11170509" cy="1023947"/>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a:solidFill>
            <a:schemeClr val="bg1"/>
          </a:solidFill>
          <a:ln>
            <a:solidFill>
              <a:srgbClr val="E74519"/>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pic>
        <p:nvPicPr>
          <p:cNvPr id="7" name="Picture 6"/>
          <p:cNvPicPr>
            <a:picLocks noChangeAspect="1"/>
          </p:cNvPicPr>
          <p:nvPr userDrawn="1"/>
        </p:nvPicPr>
        <p:blipFill>
          <a:blip r:embed="rId2"/>
          <a:stretch>
            <a:fillRect/>
          </a:stretch>
        </p:blipFill>
        <p:spPr>
          <a:xfrm>
            <a:off x="201420" y="98417"/>
            <a:ext cx="6525951" cy="949343"/>
          </a:xfrm>
          <a:prstGeom prst="rect">
            <a:avLst/>
          </a:prstGeom>
        </p:spPr>
      </p:pic>
      <p:pic>
        <p:nvPicPr>
          <p:cNvPr id="8" name="Picture 7"/>
          <p:cNvPicPr>
            <a:picLocks noChangeAspect="1"/>
          </p:cNvPicPr>
          <p:nvPr userDrawn="1"/>
        </p:nvPicPr>
        <p:blipFill>
          <a:blip r:embed="rId3"/>
          <a:stretch>
            <a:fillRect/>
          </a:stretch>
        </p:blipFill>
        <p:spPr>
          <a:xfrm>
            <a:off x="9719650" y="212836"/>
            <a:ext cx="2396047" cy="365662"/>
          </a:xfrm>
          <a:prstGeom prst="rect">
            <a:avLst/>
          </a:prstGeom>
        </p:spPr>
      </p:pic>
    </p:spTree>
    <p:extLst>
      <p:ext uri="{BB962C8B-B14F-4D97-AF65-F5344CB8AC3E}">
        <p14:creationId xmlns:p14="http://schemas.microsoft.com/office/powerpoint/2010/main" val="360907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554223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ln>
            <a:solidFill>
              <a:srgbClr val="E74519"/>
            </a:solidFill>
          </a:ln>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a:ln>
            <a:solidFill>
              <a:srgbClr val="E74519"/>
            </a:solidFill>
          </a:ln>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4224300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a:ln>
            <a:solidFill>
              <a:srgbClr val="E74519"/>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078919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765584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728488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400590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938270-B965-4555-B3AA-0F5AC3140255}" type="datetimeFigureOut">
              <a:rPr lang="en-GB" smtClean="0"/>
              <a:t>10/04/2024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2604092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350480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2609932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781800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3551227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928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97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84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75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875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0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938270-B965-4555-B3AA-0F5AC3140255}"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317257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041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185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599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384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39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938270-B965-4555-B3AA-0F5AC3140255}" type="datetimeFigureOut">
              <a:rPr lang="en-GB" smtClean="0"/>
              <a:t>10/04/2024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407084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938270-B965-4555-B3AA-0F5AC3140255}" type="datetimeFigureOut">
              <a:rPr lang="en-GB" smtClean="0"/>
              <a:t>10/04/2024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141130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38270-B965-4555-B3AA-0F5AC3140255}" type="datetimeFigureOut">
              <a:rPr lang="en-GB" smtClean="0"/>
              <a:t>10/04/2024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142784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7938270-B965-4555-B3AA-0F5AC3140255}"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153218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7938270-B965-4555-B3AA-0F5AC3140255}" type="datetimeFigureOut">
              <a:rPr lang="en-GB" smtClean="0"/>
              <a:t>10/04/2024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41B5-D370-47BD-904A-50E95B2A1933}" type="slidenum">
              <a:rPr lang="en-GB" smtClean="0"/>
              <a:t>‹#›</a:t>
            </a:fld>
            <a:endParaRPr lang="en-GB"/>
          </a:p>
        </p:txBody>
      </p:sp>
    </p:spTree>
    <p:extLst>
      <p:ext uri="{BB962C8B-B14F-4D97-AF65-F5344CB8AC3E}">
        <p14:creationId xmlns:p14="http://schemas.microsoft.com/office/powerpoint/2010/main" val="353669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38270-B965-4555-B3AA-0F5AC3140255}" type="datetimeFigureOut">
              <a:rPr lang="en-GB" smtClean="0"/>
              <a:t>10/04/2024</a:t>
            </a:fld>
            <a:endParaRPr lang="en-GB"/>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1B5-D370-47BD-904A-50E95B2A1933}" type="slidenum">
              <a:rPr lang="en-GB" smtClean="0"/>
              <a:t>‹#›</a:t>
            </a:fld>
            <a:endParaRPr lang="en-GB"/>
          </a:p>
        </p:txBody>
      </p:sp>
    </p:spTree>
    <p:extLst>
      <p:ext uri="{BB962C8B-B14F-4D97-AF65-F5344CB8AC3E}">
        <p14:creationId xmlns:p14="http://schemas.microsoft.com/office/powerpoint/2010/main" val="98861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11">
              <a:defRPr/>
            </a:pPr>
            <a:fld id="{60833ACD-E3C5-4170-A44C-4EE413B45F29}" type="datetimeFigureOut">
              <a:rPr lang="en-GB" smtClean="0">
                <a:solidFill>
                  <a:prstClr val="black">
                    <a:tint val="75000"/>
                  </a:prstClr>
                </a:solidFill>
              </a:rPr>
              <a:pPr defTabSz="914411">
                <a:defRPr/>
              </a:pPr>
              <a:t>10/04/2024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11">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11">
              <a:defRPr/>
            </a:pPr>
            <a:fld id="{7E0B31C5-046C-4828-A72F-5AF5E8D19AA9}" type="slidenum">
              <a:rPr lang="en-GB" smtClean="0">
                <a:solidFill>
                  <a:prstClr val="black">
                    <a:tint val="75000"/>
                  </a:prstClr>
                </a:solidFill>
              </a:rPr>
              <a:pPr defTabSz="914411">
                <a:defRPr/>
              </a:pPr>
              <a:t>‹#›</a:t>
            </a:fld>
            <a:endParaRPr lang="en-GB">
              <a:solidFill>
                <a:prstClr val="black">
                  <a:tint val="75000"/>
                </a:prstClr>
              </a:solidFill>
            </a:endParaRPr>
          </a:p>
        </p:txBody>
      </p:sp>
    </p:spTree>
    <p:extLst>
      <p:ext uri="{BB962C8B-B14F-4D97-AF65-F5344CB8AC3E}">
        <p14:creationId xmlns:p14="http://schemas.microsoft.com/office/powerpoint/2010/main" val="110037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833ACD-E3C5-4170-A44C-4EE413B45F29}"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0B31C5-046C-4828-A72F-5AF5E8D19AA9}" type="slidenum">
              <a:rPr kumimoji="0" lang="en-GB" sz="1200" b="0" i="0" u="none" strike="noStrike" kern="1200" cap="none" spc="0" normalizeH="0" baseline="0" noProof="0" smtClean="0">
                <a:ln>
                  <a:noFill/>
                </a:ln>
                <a:solidFill>
                  <a:prstClr val="black">
                    <a:tint val="75000"/>
                  </a:prstClr>
                </a:solidFill>
                <a:effectLst/>
                <a:uLnTx/>
                <a:uFillTx/>
                <a:latin typeface="Comic Sans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a:ea typeface="+mn-ea"/>
              <a:cs typeface="+mn-cs"/>
            </a:endParaRPr>
          </a:p>
        </p:txBody>
      </p:sp>
    </p:spTree>
    <p:extLst>
      <p:ext uri="{BB962C8B-B14F-4D97-AF65-F5344CB8AC3E}">
        <p14:creationId xmlns:p14="http://schemas.microsoft.com/office/powerpoint/2010/main" val="1092063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5F766F-0940-4468-BC45-7AF3F46D672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BEE31B-16CF-4897-AD30-52E3670579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428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ideo" Target="https://www.youtube.com/embed/om3INBWfoxY?si=0tZJnmeP3OoyDO19&amp;start=132&amp;end=30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om3INBWfoxY?si=t_bo6xasTxiVprtv&amp;start=0&amp;end=132;"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547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people who have a strong sense of their identity and values</a:t>
            </a:r>
          </a:p>
        </p:txBody>
      </p:sp>
      <p:sp>
        <p:nvSpPr>
          <p:cNvPr id="3" name="Content Placeholder 2"/>
          <p:cNvSpPr>
            <a:spLocks noGrp="1"/>
          </p:cNvSpPr>
          <p:nvPr>
            <p:ph idx="1"/>
          </p:nvPr>
        </p:nvSpPr>
        <p:spPr>
          <a:xfrm>
            <a:off x="838201" y="1825625"/>
            <a:ext cx="6348661" cy="4847892"/>
          </a:xfrm>
        </p:spPr>
        <p:txBody>
          <a:bodyPr>
            <a:normAutofit lnSpcReduction="10000"/>
          </a:bodyPr>
          <a:lstStyle/>
          <a:p>
            <a:pPr marL="0" indent="0">
              <a:buNone/>
            </a:pPr>
            <a:r>
              <a:rPr lang="en-US" dirty="0" err="1"/>
              <a:t>Mr</a:t>
            </a:r>
            <a:r>
              <a:rPr lang="en-US" dirty="0"/>
              <a:t> Patel – Deputy Head Teacher</a:t>
            </a:r>
          </a:p>
          <a:p>
            <a:pPr marL="0" indent="0">
              <a:buNone/>
            </a:pPr>
            <a:endParaRPr lang="en-US" dirty="0"/>
          </a:p>
          <a:p>
            <a:pPr marL="0" indent="0">
              <a:buNone/>
            </a:pPr>
            <a:r>
              <a:rPr lang="en-US" dirty="0"/>
              <a:t>Did you always have a strong sense of identity/values or has it developed over time?</a:t>
            </a:r>
          </a:p>
          <a:p>
            <a:pPr marL="0" indent="0">
              <a:buNone/>
            </a:pPr>
            <a:endParaRPr lang="en-US" dirty="0"/>
          </a:p>
          <a:p>
            <a:pPr marL="0" indent="0">
              <a:buNone/>
            </a:pPr>
            <a:r>
              <a:rPr lang="en-US" dirty="0"/>
              <a:t>“From 6</a:t>
            </a:r>
            <a:r>
              <a:rPr lang="en-US" baseline="30000" dirty="0"/>
              <a:t>th</a:t>
            </a:r>
            <a:r>
              <a:rPr lang="en-US" dirty="0"/>
              <a:t> Form onwards, I have developed the identity I have today. The values were instilled in me from a young age by my mother, father and wider family unit and I have matured over the years”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479" y="1951182"/>
            <a:ext cx="1947321" cy="4493819"/>
          </a:xfrm>
          <a:prstGeom prst="rect">
            <a:avLst/>
          </a:prstGeom>
        </p:spPr>
      </p:pic>
    </p:spTree>
    <p:extLst>
      <p:ext uri="{BB962C8B-B14F-4D97-AF65-F5344CB8AC3E}">
        <p14:creationId xmlns:p14="http://schemas.microsoft.com/office/powerpoint/2010/main" val="76200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a:t>
            </a:r>
          </a:p>
        </p:txBody>
      </p:sp>
      <p:sp>
        <p:nvSpPr>
          <p:cNvPr id="3" name="Content Placeholder 2"/>
          <p:cNvSpPr>
            <a:spLocks noGrp="1"/>
          </p:cNvSpPr>
          <p:nvPr>
            <p:ph idx="1"/>
          </p:nvPr>
        </p:nvSpPr>
        <p:spPr>
          <a:xfrm>
            <a:off x="838200" y="2257590"/>
            <a:ext cx="10515600" cy="1612281"/>
          </a:xfrm>
        </p:spPr>
        <p:txBody>
          <a:bodyPr>
            <a:normAutofit/>
          </a:bodyPr>
          <a:lstStyle/>
          <a:p>
            <a:pPr marL="0" indent="0" algn="ctr">
              <a:buNone/>
            </a:pPr>
            <a:r>
              <a:rPr lang="en-US" sz="4000" b="1" dirty="0"/>
              <a:t>Give one example of something that can impact your identity</a:t>
            </a:r>
            <a:endParaRPr lang="en-GB" sz="4000" b="1" dirty="0"/>
          </a:p>
        </p:txBody>
      </p:sp>
    </p:spTree>
    <p:extLst>
      <p:ext uri="{BB962C8B-B14F-4D97-AF65-F5344CB8AC3E}">
        <p14:creationId xmlns:p14="http://schemas.microsoft.com/office/powerpoint/2010/main" val="206611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a:t>
            </a:r>
          </a:p>
        </p:txBody>
      </p:sp>
      <p:sp>
        <p:nvSpPr>
          <p:cNvPr id="3" name="Content Placeholder 2"/>
          <p:cNvSpPr>
            <a:spLocks noGrp="1"/>
          </p:cNvSpPr>
          <p:nvPr>
            <p:ph idx="1"/>
          </p:nvPr>
        </p:nvSpPr>
        <p:spPr>
          <a:xfrm>
            <a:off x="838200" y="2257590"/>
            <a:ext cx="10515600" cy="1612281"/>
          </a:xfrm>
        </p:spPr>
        <p:txBody>
          <a:bodyPr>
            <a:normAutofit/>
          </a:bodyPr>
          <a:lstStyle/>
          <a:p>
            <a:pPr marL="0" indent="0" algn="ctr">
              <a:buNone/>
            </a:pPr>
            <a:r>
              <a:rPr lang="en-US" sz="4000" b="1" dirty="0"/>
              <a:t>Give one example of something that can be a value</a:t>
            </a:r>
            <a:endParaRPr lang="en-GB" sz="4000" b="1" dirty="0"/>
          </a:p>
        </p:txBody>
      </p:sp>
    </p:spTree>
    <p:extLst>
      <p:ext uri="{BB962C8B-B14F-4D97-AF65-F5344CB8AC3E}">
        <p14:creationId xmlns:p14="http://schemas.microsoft.com/office/powerpoint/2010/main" val="5933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Everyone has the same identity and values?</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False – everyone has their own</a:t>
            </a:r>
            <a:r>
              <a:rPr kumimoji="0" lang="en-GB" sz="7200" b="1" i="0" u="none" strike="noStrike" kern="1200" cap="none" spc="0" normalizeH="0" noProof="0" dirty="0">
                <a:ln>
                  <a:noFill/>
                </a:ln>
                <a:solidFill>
                  <a:srgbClr val="FF0000"/>
                </a:solidFill>
                <a:effectLst/>
                <a:uLnTx/>
                <a:uFillTx/>
                <a:latin typeface="Comic Sans MS"/>
                <a:ea typeface="+mn-ea"/>
                <a:cs typeface="+mn-cs"/>
              </a:rPr>
              <a:t> identity and values. There might be similarities but no one is the same.</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0240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your identity look like now?</a:t>
            </a:r>
          </a:p>
        </p:txBody>
      </p:sp>
      <p:sp>
        <p:nvSpPr>
          <p:cNvPr id="3" name="Content Placeholder 2"/>
          <p:cNvSpPr>
            <a:spLocks noGrp="1"/>
          </p:cNvSpPr>
          <p:nvPr>
            <p:ph idx="1"/>
          </p:nvPr>
        </p:nvSpPr>
        <p:spPr>
          <a:xfrm>
            <a:off x="838203" y="1825625"/>
            <a:ext cx="5648572" cy="4847892"/>
          </a:xfrm>
        </p:spPr>
        <p:txBody>
          <a:bodyPr>
            <a:normAutofit fontScale="77500" lnSpcReduction="20000"/>
          </a:bodyPr>
          <a:lstStyle/>
          <a:p>
            <a:pPr marL="0" indent="0">
              <a:buNone/>
            </a:pPr>
            <a:r>
              <a:rPr lang="en-US" dirty="0"/>
              <a:t>We are now going to reflect on our current identity.</a:t>
            </a:r>
          </a:p>
          <a:p>
            <a:pPr marL="0" indent="0">
              <a:buNone/>
            </a:pPr>
            <a:endParaRPr lang="en-US" dirty="0"/>
          </a:p>
          <a:p>
            <a:pPr marL="0" indent="0">
              <a:buNone/>
            </a:pPr>
            <a:r>
              <a:rPr lang="en-US" dirty="0"/>
              <a:t>Inside the body, write 5 things that make up your identity</a:t>
            </a:r>
          </a:p>
          <a:p>
            <a:pPr marL="0" indent="0">
              <a:buNone/>
            </a:pPr>
            <a:endParaRPr lang="en-US" dirty="0"/>
          </a:p>
          <a:p>
            <a:pPr marL="0" indent="0">
              <a:buNone/>
            </a:pPr>
            <a:r>
              <a:rPr lang="en-US" dirty="0"/>
              <a:t>If you feel confident enough, you will be asked to share things that make up your identity. While people are sharing their ideas, around the outline write things down suggestions that are important to you.</a:t>
            </a:r>
          </a:p>
          <a:p>
            <a:pPr marL="0" indent="0">
              <a:buNone/>
            </a:pPr>
            <a:endParaRPr lang="en-US" dirty="0"/>
          </a:p>
          <a:p>
            <a:pPr marL="0" indent="0">
              <a:buNone/>
            </a:pPr>
            <a:r>
              <a:rPr lang="en-US" dirty="0"/>
              <a:t>You can reflect on this and see how they may shape your identity in the future</a:t>
            </a:r>
          </a:p>
        </p:txBody>
      </p:sp>
      <p:pic>
        <p:nvPicPr>
          <p:cNvPr id="7" name="Picture 6"/>
          <p:cNvPicPr>
            <a:picLocks noChangeAspect="1"/>
          </p:cNvPicPr>
          <p:nvPr/>
        </p:nvPicPr>
        <p:blipFill>
          <a:blip r:embed="rId2"/>
          <a:stretch>
            <a:fillRect/>
          </a:stretch>
        </p:blipFill>
        <p:spPr>
          <a:xfrm>
            <a:off x="7911052" y="1825625"/>
            <a:ext cx="2914791" cy="4535517"/>
          </a:xfrm>
          <a:prstGeom prst="rect">
            <a:avLst/>
          </a:prstGeom>
        </p:spPr>
      </p:pic>
    </p:spTree>
    <p:extLst>
      <p:ext uri="{BB962C8B-B14F-4D97-AF65-F5344CB8AC3E}">
        <p14:creationId xmlns:p14="http://schemas.microsoft.com/office/powerpoint/2010/main" val="404562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08522" y="128752"/>
            <a:ext cx="4251157" cy="6614948"/>
          </a:xfrm>
          <a:prstGeom prst="rect">
            <a:avLst/>
          </a:prstGeom>
        </p:spPr>
      </p:pic>
    </p:spTree>
    <p:extLst>
      <p:ext uri="{BB962C8B-B14F-4D97-AF65-F5344CB8AC3E}">
        <p14:creationId xmlns:p14="http://schemas.microsoft.com/office/powerpoint/2010/main" val="118424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3" y="1825625"/>
            <a:ext cx="5823854" cy="4847892"/>
          </a:xfrm>
        </p:spPr>
        <p:txBody>
          <a:bodyPr>
            <a:normAutofit/>
          </a:bodyPr>
          <a:lstStyle/>
          <a:p>
            <a:pPr marL="0" indent="0">
              <a:buNone/>
            </a:pPr>
            <a:r>
              <a:rPr lang="en-US" dirty="0"/>
              <a:t>Although we are all similar, everyone is their own individual.</a:t>
            </a:r>
          </a:p>
          <a:p>
            <a:pPr marL="0" indent="0">
              <a:buNone/>
            </a:pPr>
            <a:endParaRPr lang="en-US" dirty="0"/>
          </a:p>
          <a:p>
            <a:pPr marL="0" indent="0">
              <a:buNone/>
            </a:pPr>
            <a:r>
              <a:rPr lang="en-US" b="1" dirty="0"/>
              <a:t>Turn and Talk</a:t>
            </a:r>
          </a:p>
          <a:p>
            <a:pPr marL="0" indent="0">
              <a:buNone/>
            </a:pPr>
            <a:endParaRPr lang="en-US" dirty="0"/>
          </a:p>
          <a:p>
            <a:pPr marL="0" indent="0">
              <a:buNone/>
            </a:pPr>
            <a:r>
              <a:rPr lang="en-US" dirty="0"/>
              <a:t>Why is important that we are not all the same?</a:t>
            </a:r>
          </a:p>
          <a:p>
            <a:pPr marL="0" indent="0">
              <a:buNone/>
            </a:pPr>
            <a:endParaRPr lang="en-US" dirty="0"/>
          </a:p>
          <a:p>
            <a:pPr marL="0" indent="0">
              <a:buNone/>
            </a:pPr>
            <a:r>
              <a:rPr lang="en-US" dirty="0"/>
              <a:t>Be ready to share your ideas.</a:t>
            </a:r>
          </a:p>
        </p:txBody>
      </p:sp>
      <p:sp>
        <p:nvSpPr>
          <p:cNvPr id="5" name="Title 4"/>
          <p:cNvSpPr>
            <a:spLocks noGrp="1"/>
          </p:cNvSpPr>
          <p:nvPr>
            <p:ph type="title"/>
          </p:nvPr>
        </p:nvSpPr>
        <p:spPr/>
        <p:txBody>
          <a:bodyPr/>
          <a:lstStyle/>
          <a:p>
            <a:r>
              <a:rPr lang="en-US" dirty="0"/>
              <a:t>Individuality</a:t>
            </a:r>
            <a:endParaRPr lang="en-GB" dirty="0"/>
          </a:p>
        </p:txBody>
      </p:sp>
      <p:pic>
        <p:nvPicPr>
          <p:cNvPr id="8" name="Picture 7"/>
          <p:cNvPicPr>
            <a:picLocks noChangeAspect="1"/>
          </p:cNvPicPr>
          <p:nvPr/>
        </p:nvPicPr>
        <p:blipFill>
          <a:blip r:embed="rId2"/>
          <a:stretch>
            <a:fillRect/>
          </a:stretch>
        </p:blipFill>
        <p:spPr>
          <a:xfrm>
            <a:off x="6939643" y="2008414"/>
            <a:ext cx="4544105" cy="4212561"/>
          </a:xfrm>
          <a:prstGeom prst="rect">
            <a:avLst/>
          </a:prstGeom>
        </p:spPr>
      </p:pic>
    </p:spTree>
    <p:extLst>
      <p:ext uri="{BB962C8B-B14F-4D97-AF65-F5344CB8AC3E}">
        <p14:creationId xmlns:p14="http://schemas.microsoft.com/office/powerpoint/2010/main" val="178015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3" y="1825625"/>
            <a:ext cx="5823854" cy="4847892"/>
          </a:xfrm>
        </p:spPr>
        <p:txBody>
          <a:bodyPr>
            <a:normAutofit/>
          </a:bodyPr>
          <a:lstStyle/>
          <a:p>
            <a:pPr marL="0" indent="0">
              <a:buNone/>
            </a:pPr>
            <a:r>
              <a:rPr lang="en-US" dirty="0"/>
              <a:t>People can choose to express their identity in different ways.</a:t>
            </a:r>
          </a:p>
          <a:p>
            <a:pPr marL="0" indent="0">
              <a:buNone/>
            </a:pPr>
            <a:endParaRPr lang="en-US" dirty="0"/>
          </a:p>
        </p:txBody>
      </p:sp>
      <p:sp>
        <p:nvSpPr>
          <p:cNvPr id="5" name="Title 4"/>
          <p:cNvSpPr>
            <a:spLocks noGrp="1"/>
          </p:cNvSpPr>
          <p:nvPr>
            <p:ph type="title"/>
          </p:nvPr>
        </p:nvSpPr>
        <p:spPr/>
        <p:txBody>
          <a:bodyPr/>
          <a:lstStyle/>
          <a:p>
            <a:r>
              <a:rPr lang="en-US" dirty="0"/>
              <a:t>Individuality</a:t>
            </a:r>
            <a:endParaRPr lang="en-GB" dirty="0"/>
          </a:p>
        </p:txBody>
      </p:sp>
      <p:pic>
        <p:nvPicPr>
          <p:cNvPr id="8" name="Picture 7"/>
          <p:cNvPicPr>
            <a:picLocks noChangeAspect="1"/>
          </p:cNvPicPr>
          <p:nvPr/>
        </p:nvPicPr>
        <p:blipFill>
          <a:blip r:embed="rId2"/>
          <a:stretch>
            <a:fillRect/>
          </a:stretch>
        </p:blipFill>
        <p:spPr>
          <a:xfrm>
            <a:off x="6939643" y="2008414"/>
            <a:ext cx="4544105" cy="4212561"/>
          </a:xfrm>
          <a:prstGeom prst="rect">
            <a:avLst/>
          </a:prstGeom>
        </p:spPr>
      </p:pic>
    </p:spTree>
    <p:extLst>
      <p:ext uri="{BB962C8B-B14F-4D97-AF65-F5344CB8AC3E}">
        <p14:creationId xmlns:p14="http://schemas.microsoft.com/office/powerpoint/2010/main" val="102853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Individuality – Examples - Hairstyle</a:t>
            </a:r>
            <a:endParaRPr lang="en-GB" dirty="0"/>
          </a:p>
        </p:txBody>
      </p:sp>
      <p:pic>
        <p:nvPicPr>
          <p:cNvPr id="4" name="Picture 3"/>
          <p:cNvPicPr>
            <a:picLocks noChangeAspect="1"/>
          </p:cNvPicPr>
          <p:nvPr/>
        </p:nvPicPr>
        <p:blipFill rotWithShape="1">
          <a:blip r:embed="rId2"/>
          <a:srcRect t="-3445" r="39189" b="-1"/>
          <a:stretch/>
        </p:blipFill>
        <p:spPr>
          <a:xfrm>
            <a:off x="685800" y="2008414"/>
            <a:ext cx="2579914" cy="2520535"/>
          </a:xfrm>
          <a:prstGeom prst="rect">
            <a:avLst/>
          </a:prstGeom>
        </p:spPr>
      </p:pic>
      <p:sp>
        <p:nvSpPr>
          <p:cNvPr id="6" name="TextBox 5"/>
          <p:cNvSpPr txBox="1"/>
          <p:nvPr/>
        </p:nvSpPr>
        <p:spPr>
          <a:xfrm>
            <a:off x="522514" y="4686300"/>
            <a:ext cx="2906486" cy="1200329"/>
          </a:xfrm>
          <a:prstGeom prst="rect">
            <a:avLst/>
          </a:prstGeom>
          <a:noFill/>
        </p:spPr>
        <p:txBody>
          <a:bodyPr wrap="square" rtlCol="0">
            <a:spAutoFit/>
          </a:bodyPr>
          <a:lstStyle/>
          <a:p>
            <a:r>
              <a:rPr lang="en-US" dirty="0"/>
              <a:t>This hairstyle is traditionally a sign of showing that you listen to punk rock</a:t>
            </a:r>
            <a:endParaRPr lang="en-GB" dirty="0"/>
          </a:p>
        </p:txBody>
      </p:sp>
      <p:pic>
        <p:nvPicPr>
          <p:cNvPr id="7" name="Picture 6"/>
          <p:cNvPicPr>
            <a:picLocks noChangeAspect="1"/>
          </p:cNvPicPr>
          <p:nvPr/>
        </p:nvPicPr>
        <p:blipFill>
          <a:blip r:embed="rId3"/>
          <a:stretch>
            <a:fillRect/>
          </a:stretch>
        </p:blipFill>
        <p:spPr>
          <a:xfrm>
            <a:off x="4931228" y="2008414"/>
            <a:ext cx="2162855" cy="3044018"/>
          </a:xfrm>
          <a:prstGeom prst="rect">
            <a:avLst/>
          </a:prstGeom>
        </p:spPr>
      </p:pic>
      <p:sp>
        <p:nvSpPr>
          <p:cNvPr id="9" name="TextBox 8"/>
          <p:cNvSpPr txBox="1"/>
          <p:nvPr/>
        </p:nvSpPr>
        <p:spPr>
          <a:xfrm>
            <a:off x="4663510" y="5147965"/>
            <a:ext cx="2864983" cy="1477328"/>
          </a:xfrm>
          <a:prstGeom prst="rect">
            <a:avLst/>
          </a:prstGeom>
          <a:noFill/>
        </p:spPr>
        <p:txBody>
          <a:bodyPr wrap="square" rtlCol="0">
            <a:spAutoFit/>
          </a:bodyPr>
          <a:lstStyle/>
          <a:p>
            <a:r>
              <a:rPr lang="en-US" dirty="0"/>
              <a:t>A lot of “rock stars” grow long hair. Listening to rock music is part of their identity especially when they head bang!</a:t>
            </a:r>
            <a:endParaRPr lang="en-GB" dirty="0"/>
          </a:p>
        </p:txBody>
      </p:sp>
      <p:pic>
        <p:nvPicPr>
          <p:cNvPr id="10" name="Picture 9"/>
          <p:cNvPicPr>
            <a:picLocks noChangeAspect="1"/>
          </p:cNvPicPr>
          <p:nvPr/>
        </p:nvPicPr>
        <p:blipFill>
          <a:blip r:embed="rId4"/>
          <a:stretch>
            <a:fillRect/>
          </a:stretch>
        </p:blipFill>
        <p:spPr>
          <a:xfrm>
            <a:off x="8324169" y="2008413"/>
            <a:ext cx="3365044" cy="2520535"/>
          </a:xfrm>
          <a:prstGeom prst="rect">
            <a:avLst/>
          </a:prstGeom>
        </p:spPr>
      </p:pic>
      <p:sp>
        <p:nvSpPr>
          <p:cNvPr id="11" name="TextBox 10"/>
          <p:cNvSpPr txBox="1"/>
          <p:nvPr/>
        </p:nvSpPr>
        <p:spPr>
          <a:xfrm>
            <a:off x="8596311" y="4686300"/>
            <a:ext cx="2864983" cy="1477328"/>
          </a:xfrm>
          <a:prstGeom prst="rect">
            <a:avLst/>
          </a:prstGeom>
          <a:noFill/>
        </p:spPr>
        <p:txBody>
          <a:bodyPr wrap="square" rtlCol="0">
            <a:spAutoFit/>
          </a:bodyPr>
          <a:lstStyle/>
          <a:p>
            <a:r>
              <a:rPr lang="en-US" dirty="0"/>
              <a:t>Braids and the many different styles is a way that many black women show part of their identity</a:t>
            </a:r>
            <a:endParaRPr lang="en-GB" dirty="0"/>
          </a:p>
        </p:txBody>
      </p:sp>
    </p:spTree>
    <p:extLst>
      <p:ext uri="{BB962C8B-B14F-4D97-AF65-F5344CB8AC3E}">
        <p14:creationId xmlns:p14="http://schemas.microsoft.com/office/powerpoint/2010/main" val="18422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3" y="1825625"/>
            <a:ext cx="5823854" cy="4847892"/>
          </a:xfrm>
        </p:spPr>
        <p:txBody>
          <a:bodyPr>
            <a:normAutofit/>
          </a:bodyPr>
          <a:lstStyle/>
          <a:p>
            <a:pPr marL="0" indent="0">
              <a:buNone/>
            </a:pPr>
            <a:r>
              <a:rPr lang="en-US" dirty="0"/>
              <a:t>Turn and Talk Task</a:t>
            </a:r>
          </a:p>
          <a:p>
            <a:pPr marL="0" indent="0">
              <a:buNone/>
            </a:pPr>
            <a:endParaRPr lang="en-US" dirty="0"/>
          </a:p>
          <a:p>
            <a:pPr marL="0" indent="0">
              <a:buNone/>
            </a:pPr>
            <a:r>
              <a:rPr lang="en-US" dirty="0"/>
              <a:t>What other ways can people express their identity?</a:t>
            </a:r>
          </a:p>
          <a:p>
            <a:pPr marL="0" indent="0">
              <a:buNone/>
            </a:pPr>
            <a:endParaRPr lang="en-US" dirty="0"/>
          </a:p>
        </p:txBody>
      </p:sp>
      <p:sp>
        <p:nvSpPr>
          <p:cNvPr id="5" name="Title 4"/>
          <p:cNvSpPr>
            <a:spLocks noGrp="1"/>
          </p:cNvSpPr>
          <p:nvPr>
            <p:ph type="title"/>
          </p:nvPr>
        </p:nvSpPr>
        <p:spPr/>
        <p:txBody>
          <a:bodyPr/>
          <a:lstStyle/>
          <a:p>
            <a:r>
              <a:rPr lang="en-US" dirty="0"/>
              <a:t>Individuality</a:t>
            </a:r>
            <a:endParaRPr lang="en-GB" dirty="0"/>
          </a:p>
        </p:txBody>
      </p:sp>
      <p:pic>
        <p:nvPicPr>
          <p:cNvPr id="8" name="Picture 7"/>
          <p:cNvPicPr>
            <a:picLocks noChangeAspect="1"/>
          </p:cNvPicPr>
          <p:nvPr/>
        </p:nvPicPr>
        <p:blipFill>
          <a:blip r:embed="rId2"/>
          <a:stretch>
            <a:fillRect/>
          </a:stretch>
        </p:blipFill>
        <p:spPr>
          <a:xfrm>
            <a:off x="6939643" y="2008414"/>
            <a:ext cx="4544105" cy="4212561"/>
          </a:xfrm>
          <a:prstGeom prst="rect">
            <a:avLst/>
          </a:prstGeom>
        </p:spPr>
      </p:pic>
    </p:spTree>
    <p:extLst>
      <p:ext uri="{BB962C8B-B14F-4D97-AF65-F5344CB8AC3E}">
        <p14:creationId xmlns:p14="http://schemas.microsoft.com/office/powerpoint/2010/main" val="201095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 y="-9091"/>
            <a:ext cx="12191998" cy="978167"/>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11">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593"/>
            </a:xfrm>
            <a:prstGeom prst="rect">
              <a:avLst/>
            </a:prstGeom>
            <a:noFill/>
          </p:spPr>
          <p:txBody>
            <a:bodyPr wrap="square" rtlCol="0">
              <a:spAutoFit/>
            </a:bodyPr>
            <a:lstStyle/>
            <a:p>
              <a:pPr defTabSz="914411">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411">
                  <a:defRPr/>
                </a:pPr>
                <a:t>10 April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3" y="965637"/>
            <a:ext cx="12191998" cy="1036309"/>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411">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84725"/>
            </a:xfrm>
            <a:prstGeom prst="rect">
              <a:avLst/>
            </a:prstGeom>
            <a:noFill/>
          </p:spPr>
          <p:txBody>
            <a:bodyPr wrap="square" rtlCol="0">
              <a:spAutoFit/>
            </a:bodyPr>
            <a:lstStyle/>
            <a:p>
              <a:pPr defTabSz="914411">
                <a:defRPr/>
              </a:pPr>
              <a:r>
                <a:rPr lang="en-US" sz="2800" b="1" kern="0" dirty="0">
                  <a:solidFill>
                    <a:prstClr val="black"/>
                  </a:solidFill>
                  <a:latin typeface="Franklin Gothic Book" panose="020B0503020102020204" pitchFamily="34" charset="0"/>
                </a:rPr>
                <a:t>Write the title: What is my identity?</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0" y="2020506"/>
            <a:ext cx="12192000" cy="973680"/>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411">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289"/>
            </a:xfrm>
            <a:prstGeom prst="rect">
              <a:avLst/>
            </a:prstGeom>
            <a:noFill/>
          </p:spPr>
          <p:txBody>
            <a:bodyPr wrap="square" rtlCol="0">
              <a:spAutoFit/>
            </a:bodyPr>
            <a:lstStyle/>
            <a:p>
              <a:pPr defTabSz="914411">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2992234"/>
            <a:ext cx="12191998" cy="386576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411">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044" y="3033388"/>
            <a:ext cx="484974" cy="636219"/>
          </a:xfrm>
          <a:prstGeom prst="rect">
            <a:avLst/>
          </a:prstGeom>
        </p:spPr>
      </p:pic>
      <p:sp>
        <p:nvSpPr>
          <p:cNvPr id="33" name="TextBox 32"/>
          <p:cNvSpPr txBox="1"/>
          <p:nvPr/>
        </p:nvSpPr>
        <p:spPr>
          <a:xfrm>
            <a:off x="693481" y="3053045"/>
            <a:ext cx="11559221" cy="3539430"/>
          </a:xfrm>
          <a:prstGeom prst="rect">
            <a:avLst/>
          </a:prstGeom>
          <a:noFill/>
        </p:spPr>
        <p:txBody>
          <a:bodyPr wrap="square" rtlCol="0">
            <a:spAutoFit/>
          </a:bodyPr>
          <a:lstStyle/>
          <a:p>
            <a:pPr defTabSz="914411">
              <a:defRPr/>
            </a:pPr>
            <a:r>
              <a:rPr lang="en-US" sz="2800" b="1" dirty="0">
                <a:solidFill>
                  <a:prstClr val="black"/>
                </a:solidFill>
                <a:latin typeface="Franklin Gothic Book" panose="020B0503020102020204" pitchFamily="34" charset="0"/>
              </a:rPr>
              <a:t>Complete the do now task:</a:t>
            </a:r>
          </a:p>
          <a:p>
            <a:pPr defTabSz="914411">
              <a:defRPr/>
            </a:pPr>
            <a:endParaRPr lang="en-US" sz="2800" b="1" dirty="0">
              <a:solidFill>
                <a:prstClr val="black"/>
              </a:solidFill>
              <a:latin typeface="Franklin Gothic Book" panose="020B0503020102020204" pitchFamily="34" charset="0"/>
            </a:endParaRPr>
          </a:p>
          <a:p>
            <a:pPr defTabSz="914411">
              <a:defRPr/>
            </a:pPr>
            <a:endParaRPr lang="en-US" sz="2400" b="1" dirty="0">
              <a:solidFill>
                <a:prstClr val="black"/>
              </a:solidFill>
              <a:latin typeface="Franklin Gothic Book" panose="020B0503020102020204" pitchFamily="34" charset="0"/>
            </a:endParaRPr>
          </a:p>
          <a:p>
            <a:pPr marL="457200" indent="-457200" defTabSz="914411">
              <a:buAutoNum type="arabicPeriod"/>
              <a:defRPr/>
            </a:pPr>
            <a:r>
              <a:rPr lang="en-US" sz="2400" b="1" dirty="0">
                <a:solidFill>
                  <a:prstClr val="black"/>
                </a:solidFill>
                <a:latin typeface="Franklin Gothic Book" panose="020B0503020102020204" pitchFamily="34" charset="0"/>
              </a:rPr>
              <a:t>True or False – Peer Pressure is only a negative thing</a:t>
            </a:r>
          </a:p>
          <a:p>
            <a:pPr defTabSz="914411">
              <a:defRPr/>
            </a:pPr>
            <a:endParaRPr lang="en-US" sz="2400" b="1" dirty="0">
              <a:solidFill>
                <a:prstClr val="black"/>
              </a:solidFill>
              <a:latin typeface="Franklin Gothic Book" panose="020B0503020102020204" pitchFamily="34" charset="0"/>
            </a:endParaRPr>
          </a:p>
          <a:p>
            <a:pPr defTabSz="914411">
              <a:defRPr/>
            </a:pPr>
            <a:r>
              <a:rPr lang="en-US" sz="2400" b="1" dirty="0">
                <a:solidFill>
                  <a:prstClr val="black"/>
                </a:solidFill>
                <a:latin typeface="Franklin Gothic Book" panose="020B0503020102020204" pitchFamily="34" charset="0"/>
              </a:rPr>
              <a:t>2. What type of bullying is being described – “hitting, pushing or kicking someone to cause hurt</a:t>
            </a:r>
          </a:p>
          <a:p>
            <a:pPr defTabSz="914411">
              <a:defRPr/>
            </a:pPr>
            <a:r>
              <a:rPr lang="en-US" sz="2400" b="1" dirty="0">
                <a:solidFill>
                  <a:prstClr val="black"/>
                </a:solidFill>
                <a:latin typeface="Franklin Gothic Book" panose="020B0503020102020204" pitchFamily="34" charset="0"/>
              </a:rPr>
              <a:t>3. True or False – Carbohydrates should make up 1/3 of your daily food intake</a:t>
            </a:r>
          </a:p>
          <a:p>
            <a:pPr defTabSz="914411">
              <a:defRPr/>
            </a:pPr>
            <a:endParaRPr lang="en-US" sz="2400" b="1" dirty="0">
              <a:solidFill>
                <a:prstClr val="black"/>
              </a:solidFill>
              <a:latin typeface="Franklin Gothic Book" panose="020B0503020102020204" pitchFamily="34" charset="0"/>
            </a:endParaRPr>
          </a:p>
        </p:txBody>
      </p:sp>
      <p:sp>
        <p:nvSpPr>
          <p:cNvPr id="34" name="Rectangle 33"/>
          <p:cNvSpPr/>
          <p:nvPr/>
        </p:nvSpPr>
        <p:spPr>
          <a:xfrm>
            <a:off x="619583" y="5804971"/>
            <a:ext cx="10833173" cy="66510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2400" b="1" kern="0" dirty="0">
                <a:solidFill>
                  <a:prstClr val="white"/>
                </a:solidFill>
                <a:latin typeface="Calibri" panose="020F0502020204030204"/>
              </a:rPr>
              <a:t>True</a:t>
            </a:r>
          </a:p>
        </p:txBody>
      </p:sp>
      <p:sp>
        <p:nvSpPr>
          <p:cNvPr id="35" name="Rectangle 34"/>
          <p:cNvSpPr/>
          <p:nvPr/>
        </p:nvSpPr>
        <p:spPr>
          <a:xfrm>
            <a:off x="650532" y="4233900"/>
            <a:ext cx="10726926" cy="75138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2400" b="1" kern="0" dirty="0">
                <a:solidFill>
                  <a:prstClr val="white"/>
                </a:solidFill>
                <a:latin typeface="Calibri" panose="020F0502020204030204"/>
              </a:rPr>
              <a:t>False – you can positively influence your peers</a:t>
            </a:r>
            <a:endParaRPr lang="en-GB" sz="2400" b="1" kern="0" dirty="0">
              <a:solidFill>
                <a:prstClr val="white"/>
              </a:solidFill>
              <a:latin typeface="Calibri" panose="020F0502020204030204"/>
            </a:endParaRPr>
          </a:p>
        </p:txBody>
      </p:sp>
      <p:sp>
        <p:nvSpPr>
          <p:cNvPr id="36" name="Rectangle 35"/>
          <p:cNvSpPr/>
          <p:nvPr/>
        </p:nvSpPr>
        <p:spPr>
          <a:xfrm>
            <a:off x="632779" y="5095457"/>
            <a:ext cx="10995803" cy="66489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2400" b="1" kern="0" dirty="0">
                <a:solidFill>
                  <a:prstClr val="white"/>
                </a:solidFill>
                <a:latin typeface="Calibri" panose="020F0502020204030204"/>
              </a:rPr>
              <a:t>Physical Bullying</a:t>
            </a: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2333" y="2149081"/>
            <a:ext cx="727675" cy="15640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728" y="3053044"/>
            <a:ext cx="1115477" cy="143274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5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pPr defTabSz="914411">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8138" y="4557875"/>
            <a:ext cx="1579817" cy="1579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9479" y="50712"/>
            <a:ext cx="6296046" cy="932299"/>
          </a:xfrm>
          <a:prstGeom prst="rect">
            <a:avLst/>
          </a:prstGeom>
        </p:spPr>
      </p:pic>
    </p:spTree>
    <p:extLst>
      <p:ext uri="{BB962C8B-B14F-4D97-AF65-F5344CB8AC3E}">
        <p14:creationId xmlns:p14="http://schemas.microsoft.com/office/powerpoint/2010/main" val="11865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3" y="1825625"/>
            <a:ext cx="5823854" cy="4847892"/>
          </a:xfrm>
        </p:spPr>
        <p:txBody>
          <a:bodyPr>
            <a:normAutofit fontScale="92500" lnSpcReduction="20000"/>
          </a:bodyPr>
          <a:lstStyle/>
          <a:p>
            <a:pPr marL="0" indent="0">
              <a:buNone/>
            </a:pPr>
            <a:r>
              <a:rPr lang="en-US" dirty="0"/>
              <a:t>You may have been thinking throughout this lesson “I have no idea about my identity or values. Should I be worried?</a:t>
            </a:r>
          </a:p>
          <a:p>
            <a:pPr marL="0" indent="0">
              <a:buNone/>
            </a:pPr>
            <a:endParaRPr lang="en-US" dirty="0"/>
          </a:p>
          <a:p>
            <a:pPr marL="0" indent="0">
              <a:buNone/>
            </a:pPr>
            <a:r>
              <a:rPr lang="en-US" b="1" dirty="0"/>
              <a:t>ABSOLUTELY NOT!</a:t>
            </a:r>
          </a:p>
          <a:p>
            <a:pPr marL="0" indent="0">
              <a:buNone/>
            </a:pPr>
            <a:endParaRPr lang="en-US" b="1" dirty="0"/>
          </a:p>
          <a:p>
            <a:pPr marL="0" indent="0">
              <a:buNone/>
            </a:pPr>
            <a:r>
              <a:rPr lang="en-US" dirty="0"/>
              <a:t>You will continue to develop and change your identity and values as you get older.</a:t>
            </a:r>
          </a:p>
          <a:p>
            <a:pPr marL="0" indent="0">
              <a:buNone/>
            </a:pPr>
            <a:endParaRPr lang="en-US" dirty="0"/>
          </a:p>
          <a:p>
            <a:pPr marL="0" indent="0">
              <a:buNone/>
            </a:pPr>
            <a:r>
              <a:rPr lang="en-US" dirty="0"/>
              <a:t>However you will still currently have an identity and values. You just can’t quite explain them now</a:t>
            </a:r>
          </a:p>
          <a:p>
            <a:pPr marL="0" indent="0">
              <a:buNone/>
            </a:pPr>
            <a:endParaRPr lang="en-US" dirty="0"/>
          </a:p>
        </p:txBody>
      </p:sp>
      <p:sp>
        <p:nvSpPr>
          <p:cNvPr id="5" name="Title 4"/>
          <p:cNvSpPr>
            <a:spLocks noGrp="1"/>
          </p:cNvSpPr>
          <p:nvPr>
            <p:ph type="title"/>
          </p:nvPr>
        </p:nvSpPr>
        <p:spPr/>
        <p:txBody>
          <a:bodyPr/>
          <a:lstStyle/>
          <a:p>
            <a:r>
              <a:rPr lang="en-US" dirty="0"/>
              <a:t>I don’t know my identity or values?</a:t>
            </a:r>
            <a:endParaRPr lang="en-GB" dirty="0"/>
          </a:p>
        </p:txBody>
      </p:sp>
      <p:pic>
        <p:nvPicPr>
          <p:cNvPr id="2" name="Picture 1"/>
          <p:cNvPicPr>
            <a:picLocks noChangeAspect="1"/>
          </p:cNvPicPr>
          <p:nvPr/>
        </p:nvPicPr>
        <p:blipFill>
          <a:blip r:embed="rId2"/>
          <a:stretch>
            <a:fillRect/>
          </a:stretch>
        </p:blipFill>
        <p:spPr>
          <a:xfrm>
            <a:off x="6872966" y="2558143"/>
            <a:ext cx="5103358" cy="3140528"/>
          </a:xfrm>
          <a:prstGeom prst="rect">
            <a:avLst/>
          </a:prstGeom>
        </p:spPr>
      </p:pic>
    </p:spTree>
    <p:extLst>
      <p:ext uri="{BB962C8B-B14F-4D97-AF65-F5344CB8AC3E}">
        <p14:creationId xmlns:p14="http://schemas.microsoft.com/office/powerpoint/2010/main" val="355850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7328" y="2364468"/>
            <a:ext cx="3853542" cy="2860675"/>
          </a:xfrm>
        </p:spPr>
        <p:txBody>
          <a:bodyPr>
            <a:normAutofit/>
          </a:bodyPr>
          <a:lstStyle/>
          <a:p>
            <a:pPr marL="0" indent="0">
              <a:buNone/>
            </a:pPr>
            <a:r>
              <a:rPr lang="en-US" dirty="0"/>
              <a:t>While watching the video, in your books make a list of the different things you can do to think about what makes up your identity and values.</a:t>
            </a:r>
          </a:p>
          <a:p>
            <a:pPr marL="0" indent="0">
              <a:buNone/>
            </a:pPr>
            <a:endParaRPr lang="en-US" dirty="0"/>
          </a:p>
        </p:txBody>
      </p:sp>
      <p:sp>
        <p:nvSpPr>
          <p:cNvPr id="5" name="Title 4"/>
          <p:cNvSpPr>
            <a:spLocks noGrp="1"/>
          </p:cNvSpPr>
          <p:nvPr>
            <p:ph type="title"/>
          </p:nvPr>
        </p:nvSpPr>
        <p:spPr/>
        <p:txBody>
          <a:bodyPr/>
          <a:lstStyle/>
          <a:p>
            <a:r>
              <a:rPr lang="en-US" dirty="0"/>
              <a:t>I don’t know my identity or values?</a:t>
            </a:r>
            <a:endParaRPr lang="en-GB" dirty="0"/>
          </a:p>
        </p:txBody>
      </p:sp>
      <p:pic>
        <p:nvPicPr>
          <p:cNvPr id="4" name="om3INBWfoxY"/>
          <p:cNvPicPr>
            <a:picLocks noRot="1" noChangeAspect="1"/>
          </p:cNvPicPr>
          <p:nvPr>
            <a:videoFile r:link="rId1"/>
          </p:nvPr>
        </p:nvPicPr>
        <p:blipFill>
          <a:blip r:embed="rId3"/>
          <a:stretch>
            <a:fillRect/>
          </a:stretch>
        </p:blipFill>
        <p:spPr>
          <a:xfrm>
            <a:off x="136072" y="1943100"/>
            <a:ext cx="7750628" cy="4359728"/>
          </a:xfrm>
          <a:prstGeom prst="rect">
            <a:avLst/>
          </a:prstGeom>
        </p:spPr>
      </p:pic>
    </p:spTree>
    <p:extLst>
      <p:ext uri="{BB962C8B-B14F-4D97-AF65-F5344CB8AC3E}">
        <p14:creationId xmlns:p14="http://schemas.microsoft.com/office/powerpoint/2010/main" val="1768304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Give one way that people may express their identity or values?</a:t>
            </a:r>
            <a:endParaRPr lang="en-GB" sz="4000" b="1" dirty="0"/>
          </a:p>
        </p:txBody>
      </p:sp>
    </p:spTree>
    <p:extLst>
      <p:ext uri="{BB962C8B-B14F-4D97-AF65-F5344CB8AC3E}">
        <p14:creationId xmlns:p14="http://schemas.microsoft.com/office/powerpoint/2010/main" val="124160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You should already know your identity and values</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False – you may have some idea but</a:t>
            </a:r>
            <a:r>
              <a:rPr kumimoji="0" lang="en-GB" sz="7200" b="1" i="0" u="none" strike="noStrike" kern="1200" cap="none" spc="0" normalizeH="0" noProof="0" dirty="0">
                <a:ln>
                  <a:noFill/>
                </a:ln>
                <a:solidFill>
                  <a:srgbClr val="FF0000"/>
                </a:solidFill>
                <a:effectLst/>
                <a:uLnTx/>
                <a:uFillTx/>
                <a:latin typeface="Comic Sans MS"/>
                <a:ea typeface="+mn-ea"/>
                <a:cs typeface="+mn-cs"/>
              </a:rPr>
              <a:t> you are too young for this to be fully developed</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192020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True or False</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Your identity and values will change and develop as you get older</a:t>
            </a:r>
            <a:endParaRPr lang="en-GB" sz="4000" b="1" dirty="0"/>
          </a:p>
        </p:txBody>
      </p:sp>
      <p:sp>
        <p:nvSpPr>
          <p:cNvPr id="4" name="Content Placeholder 2"/>
          <p:cNvSpPr txBox="1">
            <a:spLocks/>
          </p:cNvSpPr>
          <p:nvPr/>
        </p:nvSpPr>
        <p:spPr>
          <a:xfrm>
            <a:off x="838200" y="4224798"/>
            <a:ext cx="10515600" cy="1432964"/>
          </a:xfrm>
          <a:prstGeom prst="rect">
            <a:avLst/>
          </a:prstGeom>
          <a:ln>
            <a:solidFill>
              <a:srgbClr val="E74519"/>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srgbClr val="FF0000"/>
                </a:solidFill>
                <a:effectLst/>
                <a:uLnTx/>
                <a:uFillTx/>
                <a:latin typeface="Comic Sans MS"/>
                <a:ea typeface="+mn-ea"/>
                <a:cs typeface="+mn-cs"/>
              </a:rPr>
              <a:t>True</a:t>
            </a:r>
            <a:r>
              <a:rPr kumimoji="0" lang="en-GB" sz="7200" b="1" i="0" u="none" strike="noStrike" kern="1200" cap="none" spc="0" normalizeH="0" noProof="0" dirty="0">
                <a:ln>
                  <a:noFill/>
                </a:ln>
                <a:solidFill>
                  <a:srgbClr val="FF0000"/>
                </a:solidFill>
                <a:effectLst/>
                <a:uLnTx/>
                <a:uFillTx/>
                <a:latin typeface="Comic Sans MS"/>
                <a:ea typeface="+mn-ea"/>
                <a:cs typeface="+mn-cs"/>
              </a:rPr>
              <a:t> – as you mature your identity and values may change as you have different experiences</a:t>
            </a:r>
            <a:endParaRPr kumimoji="0" lang="en-GB" sz="4000" b="1" i="0" u="none" strike="noStrike" kern="1200" cap="none" spc="0" normalizeH="0" baseline="0" noProof="0" dirty="0">
              <a:ln>
                <a:noFill/>
              </a:ln>
              <a:solidFill>
                <a:srgbClr val="FF0000"/>
              </a:solidFill>
              <a:effectLst/>
              <a:uLnTx/>
              <a:uFillTx/>
              <a:latin typeface="Comic Sans MS"/>
              <a:ea typeface="+mn-ea"/>
              <a:cs typeface="+mn-cs"/>
            </a:endParaRPr>
          </a:p>
        </p:txBody>
      </p:sp>
    </p:spTree>
    <p:extLst>
      <p:ext uri="{BB962C8B-B14F-4D97-AF65-F5344CB8AC3E}">
        <p14:creationId xmlns:p14="http://schemas.microsoft.com/office/powerpoint/2010/main" val="245935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Questions: whiteboard task – </a:t>
            </a:r>
          </a:p>
        </p:txBody>
      </p:sp>
      <p:sp>
        <p:nvSpPr>
          <p:cNvPr id="3" name="Content Placeholder 2"/>
          <p:cNvSpPr>
            <a:spLocks noGrp="1"/>
          </p:cNvSpPr>
          <p:nvPr>
            <p:ph idx="1"/>
          </p:nvPr>
        </p:nvSpPr>
        <p:spPr>
          <a:xfrm>
            <a:off x="838200" y="2241261"/>
            <a:ext cx="10515600" cy="1432964"/>
          </a:xfrm>
        </p:spPr>
        <p:txBody>
          <a:bodyPr>
            <a:normAutofit/>
          </a:bodyPr>
          <a:lstStyle/>
          <a:p>
            <a:pPr marL="0" indent="0" algn="ctr">
              <a:buNone/>
            </a:pPr>
            <a:r>
              <a:rPr lang="en-US" sz="4000" b="1" dirty="0"/>
              <a:t>What is one thing you can do to try to help you find your identity and values?</a:t>
            </a:r>
            <a:endParaRPr lang="en-GB" sz="4000" b="1" dirty="0"/>
          </a:p>
        </p:txBody>
      </p:sp>
    </p:spTree>
    <p:extLst>
      <p:ext uri="{BB962C8B-B14F-4D97-AF65-F5344CB8AC3E}">
        <p14:creationId xmlns:p14="http://schemas.microsoft.com/office/powerpoint/2010/main" val="322744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3" y="1825625"/>
            <a:ext cx="5823854" cy="4847892"/>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One part of my identity is…</a:t>
            </a:r>
          </a:p>
          <a:p>
            <a:pPr marL="0" indent="0">
              <a:buNone/>
            </a:pPr>
            <a:endParaRPr lang="en-US" dirty="0"/>
          </a:p>
          <a:p>
            <a:pPr marL="0" indent="0">
              <a:buNone/>
            </a:pPr>
            <a:r>
              <a:rPr lang="en-US" dirty="0"/>
              <a:t>This is important to me because…</a:t>
            </a:r>
          </a:p>
          <a:p>
            <a:pPr marL="0" indent="0">
              <a:buNone/>
            </a:pPr>
            <a:endParaRPr lang="en-US" dirty="0"/>
          </a:p>
          <a:p>
            <a:pPr marL="0" indent="0">
              <a:buNone/>
            </a:pPr>
            <a:r>
              <a:rPr lang="en-US" dirty="0"/>
              <a:t>I can express this by…</a:t>
            </a:r>
          </a:p>
          <a:p>
            <a:pPr marL="0" indent="0">
              <a:buNone/>
            </a:pPr>
            <a:endParaRPr lang="en-US" dirty="0"/>
          </a:p>
        </p:txBody>
      </p:sp>
      <p:sp>
        <p:nvSpPr>
          <p:cNvPr id="5" name="Title 4"/>
          <p:cNvSpPr>
            <a:spLocks noGrp="1"/>
          </p:cNvSpPr>
          <p:nvPr>
            <p:ph type="title"/>
          </p:nvPr>
        </p:nvSpPr>
        <p:spPr/>
        <p:txBody>
          <a:bodyPr/>
          <a:lstStyle/>
          <a:p>
            <a:r>
              <a:rPr lang="en-US" dirty="0"/>
              <a:t>Identity and values reflection</a:t>
            </a:r>
            <a:endParaRPr lang="en-GB" dirty="0"/>
          </a:p>
        </p:txBody>
      </p:sp>
      <p:pic>
        <p:nvPicPr>
          <p:cNvPr id="2" name="Picture 1"/>
          <p:cNvPicPr>
            <a:picLocks noChangeAspect="1"/>
          </p:cNvPicPr>
          <p:nvPr/>
        </p:nvPicPr>
        <p:blipFill>
          <a:blip r:embed="rId2"/>
          <a:stretch>
            <a:fillRect/>
          </a:stretch>
        </p:blipFill>
        <p:spPr>
          <a:xfrm>
            <a:off x="6872966" y="2558143"/>
            <a:ext cx="5103358" cy="3140528"/>
          </a:xfrm>
          <a:prstGeom prst="rect">
            <a:avLst/>
          </a:prstGeom>
        </p:spPr>
      </p:pic>
    </p:spTree>
    <p:extLst>
      <p:ext uri="{BB962C8B-B14F-4D97-AF65-F5344CB8AC3E}">
        <p14:creationId xmlns:p14="http://schemas.microsoft.com/office/powerpoint/2010/main" val="92753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endParaRPr lang="en-GB" dirty="0"/>
          </a:p>
        </p:txBody>
      </p:sp>
      <p:sp>
        <p:nvSpPr>
          <p:cNvPr id="3" name="Content Placeholder 2"/>
          <p:cNvSpPr>
            <a:spLocks noGrp="1"/>
          </p:cNvSpPr>
          <p:nvPr>
            <p:ph idx="1"/>
          </p:nvPr>
        </p:nvSpPr>
        <p:spPr>
          <a:xfrm>
            <a:off x="838202" y="1825625"/>
            <a:ext cx="10515599" cy="981743"/>
          </a:xfrm>
        </p:spPr>
        <p:txBody>
          <a:bodyPr>
            <a:normAutofit/>
          </a:bodyPr>
          <a:lstStyle/>
          <a:p>
            <a:pPr marL="0" indent="0">
              <a:buNone/>
            </a:pPr>
            <a:r>
              <a:rPr lang="en-US" dirty="0"/>
              <a:t>Exploring your identity and values can be difficult but there is support out there for you.</a:t>
            </a:r>
          </a:p>
          <a:p>
            <a:pPr marL="0" indent="0">
              <a:buNone/>
            </a:pPr>
            <a:endParaRPr lang="en-US" dirty="0"/>
          </a:p>
        </p:txBody>
      </p:sp>
      <p:pic>
        <p:nvPicPr>
          <p:cNvPr id="5" name="Picture 4"/>
          <p:cNvPicPr>
            <a:picLocks noChangeAspect="1"/>
          </p:cNvPicPr>
          <p:nvPr/>
        </p:nvPicPr>
        <p:blipFill>
          <a:blip r:embed="rId2"/>
          <a:stretch>
            <a:fillRect/>
          </a:stretch>
        </p:blipFill>
        <p:spPr>
          <a:xfrm>
            <a:off x="674383" y="3347357"/>
            <a:ext cx="3925680" cy="2632593"/>
          </a:xfrm>
          <a:prstGeom prst="rect">
            <a:avLst/>
          </a:prstGeom>
        </p:spPr>
      </p:pic>
      <p:pic>
        <p:nvPicPr>
          <p:cNvPr id="6" name="Picture 5"/>
          <p:cNvPicPr>
            <a:picLocks noChangeAspect="1"/>
          </p:cNvPicPr>
          <p:nvPr/>
        </p:nvPicPr>
        <p:blipFill>
          <a:blip r:embed="rId3"/>
          <a:stretch>
            <a:fillRect/>
          </a:stretch>
        </p:blipFill>
        <p:spPr>
          <a:xfrm>
            <a:off x="5361214" y="2920578"/>
            <a:ext cx="2619375" cy="1743075"/>
          </a:xfrm>
          <a:prstGeom prst="rect">
            <a:avLst/>
          </a:prstGeom>
        </p:spPr>
      </p:pic>
      <p:pic>
        <p:nvPicPr>
          <p:cNvPr id="7" name="Picture 6"/>
          <p:cNvPicPr>
            <a:picLocks noChangeAspect="1"/>
          </p:cNvPicPr>
          <p:nvPr/>
        </p:nvPicPr>
        <p:blipFill>
          <a:blip r:embed="rId4"/>
          <a:stretch>
            <a:fillRect/>
          </a:stretch>
        </p:blipFill>
        <p:spPr>
          <a:xfrm>
            <a:off x="5599340" y="4786185"/>
            <a:ext cx="2143125" cy="2143125"/>
          </a:xfrm>
          <a:prstGeom prst="rect">
            <a:avLst/>
          </a:prstGeom>
        </p:spPr>
      </p:pic>
      <p:sp>
        <p:nvSpPr>
          <p:cNvPr id="8" name="TextBox 7"/>
          <p:cNvSpPr txBox="1"/>
          <p:nvPr/>
        </p:nvSpPr>
        <p:spPr>
          <a:xfrm>
            <a:off x="8178036" y="2807368"/>
            <a:ext cx="2550695" cy="1754326"/>
          </a:xfrm>
          <a:prstGeom prst="rect">
            <a:avLst/>
          </a:prstGeom>
          <a:noFill/>
        </p:spPr>
        <p:txBody>
          <a:bodyPr wrap="square" rtlCol="0">
            <a:spAutoFit/>
          </a:bodyPr>
          <a:lstStyle/>
          <a:p>
            <a:r>
              <a:rPr lang="en-US" dirty="0"/>
              <a:t>Childline.org.uk</a:t>
            </a:r>
          </a:p>
          <a:p>
            <a:endParaRPr lang="en-US" dirty="0"/>
          </a:p>
          <a:p>
            <a:r>
              <a:rPr lang="en-US" dirty="0"/>
              <a:t>Call – 08001111</a:t>
            </a:r>
          </a:p>
          <a:p>
            <a:endParaRPr lang="en-US" dirty="0"/>
          </a:p>
          <a:p>
            <a:r>
              <a:rPr lang="en-US" dirty="0"/>
              <a:t>Email or chat online for support</a:t>
            </a:r>
            <a:endParaRPr lang="en-GB" dirty="0"/>
          </a:p>
        </p:txBody>
      </p:sp>
      <p:sp>
        <p:nvSpPr>
          <p:cNvPr id="9" name="TextBox 8"/>
          <p:cNvSpPr txBox="1"/>
          <p:nvPr/>
        </p:nvSpPr>
        <p:spPr>
          <a:xfrm>
            <a:off x="7980589" y="4786185"/>
            <a:ext cx="3771899" cy="2031325"/>
          </a:xfrm>
          <a:prstGeom prst="rect">
            <a:avLst/>
          </a:prstGeom>
          <a:noFill/>
        </p:spPr>
        <p:txBody>
          <a:bodyPr wrap="square" rtlCol="0">
            <a:spAutoFit/>
          </a:bodyPr>
          <a:lstStyle/>
          <a:p>
            <a:r>
              <a:rPr lang="en-US" dirty="0"/>
              <a:t>Themix.org.uk</a:t>
            </a:r>
          </a:p>
          <a:p>
            <a:endParaRPr lang="en-US" dirty="0"/>
          </a:p>
          <a:p>
            <a:r>
              <a:rPr lang="en-US" dirty="0"/>
              <a:t>You can email or have one-to-chat online.</a:t>
            </a:r>
          </a:p>
          <a:p>
            <a:endParaRPr lang="en-US" dirty="0"/>
          </a:p>
          <a:p>
            <a:r>
              <a:rPr lang="en-US" dirty="0"/>
              <a:t>There is also a crisis messenger which is available 24/7</a:t>
            </a:r>
            <a:endParaRPr lang="en-GB" dirty="0"/>
          </a:p>
        </p:txBody>
      </p:sp>
    </p:spTree>
    <p:extLst>
      <p:ext uri="{BB962C8B-B14F-4D97-AF65-F5344CB8AC3E}">
        <p14:creationId xmlns:p14="http://schemas.microsoft.com/office/powerpoint/2010/main" val="3354908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7314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289" y="70362"/>
            <a:ext cx="4288682" cy="6673338"/>
          </a:xfrm>
          <a:prstGeom prst="rect">
            <a:avLst/>
          </a:prstGeom>
        </p:spPr>
      </p:pic>
      <p:pic>
        <p:nvPicPr>
          <p:cNvPr id="3" name="Picture 2"/>
          <p:cNvPicPr>
            <a:picLocks noChangeAspect="1"/>
          </p:cNvPicPr>
          <p:nvPr/>
        </p:nvPicPr>
        <p:blipFill>
          <a:blip r:embed="rId3"/>
          <a:stretch>
            <a:fillRect/>
          </a:stretch>
        </p:blipFill>
        <p:spPr>
          <a:xfrm>
            <a:off x="6754270" y="70362"/>
            <a:ext cx="4288682" cy="6673338"/>
          </a:xfrm>
          <a:prstGeom prst="rect">
            <a:avLst/>
          </a:prstGeom>
        </p:spPr>
      </p:pic>
    </p:spTree>
    <p:extLst>
      <p:ext uri="{BB962C8B-B14F-4D97-AF65-F5344CB8AC3E}">
        <p14:creationId xmlns:p14="http://schemas.microsoft.com/office/powerpoint/2010/main" val="112143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18" y="2662990"/>
            <a:ext cx="11587812" cy="1395664"/>
          </a:xfrm>
          <a:prstGeom prst="rect">
            <a:avLst/>
          </a:prstGeom>
        </p:spPr>
      </p:pic>
    </p:spTree>
    <p:extLst>
      <p:ext uri="{BB962C8B-B14F-4D97-AF65-F5344CB8AC3E}">
        <p14:creationId xmlns:p14="http://schemas.microsoft.com/office/powerpoint/2010/main" val="39481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989486"/>
            <a:ext cx="10515600" cy="676507"/>
          </a:xfrm>
        </p:spPr>
        <p:txBody>
          <a:bodyPr>
            <a:normAutofit fontScale="92500"/>
          </a:bodyPr>
          <a:lstStyle/>
          <a:p>
            <a:pPr marL="0" indent="0" algn="ctr">
              <a:lnSpc>
                <a:spcPct val="110000"/>
              </a:lnSpc>
              <a:buNone/>
            </a:pPr>
            <a:r>
              <a:rPr lang="en-GB" b="1" dirty="0"/>
              <a:t>Big question: How can finding my identity help secure my relationships</a:t>
            </a:r>
          </a:p>
        </p:txBody>
      </p:sp>
      <p:sp>
        <p:nvSpPr>
          <p:cNvPr id="4" name="Content Placeholder 2"/>
          <p:cNvSpPr txBox="1">
            <a:spLocks/>
          </p:cNvSpPr>
          <p:nvPr/>
        </p:nvSpPr>
        <p:spPr>
          <a:xfrm>
            <a:off x="838202" y="2975550"/>
            <a:ext cx="10515600" cy="2880305"/>
          </a:xfrm>
          <a:prstGeom prst="rect">
            <a:avLst/>
          </a:prstGeom>
          <a:ln>
            <a:solidFill>
              <a:srgbClr val="E74519"/>
            </a:solidFill>
          </a:ln>
        </p:spPr>
        <p:txBody>
          <a:bodyPr vert="horz" lIns="91440" tIns="45721" rIns="91440" bIns="4572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b="1" dirty="0">
                <a:solidFill>
                  <a:prstClr val="black"/>
                </a:solidFill>
                <a:latin typeface="Comic Sans MS"/>
              </a:rPr>
              <a:t>Today we will look at:</a:t>
            </a:r>
          </a:p>
          <a:p>
            <a:pPr defTabSz="914411">
              <a:lnSpc>
                <a:spcPct val="110000"/>
              </a:lnSpc>
              <a:spcBef>
                <a:spcPts val="1001"/>
              </a:spcBef>
              <a:buFontTx/>
              <a:buChar char="-"/>
              <a:defRPr/>
            </a:pPr>
            <a:r>
              <a:rPr lang="en-US" b="1" dirty="0">
                <a:solidFill>
                  <a:prstClr val="black"/>
                </a:solidFill>
                <a:latin typeface="Comic Sans MS"/>
              </a:rPr>
              <a:t>How identity links to self worth</a:t>
            </a:r>
          </a:p>
          <a:p>
            <a:pPr defTabSz="914411">
              <a:lnSpc>
                <a:spcPct val="110000"/>
              </a:lnSpc>
              <a:spcBef>
                <a:spcPts val="1001"/>
              </a:spcBef>
              <a:buFontTx/>
              <a:buChar char="-"/>
              <a:defRPr/>
            </a:pPr>
            <a:r>
              <a:rPr lang="en-US" b="1">
                <a:solidFill>
                  <a:prstClr val="black"/>
                </a:solidFill>
                <a:latin typeface="Comic Sans MS"/>
              </a:rPr>
              <a:t>What makes up </a:t>
            </a:r>
            <a:r>
              <a:rPr lang="en-US" b="1" dirty="0">
                <a:solidFill>
                  <a:prstClr val="black"/>
                </a:solidFill>
                <a:latin typeface="Comic Sans MS"/>
              </a:rPr>
              <a:t>our identity</a:t>
            </a:r>
            <a:r>
              <a:rPr lang="en-GB" b="1" dirty="0">
                <a:solidFill>
                  <a:prstClr val="black"/>
                </a:solidFill>
                <a:latin typeface="Comic Sans MS"/>
              </a:rPr>
              <a:t>?</a:t>
            </a:r>
          </a:p>
          <a:p>
            <a:pPr defTabSz="914411">
              <a:lnSpc>
                <a:spcPct val="110000"/>
              </a:lnSpc>
              <a:spcBef>
                <a:spcPts val="1001"/>
              </a:spcBef>
              <a:buFontTx/>
              <a:buChar char="-"/>
              <a:defRPr/>
            </a:pPr>
            <a:r>
              <a:rPr lang="en-US" b="1" dirty="0">
                <a:solidFill>
                  <a:prstClr val="black"/>
                </a:solidFill>
                <a:latin typeface="Comic Sans MS"/>
              </a:rPr>
              <a:t>How does identity link to values?</a:t>
            </a:r>
          </a:p>
          <a:p>
            <a:pPr defTabSz="914411">
              <a:lnSpc>
                <a:spcPct val="110000"/>
              </a:lnSpc>
              <a:spcBef>
                <a:spcPts val="1001"/>
              </a:spcBef>
              <a:buFontTx/>
              <a:buChar char="-"/>
              <a:defRPr/>
            </a:pPr>
            <a:r>
              <a:rPr lang="en-US" b="1" dirty="0">
                <a:solidFill>
                  <a:prstClr val="black"/>
                </a:solidFill>
                <a:latin typeface="Comic Sans MS"/>
              </a:rPr>
              <a:t>How do people express their identity?</a:t>
            </a:r>
          </a:p>
          <a:p>
            <a:pPr defTabSz="914411">
              <a:lnSpc>
                <a:spcPct val="110000"/>
              </a:lnSpc>
              <a:spcBef>
                <a:spcPts val="1001"/>
              </a:spcBef>
              <a:buFontTx/>
              <a:buChar char="-"/>
              <a:defRPr/>
            </a:pPr>
            <a:endParaRPr lang="en-US" b="1" dirty="0">
              <a:solidFill>
                <a:prstClr val="black"/>
              </a:solidFill>
              <a:latin typeface="Comic Sans M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96" y="593822"/>
            <a:ext cx="11587812" cy="1395664"/>
          </a:xfrm>
          <a:prstGeom prst="rect">
            <a:avLst/>
          </a:prstGeom>
        </p:spPr>
      </p:pic>
    </p:spTree>
    <p:extLst>
      <p:ext uri="{BB962C8B-B14F-4D97-AF65-F5344CB8AC3E}">
        <p14:creationId xmlns:p14="http://schemas.microsoft.com/office/powerpoint/2010/main" val="388055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our starting point?</a:t>
            </a:r>
          </a:p>
        </p:txBody>
      </p:sp>
      <p:sp>
        <p:nvSpPr>
          <p:cNvPr id="3" name="Content Placeholder 2"/>
          <p:cNvSpPr>
            <a:spLocks noGrp="1"/>
          </p:cNvSpPr>
          <p:nvPr>
            <p:ph idx="1"/>
          </p:nvPr>
        </p:nvSpPr>
        <p:spPr>
          <a:xfrm>
            <a:off x="838202" y="1825625"/>
            <a:ext cx="10515600" cy="1296266"/>
          </a:xfrm>
        </p:spPr>
        <p:txBody>
          <a:bodyPr>
            <a:normAutofit/>
          </a:bodyPr>
          <a:lstStyle/>
          <a:p>
            <a:pPr marL="0" indent="0">
              <a:buNone/>
            </a:pPr>
            <a:r>
              <a:rPr lang="en-US" dirty="0"/>
              <a:t>In your books you are going to draw a spider diagram. In the middle of your spider diagram should be “identity” Look at the spider diagram below to add detail to your work.</a:t>
            </a:r>
          </a:p>
        </p:txBody>
      </p:sp>
      <p:sp>
        <p:nvSpPr>
          <p:cNvPr id="4" name="TextBox 3"/>
          <p:cNvSpPr txBox="1"/>
          <p:nvPr/>
        </p:nvSpPr>
        <p:spPr>
          <a:xfrm>
            <a:off x="5107711" y="4470400"/>
            <a:ext cx="1173018" cy="369332"/>
          </a:xfrm>
          <a:prstGeom prst="rect">
            <a:avLst/>
          </a:prstGeom>
          <a:noFill/>
          <a:ln>
            <a:solidFill>
              <a:schemeClr val="tx1"/>
            </a:solidFill>
          </a:ln>
        </p:spPr>
        <p:txBody>
          <a:bodyPr wrap="square" rtlCol="0">
            <a:spAutoFit/>
          </a:bodyPr>
          <a:lstStyle/>
          <a:p>
            <a:r>
              <a:rPr lang="en-US" dirty="0"/>
              <a:t>Identity</a:t>
            </a:r>
            <a:endParaRPr lang="en-GB" dirty="0"/>
          </a:p>
        </p:txBody>
      </p:sp>
      <p:sp>
        <p:nvSpPr>
          <p:cNvPr id="6" name="TextBox 5"/>
          <p:cNvSpPr txBox="1"/>
          <p:nvPr/>
        </p:nvSpPr>
        <p:spPr>
          <a:xfrm>
            <a:off x="992914" y="4054900"/>
            <a:ext cx="1805707" cy="1200329"/>
          </a:xfrm>
          <a:prstGeom prst="rect">
            <a:avLst/>
          </a:prstGeom>
          <a:noFill/>
          <a:ln>
            <a:solidFill>
              <a:schemeClr val="tx1"/>
            </a:solidFill>
          </a:ln>
        </p:spPr>
        <p:txBody>
          <a:bodyPr wrap="square" rtlCol="0">
            <a:spAutoFit/>
          </a:bodyPr>
          <a:lstStyle/>
          <a:p>
            <a:r>
              <a:rPr lang="en-US" dirty="0"/>
              <a:t>Write a description or definition of identity</a:t>
            </a:r>
            <a:endParaRPr lang="en-GB" dirty="0"/>
          </a:p>
        </p:txBody>
      </p:sp>
      <p:sp>
        <p:nvSpPr>
          <p:cNvPr id="8" name="TextBox 7"/>
          <p:cNvSpPr txBox="1"/>
          <p:nvPr/>
        </p:nvSpPr>
        <p:spPr>
          <a:xfrm>
            <a:off x="8589819" y="4054901"/>
            <a:ext cx="1805707" cy="923330"/>
          </a:xfrm>
          <a:prstGeom prst="rect">
            <a:avLst/>
          </a:prstGeom>
          <a:noFill/>
          <a:ln>
            <a:solidFill>
              <a:schemeClr val="tx1"/>
            </a:solidFill>
          </a:ln>
        </p:spPr>
        <p:txBody>
          <a:bodyPr wrap="square" rtlCol="0">
            <a:spAutoFit/>
          </a:bodyPr>
          <a:lstStyle/>
          <a:p>
            <a:r>
              <a:rPr lang="en-US" dirty="0"/>
              <a:t>What words are associated with identity?</a:t>
            </a:r>
            <a:endParaRPr lang="en-GB" dirty="0"/>
          </a:p>
        </p:txBody>
      </p:sp>
      <p:sp>
        <p:nvSpPr>
          <p:cNvPr id="9" name="TextBox 8"/>
          <p:cNvSpPr txBox="1"/>
          <p:nvPr/>
        </p:nvSpPr>
        <p:spPr>
          <a:xfrm>
            <a:off x="4436921" y="5726576"/>
            <a:ext cx="2514598" cy="923330"/>
          </a:xfrm>
          <a:prstGeom prst="rect">
            <a:avLst/>
          </a:prstGeom>
          <a:noFill/>
          <a:ln>
            <a:solidFill>
              <a:schemeClr val="tx1"/>
            </a:solidFill>
          </a:ln>
        </p:spPr>
        <p:txBody>
          <a:bodyPr wrap="square" rtlCol="0">
            <a:spAutoFit/>
          </a:bodyPr>
          <a:lstStyle/>
          <a:p>
            <a:r>
              <a:rPr lang="en-US" dirty="0"/>
              <a:t>What words or objects are linked to your identity?</a:t>
            </a:r>
            <a:endParaRPr lang="en-GB" dirty="0"/>
          </a:p>
        </p:txBody>
      </p:sp>
      <p:cxnSp>
        <p:nvCxnSpPr>
          <p:cNvPr id="10" name="Straight Arrow Connector 9"/>
          <p:cNvCxnSpPr>
            <a:stCxn id="4" idx="1"/>
            <a:endCxn id="6" idx="3"/>
          </p:cNvCxnSpPr>
          <p:nvPr/>
        </p:nvCxnSpPr>
        <p:spPr>
          <a:xfrm flipH="1" flipV="1">
            <a:off x="2798621" y="4655065"/>
            <a:ext cx="230909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9" idx="0"/>
          </p:cNvCxnSpPr>
          <p:nvPr/>
        </p:nvCxnSpPr>
        <p:spPr>
          <a:xfrm>
            <a:off x="5694220" y="4858082"/>
            <a:ext cx="0" cy="8684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flipV="1">
            <a:off x="6280729" y="4516566"/>
            <a:ext cx="2309090" cy="872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6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Identity and Self Worth</a:t>
            </a:r>
          </a:p>
        </p:txBody>
      </p:sp>
      <p:sp>
        <p:nvSpPr>
          <p:cNvPr id="3" name="Content Placeholder 2"/>
          <p:cNvSpPr>
            <a:spLocks noGrp="1"/>
          </p:cNvSpPr>
          <p:nvPr>
            <p:ph idx="1"/>
          </p:nvPr>
        </p:nvSpPr>
        <p:spPr>
          <a:xfrm>
            <a:off x="838202" y="1825625"/>
            <a:ext cx="5636489" cy="4847892"/>
          </a:xfrm>
        </p:spPr>
        <p:txBody>
          <a:bodyPr>
            <a:normAutofit lnSpcReduction="10000"/>
          </a:bodyPr>
          <a:lstStyle/>
          <a:p>
            <a:pPr marL="0" indent="0">
              <a:buNone/>
            </a:pPr>
            <a:r>
              <a:rPr lang="en-US" dirty="0"/>
              <a:t>Self worth is the internal sense of being good enough and worthy of love and belonging from others.</a:t>
            </a:r>
          </a:p>
          <a:p>
            <a:pPr marL="0" indent="0">
              <a:buNone/>
            </a:pPr>
            <a:endParaRPr lang="en-US" dirty="0"/>
          </a:p>
          <a:p>
            <a:pPr marL="0" indent="0">
              <a:buNone/>
            </a:pPr>
            <a:r>
              <a:rPr lang="en-US" dirty="0"/>
              <a:t>A huge factor in your own self worth is understanding your identity.</a:t>
            </a:r>
          </a:p>
          <a:p>
            <a:pPr marL="0" indent="0">
              <a:buNone/>
            </a:pPr>
            <a:endParaRPr lang="en-US" dirty="0"/>
          </a:p>
          <a:p>
            <a:pPr marL="0" indent="0">
              <a:buNone/>
            </a:pPr>
            <a:r>
              <a:rPr lang="en-US" dirty="0"/>
              <a:t>Identity is </a:t>
            </a:r>
            <a:r>
              <a:rPr lang="en-US" dirty="0" err="1"/>
              <a:t>summarised</a:t>
            </a:r>
            <a:r>
              <a:rPr lang="en-US" dirty="0"/>
              <a:t> by “who do you think you are?” and “how do you perceive yourself?”</a:t>
            </a:r>
          </a:p>
        </p:txBody>
      </p:sp>
      <p:pic>
        <p:nvPicPr>
          <p:cNvPr id="7" name="Picture 6"/>
          <p:cNvPicPr>
            <a:picLocks noChangeAspect="1"/>
          </p:cNvPicPr>
          <p:nvPr/>
        </p:nvPicPr>
        <p:blipFill>
          <a:blip r:embed="rId2"/>
          <a:stretch>
            <a:fillRect/>
          </a:stretch>
        </p:blipFill>
        <p:spPr>
          <a:xfrm>
            <a:off x="6709723" y="2434935"/>
            <a:ext cx="5119173" cy="2866737"/>
          </a:xfrm>
          <a:prstGeom prst="rect">
            <a:avLst/>
          </a:prstGeom>
        </p:spPr>
      </p:pic>
    </p:spTree>
    <p:extLst>
      <p:ext uri="{BB962C8B-B14F-4D97-AF65-F5344CB8AC3E}">
        <p14:creationId xmlns:p14="http://schemas.microsoft.com/office/powerpoint/2010/main" val="269327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Identity</a:t>
            </a:r>
          </a:p>
        </p:txBody>
      </p:sp>
      <p:sp>
        <p:nvSpPr>
          <p:cNvPr id="3" name="Content Placeholder 2"/>
          <p:cNvSpPr>
            <a:spLocks noGrp="1"/>
          </p:cNvSpPr>
          <p:nvPr>
            <p:ph idx="1"/>
          </p:nvPr>
        </p:nvSpPr>
        <p:spPr>
          <a:xfrm>
            <a:off x="8275781" y="1797916"/>
            <a:ext cx="3555999" cy="4847892"/>
          </a:xfrm>
        </p:spPr>
        <p:txBody>
          <a:bodyPr>
            <a:normAutofit fontScale="92500"/>
          </a:bodyPr>
          <a:lstStyle/>
          <a:p>
            <a:pPr marL="0" indent="0">
              <a:buNone/>
            </a:pPr>
            <a:r>
              <a:rPr lang="en-US" dirty="0"/>
              <a:t>While watching the video answer the following questions:</a:t>
            </a:r>
          </a:p>
          <a:p>
            <a:pPr marL="514350" indent="-514350">
              <a:buAutoNum type="arabicPeriod"/>
            </a:pPr>
            <a:r>
              <a:rPr lang="en-US" dirty="0"/>
              <a:t>What things can form your identity?</a:t>
            </a:r>
          </a:p>
          <a:p>
            <a:pPr marL="514350" indent="-514350">
              <a:buAutoNum type="arabicPeriod"/>
            </a:pPr>
            <a:r>
              <a:rPr lang="en-US" dirty="0"/>
              <a:t>What is a benefit of having a strong sense of identity?</a:t>
            </a:r>
          </a:p>
          <a:p>
            <a:pPr marL="514350" indent="-514350">
              <a:buAutoNum type="arabicPeriod"/>
            </a:pPr>
            <a:r>
              <a:rPr lang="en-US" dirty="0"/>
              <a:t>What are values? Can you give an example?</a:t>
            </a:r>
          </a:p>
        </p:txBody>
      </p:sp>
      <p:pic>
        <p:nvPicPr>
          <p:cNvPr id="4" name="om3INBWfoxY"/>
          <p:cNvPicPr>
            <a:picLocks noRot="1" noChangeAspect="1"/>
          </p:cNvPicPr>
          <p:nvPr>
            <a:videoFile r:link="rId1"/>
          </p:nvPr>
        </p:nvPicPr>
        <p:blipFill>
          <a:blip r:embed="rId4"/>
          <a:stretch>
            <a:fillRect/>
          </a:stretch>
        </p:blipFill>
        <p:spPr>
          <a:xfrm>
            <a:off x="166255" y="1945698"/>
            <a:ext cx="8018702" cy="4510520"/>
          </a:xfrm>
          <a:prstGeom prst="rect">
            <a:avLst/>
          </a:prstGeom>
        </p:spPr>
      </p:pic>
    </p:spTree>
    <p:extLst>
      <p:ext uri="{BB962C8B-B14F-4D97-AF65-F5344CB8AC3E}">
        <p14:creationId xmlns:p14="http://schemas.microsoft.com/office/powerpoint/2010/main" val="70308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people who have a strong sense of their identity and values</a:t>
            </a:r>
          </a:p>
        </p:txBody>
      </p:sp>
      <p:sp>
        <p:nvSpPr>
          <p:cNvPr id="3" name="Content Placeholder 2"/>
          <p:cNvSpPr>
            <a:spLocks noGrp="1"/>
          </p:cNvSpPr>
          <p:nvPr>
            <p:ph idx="1"/>
          </p:nvPr>
        </p:nvSpPr>
        <p:spPr>
          <a:xfrm>
            <a:off x="838201" y="1825625"/>
            <a:ext cx="6348661" cy="4847892"/>
          </a:xfrm>
        </p:spPr>
        <p:txBody>
          <a:bodyPr>
            <a:normAutofit/>
          </a:bodyPr>
          <a:lstStyle/>
          <a:p>
            <a:pPr marL="0" indent="0">
              <a:buNone/>
            </a:pPr>
            <a:r>
              <a:rPr lang="en-US" dirty="0" err="1"/>
              <a:t>Mr</a:t>
            </a:r>
            <a:r>
              <a:rPr lang="en-US" dirty="0"/>
              <a:t> Patel – Deputy Head Teacher</a:t>
            </a:r>
          </a:p>
          <a:p>
            <a:pPr marL="0" indent="0">
              <a:buNone/>
            </a:pPr>
            <a:endParaRPr lang="en-US" dirty="0"/>
          </a:p>
          <a:p>
            <a:pPr marL="0" indent="0">
              <a:buNone/>
            </a:pPr>
            <a:r>
              <a:rPr lang="en-US" dirty="0"/>
              <a:t>What 3 things make up your identity?</a:t>
            </a:r>
          </a:p>
          <a:p>
            <a:pPr marL="0" indent="0">
              <a:buNone/>
            </a:pPr>
            <a:endParaRPr lang="en-US" dirty="0"/>
          </a:p>
          <a:p>
            <a:pPr marL="514350" indent="-514350">
              <a:buAutoNum type="arabicPeriod"/>
            </a:pPr>
            <a:r>
              <a:rPr lang="en-US" dirty="0"/>
              <a:t>Family. I am a son, a father, husband and uncle</a:t>
            </a:r>
          </a:p>
          <a:p>
            <a:pPr marL="514350" indent="-514350">
              <a:buAutoNum type="arabicPeriod"/>
            </a:pPr>
            <a:r>
              <a:rPr lang="en-US" dirty="0"/>
              <a:t>Liverpool supporter</a:t>
            </a:r>
          </a:p>
          <a:p>
            <a:pPr marL="514350" indent="-514350">
              <a:buAutoNum type="arabicPeriod"/>
            </a:pPr>
            <a:r>
              <a:rPr lang="en-US" dirty="0"/>
              <a:t>Friend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479" y="1951182"/>
            <a:ext cx="1947321" cy="4493819"/>
          </a:xfrm>
          <a:prstGeom prst="rect">
            <a:avLst/>
          </a:prstGeom>
        </p:spPr>
      </p:pic>
    </p:spTree>
    <p:extLst>
      <p:ext uri="{BB962C8B-B14F-4D97-AF65-F5344CB8AC3E}">
        <p14:creationId xmlns:p14="http://schemas.microsoft.com/office/powerpoint/2010/main" val="60996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people who have a strong sense of their identity and values</a:t>
            </a:r>
          </a:p>
        </p:txBody>
      </p:sp>
      <p:sp>
        <p:nvSpPr>
          <p:cNvPr id="3" name="Content Placeholder 2"/>
          <p:cNvSpPr>
            <a:spLocks noGrp="1"/>
          </p:cNvSpPr>
          <p:nvPr>
            <p:ph idx="1"/>
          </p:nvPr>
        </p:nvSpPr>
        <p:spPr>
          <a:xfrm>
            <a:off x="838201" y="1825625"/>
            <a:ext cx="6348661" cy="4847892"/>
          </a:xfrm>
        </p:spPr>
        <p:txBody>
          <a:bodyPr>
            <a:normAutofit/>
          </a:bodyPr>
          <a:lstStyle/>
          <a:p>
            <a:pPr marL="0" indent="0">
              <a:buNone/>
            </a:pPr>
            <a:r>
              <a:rPr lang="en-US" dirty="0" err="1"/>
              <a:t>Mr</a:t>
            </a:r>
            <a:r>
              <a:rPr lang="en-US" dirty="0"/>
              <a:t> Patel – Deputy Head Teacher</a:t>
            </a:r>
          </a:p>
          <a:p>
            <a:pPr marL="0" indent="0">
              <a:buNone/>
            </a:pPr>
            <a:endParaRPr lang="en-US" dirty="0"/>
          </a:p>
          <a:p>
            <a:pPr marL="0" indent="0">
              <a:buNone/>
            </a:pPr>
            <a:r>
              <a:rPr lang="en-US" dirty="0"/>
              <a:t>What 3 values do you have?</a:t>
            </a:r>
          </a:p>
          <a:p>
            <a:pPr marL="0" indent="0">
              <a:buNone/>
            </a:pPr>
            <a:endParaRPr lang="en-US" dirty="0"/>
          </a:p>
          <a:p>
            <a:pPr marL="514350" indent="-514350">
              <a:buAutoNum type="arabicPeriod"/>
            </a:pPr>
            <a:r>
              <a:rPr lang="en-US" dirty="0"/>
              <a:t>Hard working</a:t>
            </a:r>
          </a:p>
          <a:p>
            <a:pPr marL="514350" indent="-514350">
              <a:buAutoNum type="arabicPeriod"/>
            </a:pPr>
            <a:r>
              <a:rPr lang="en-US" dirty="0"/>
              <a:t>Resilient</a:t>
            </a:r>
          </a:p>
          <a:p>
            <a:pPr marL="514350" indent="-514350">
              <a:buAutoNum type="arabicPeriod"/>
            </a:pPr>
            <a:r>
              <a:rPr lang="en-US" dirty="0"/>
              <a:t>Quick thinker especially in an emergency/crisis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479" y="1951182"/>
            <a:ext cx="1947321" cy="4493819"/>
          </a:xfrm>
          <a:prstGeom prst="rect">
            <a:avLst/>
          </a:prstGeom>
        </p:spPr>
      </p:pic>
    </p:spTree>
    <p:extLst>
      <p:ext uri="{BB962C8B-B14F-4D97-AF65-F5344CB8AC3E}">
        <p14:creationId xmlns:p14="http://schemas.microsoft.com/office/powerpoint/2010/main" val="193894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Widescreen</PresentationFormat>
  <Paragraphs>137</Paragraphs>
  <Slides>29</Slides>
  <Notes>3</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Calibri Light</vt:lpstr>
      <vt:lpstr>Comic Sans MS</vt:lpstr>
      <vt:lpstr>Franklin Gothic Book</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What is our starting point?</vt:lpstr>
      <vt:lpstr>Identity and Self Worth</vt:lpstr>
      <vt:lpstr>Identity</vt:lpstr>
      <vt:lpstr>Examples of people who have a strong sense of their identity and values</vt:lpstr>
      <vt:lpstr>Examples of people who have a strong sense of their identity and values</vt:lpstr>
      <vt:lpstr>Examples of people who have a strong sense of their identity and values</vt:lpstr>
      <vt:lpstr>Recap Questions: whiteboard task – </vt:lpstr>
      <vt:lpstr>Recap Questions: whiteboard task – </vt:lpstr>
      <vt:lpstr>Recap Questions: whiteboard task – True or False</vt:lpstr>
      <vt:lpstr>What does your identity look like now?</vt:lpstr>
      <vt:lpstr>PowerPoint Presentation</vt:lpstr>
      <vt:lpstr>Individuality</vt:lpstr>
      <vt:lpstr>Individuality</vt:lpstr>
      <vt:lpstr>Individuality – Examples - Hairstyle</vt:lpstr>
      <vt:lpstr>Individuality</vt:lpstr>
      <vt:lpstr>I don’t know my identity or values?</vt:lpstr>
      <vt:lpstr>I don’t know my identity or values?</vt:lpstr>
      <vt:lpstr>Recap Questions: whiteboard task – </vt:lpstr>
      <vt:lpstr>Recap Questions: whiteboard task – True or False</vt:lpstr>
      <vt:lpstr>Recap Questions: whiteboard task – True or False</vt:lpstr>
      <vt:lpstr>Recap Questions: whiteboard task – </vt:lpstr>
      <vt:lpstr>Identity and values reflection</vt:lpstr>
      <vt:lpstr>Support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cp:revision>
  <dcterms:created xsi:type="dcterms:W3CDTF">2024-02-08T13:03:42Z</dcterms:created>
  <dcterms:modified xsi:type="dcterms:W3CDTF">2024-04-10T10:07:43Z</dcterms:modified>
  <cp:contentStatus/>
</cp:coreProperties>
</file>