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14" r:id="rId2"/>
    <p:sldId id="316" r:id="rId3"/>
    <p:sldId id="317" r:id="rId4"/>
    <p:sldId id="318" r:id="rId5"/>
    <p:sldId id="319" r:id="rId6"/>
    <p:sldId id="320" r:id="rId7"/>
    <p:sldId id="321" r:id="rId8"/>
    <p:sldId id="325" r:id="rId9"/>
    <p:sldId id="323" r:id="rId10"/>
    <p:sldId id="324" r:id="rId11"/>
    <p:sldId id="322" r:id="rId12"/>
    <p:sldId id="326" r:id="rId13"/>
    <p:sldId id="327" r:id="rId14"/>
    <p:sldId id="328" r:id="rId15"/>
    <p:sldId id="330" r:id="rId16"/>
    <p:sldId id="331" r:id="rId17"/>
    <p:sldId id="332" r:id="rId18"/>
    <p:sldId id="329" r:id="rId19"/>
    <p:sldId id="333" r:id="rId20"/>
    <p:sldId id="334" r:id="rId21"/>
    <p:sldId id="335" r:id="rId22"/>
    <p:sldId id="33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ptkDhk/8JOx7DBnjfSGJ3Q==" hashData="N75DFfu3ckYuop1NYficwc48hOll4ZdtQ2RoFbWRzFIREiLYbzcnlARcYYNmDqA/ZmtE9A61ID8CwtW2oYrJQg=="/>
  <p:extLst>
    <p:ext uri="{521415D9-36F7-43E2-AB2F-B90AF26B5E84}">
      <p14:sectionLst xmlns:p14="http://schemas.microsoft.com/office/powerpoint/2010/main">
        <p14:section name="Weekly Topic" id="{37B6F2D7-73A4-4822-9ED4-686D9E4A7093}">
          <p14:sldIdLst>
            <p14:sldId id="314"/>
          </p14:sldIdLst>
        </p14:section>
        <p14:section name="Session 1" id="{5C823287-6C36-4CF0-BFEA-FDDAFF26BA05}">
          <p14:sldIdLst>
            <p14:sldId id="316"/>
            <p14:sldId id="317"/>
            <p14:sldId id="318"/>
            <p14:sldId id="319"/>
            <p14:sldId id="320"/>
            <p14:sldId id="321"/>
            <p14:sldId id="325"/>
          </p14:sldIdLst>
        </p14:section>
        <p14:section name="Session 2" id="{1F2A6068-BC6D-43FA-8E31-9FE8EDCD3C36}">
          <p14:sldIdLst>
            <p14:sldId id="323"/>
            <p14:sldId id="324"/>
            <p14:sldId id="322"/>
            <p14:sldId id="326"/>
            <p14:sldId id="327"/>
            <p14:sldId id="328"/>
            <p14:sldId id="330"/>
          </p14:sldIdLst>
        </p14:section>
        <p14:section name="Session 3" id="{D059AA34-F8CD-4253-922E-C615EC7107B5}">
          <p14:sldIdLst>
            <p14:sldId id="331"/>
            <p14:sldId id="332"/>
            <p14:sldId id="329"/>
            <p14:sldId id="333"/>
            <p14:sldId id="334"/>
            <p14:sldId id="335"/>
            <p14:sldId id="33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A1A1"/>
    <a:srgbClr val="142A33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AE8B1F-3360-430D-802C-95AE62656241}" v="19" dt="2024-04-07T17:09:20.559"/>
    <p1510:client id="{E7F0EFFD-CA7C-3323-57D6-A0C8309A6803}" v="2" dt="2024-04-07T13:24:38.9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12" y="7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2" d="100"/>
          <a:sy n="122" d="100"/>
        </p:scale>
        <p:origin x="4148" y="1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7E6993B-DCEE-2DF1-1C65-9B2B6083D25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A94FAE-D609-75D3-D158-FDDACC77D14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681113-75B6-4D0F-91AC-3B422B1B7DCF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ED5D44-28F3-F3A1-F134-F738E3833A9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E17174-787F-84D5-D99D-DB3F306D65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13F32B-FFA1-43CC-84B4-EBD5F6D57F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71336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21E123-5C5C-4082-BDF0-0DCEC6B4E83A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3D6A70-63EA-426D-B8D5-D5B61176F0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1981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Please give time for the students to produce answers for themselves before showing answers.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D6A70-63EA-426D-B8D5-D5B61176F00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721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Please give time for the students to produce answers for themselves before showing answers.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D6A70-63EA-426D-B8D5-D5B61176F00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9673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Please give time for the students to produce answers for themselves before showing answers.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D6A70-63EA-426D-B8D5-D5B61176F00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3852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Please give time for the students to produce answers for themselves before showing answers.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D6A70-63EA-426D-B8D5-D5B61176F004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81732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Please give the students an A5 piece of paper to write on for this activity.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D6A70-63EA-426D-B8D5-D5B61176F004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057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Please give time for the students to produce answers for themselves before showing answers.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D6A70-63EA-426D-B8D5-D5B61176F00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3681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Please give time for the students to produce answers for themselves before showing answers.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D6A70-63EA-426D-B8D5-D5B61176F00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416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Please give time for the students to produce answers for themselves before showing answers.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D6A70-63EA-426D-B8D5-D5B61176F00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0631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Please give time for the students to produce answers for themselves before showing answers.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D6A70-63EA-426D-B8D5-D5B61176F00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384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Please give time for the students to produce answers for themselves before showing answers.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D6A70-63EA-426D-B8D5-D5B61176F00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948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Please give time for the students to produce answers for themselves before showing answers.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D6A70-63EA-426D-B8D5-D5B61176F00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45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Please give time for the students to produce answers for themselves before showing answers.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D6A70-63EA-426D-B8D5-D5B61176F00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030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Please give time for the students to produce answers for themselves before showing answers.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D6A70-63EA-426D-B8D5-D5B61176F00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31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ought for the day">
    <p:bg>
      <p:bgPr>
        <a:solidFill>
          <a:srgbClr val="14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">
            <a:extLst>
              <a:ext uri="{FF2B5EF4-FFF2-40B4-BE49-F238E27FC236}">
                <a16:creationId xmlns:a16="http://schemas.microsoft.com/office/drawing/2014/main" id="{0AE1868C-85BF-93BB-3588-74EE91FD89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977" y="722977"/>
            <a:ext cx="6135023" cy="613502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8025D0-00CC-5873-87B6-FAF67CE11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BD23B10-5F6E-4C31-BD4A-EB0C393B227D}" type="datetimeFigureOut">
              <a:rPr lang="en-GB" smtClean="0"/>
              <a:pPr/>
              <a:t>10/04/2024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CE5C4F-9225-5225-49BF-13FB354AB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D17C9-68FF-D247-9071-33E7D94FA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676166-4FC4-466E-B78C-00BED8E29C4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5FD7A6-CF27-D0FC-CD3E-D9ABE71A6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24000" y="885365"/>
            <a:ext cx="9144000" cy="5087270"/>
          </a:xfrm>
        </p:spPr>
        <p:txBody>
          <a:bodyPr>
            <a:normAutofit/>
          </a:bodyPr>
          <a:lstStyle>
            <a:lvl1pPr marL="0" indent="0">
              <a:buNone/>
              <a:defRPr sz="5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E61F2BF-9724-2BA9-43FC-90F9E1C2EE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42900" y="234950"/>
            <a:ext cx="5289550" cy="5651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Thought for the Day</a:t>
            </a:r>
          </a:p>
        </p:txBody>
      </p:sp>
    </p:spTree>
    <p:extLst>
      <p:ext uri="{BB962C8B-B14F-4D97-AF65-F5344CB8AC3E}">
        <p14:creationId xmlns:p14="http://schemas.microsoft.com/office/powerpoint/2010/main" val="27183056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mNot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">
            <a:extLst>
              <a:ext uri="{FF2B5EF4-FFF2-40B4-BE49-F238E27FC236}">
                <a16:creationId xmlns:a16="http://schemas.microsoft.com/office/drawing/2014/main" id="{0AE1868C-85BF-93BB-3588-74EE91FD89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977" y="722977"/>
            <a:ext cx="6135023" cy="613502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8025D0-00CC-5873-87B6-FAF67CE11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3B10-5F6E-4C31-BD4A-EB0C393B227D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CE5C4F-9225-5225-49BF-13FB354AB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D17C9-68FF-D247-9071-33E7D94FA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6166-4FC4-466E-B78C-00BED8E29C44}" type="slidenum">
              <a:rPr lang="en-GB" smtClean="0"/>
              <a:t>‹#›</a:t>
            </a:fld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5FD7A6-CF27-D0FC-CD3E-D9ABE71A6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24000" y="885365"/>
            <a:ext cx="9144000" cy="508727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766D18-996A-0B47-AEC7-4F6DBEFDFC51}"/>
              </a:ext>
            </a:extLst>
          </p:cNvPr>
          <p:cNvSpPr txBox="1"/>
          <p:nvPr userDrawn="1"/>
        </p:nvSpPr>
        <p:spPr>
          <a:xfrm>
            <a:off x="254000" y="170287"/>
            <a:ext cx="2272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Aptos" panose="020B0004020202020204" pitchFamily="34" charset="0"/>
              </a:rPr>
              <a:t>Form Notices</a:t>
            </a:r>
          </a:p>
        </p:txBody>
      </p:sp>
    </p:spTree>
    <p:extLst>
      <p:ext uri="{BB962C8B-B14F-4D97-AF65-F5344CB8AC3E}">
        <p14:creationId xmlns:p14="http://schemas.microsoft.com/office/powerpoint/2010/main" val="2574681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troduction Slide">
    <p:bg>
      <p:bgPr>
        <a:gradFill>
          <a:gsLst>
            <a:gs pos="0">
              <a:srgbClr val="142A33"/>
            </a:gs>
            <a:gs pos="100000">
              <a:srgbClr val="A1A1A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F2D0FF-C91E-0662-D95B-3739CDBA7F3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6" b="8336"/>
          <a:stretch/>
        </p:blipFill>
        <p:spPr>
          <a:xfrm>
            <a:off x="-4568" y="107209"/>
            <a:ext cx="12192000" cy="67830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757D89-E675-74AB-2442-713E256C99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B46DF7-E730-3808-DFE6-E8A7219A2DF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8F665-49CD-59A9-11DE-BB09A5CAF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3B10-5F6E-4C31-BD4A-EB0C393B227D}" type="datetimeFigureOut">
              <a:rPr lang="en-GB" smtClean="0"/>
              <a:t>10/04/2024</a:t>
            </a:fld>
            <a:endParaRPr lang="en-GB" dirty="0"/>
          </a:p>
        </p:txBody>
      </p:sp>
      <p:pic>
        <p:nvPicPr>
          <p:cNvPr id="7" name="Picture 6" descr="Background pattern">
            <a:extLst>
              <a:ext uri="{FF2B5EF4-FFF2-40B4-BE49-F238E27FC236}">
                <a16:creationId xmlns:a16="http://schemas.microsoft.com/office/drawing/2014/main" id="{C3958AE2-3799-2F27-3269-EF0C5C46C0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57" y="1412426"/>
            <a:ext cx="5445575" cy="544557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507A6-6F0B-A5D0-C545-B8EFB514F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69F593-5F6F-8FC6-1767-422676EB4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6166-4FC4-466E-B78C-00BED8E29C44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E431FA24-8845-15E2-44E2-D772E2718F4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051" y="212897"/>
            <a:ext cx="2804391" cy="42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550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14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A9A9D-3D5F-6DCB-A52B-94B75E981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08667"/>
            <a:ext cx="4673599" cy="1570144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642E-FEA0-80DD-9825-BFD38B70F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3429000"/>
            <a:ext cx="4673599" cy="266065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996C5-AABC-404E-42AB-27336008F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3B10-5F6E-4C31-BD4A-EB0C393B227D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773A23-4A9E-D57E-86F2-050896E9D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1B47D6-C0F9-432A-0CF2-D50936D65C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5" r="18115"/>
          <a:stretch/>
        </p:blipFill>
        <p:spPr>
          <a:xfrm>
            <a:off x="5734050" y="96656"/>
            <a:ext cx="6457950" cy="676134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7374E-1070-24D8-20B7-83AC738B5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6166-4FC4-466E-B78C-00BED8E29C44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82237DE-5398-36FA-98F7-57CCB592B9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184" y="290288"/>
            <a:ext cx="2804391" cy="42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76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">
            <a:extLst>
              <a:ext uri="{FF2B5EF4-FFF2-40B4-BE49-F238E27FC236}">
                <a16:creationId xmlns:a16="http://schemas.microsoft.com/office/drawing/2014/main" id="{0AE1868C-85BF-93BB-3588-74EE91FD89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977" y="722977"/>
            <a:ext cx="6135023" cy="613502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8025D0-00CC-5873-87B6-FAF67CE11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3B10-5F6E-4C31-BD4A-EB0C393B227D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CE5C4F-9225-5225-49BF-13FB354AB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D17C9-68FF-D247-9071-33E7D94FA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6166-4FC4-466E-B78C-00BED8E29C44}" type="slidenum">
              <a:rPr lang="en-GB" smtClean="0"/>
              <a:t>‹#›</a:t>
            </a:fld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5FD7A6-CF27-D0FC-CD3E-D9ABE71A6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24000" y="885365"/>
            <a:ext cx="9144000" cy="508727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346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">
            <a:extLst>
              <a:ext uri="{FF2B5EF4-FFF2-40B4-BE49-F238E27FC236}">
                <a16:creationId xmlns:a16="http://schemas.microsoft.com/office/drawing/2014/main" id="{0AE1868C-85BF-93BB-3588-74EE91FD89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977" y="722977"/>
            <a:ext cx="6135023" cy="613502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8025D0-00CC-5873-87B6-FAF67CE11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3B10-5F6E-4C31-BD4A-EB0C393B227D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CE5C4F-9225-5225-49BF-13FB354AB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D17C9-68FF-D247-9071-33E7D94FA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6166-4FC4-466E-B78C-00BED8E29C4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E61F2BF-9724-2BA9-43FC-90F9E1C2EE4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2900" y="234950"/>
            <a:ext cx="5289550" cy="402048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71734F38-48B8-5B00-12E7-941380A48B4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95384" y="1315091"/>
            <a:ext cx="5599724" cy="465754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B610A50F-1A97-91FE-C949-C1A961A4C90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96000" y="1315091"/>
            <a:ext cx="5697416" cy="465754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946F394-09A1-0E39-BAA9-4A2D6740F83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66988" y="722977"/>
            <a:ext cx="7058025" cy="524678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2608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Tri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">
            <a:extLst>
              <a:ext uri="{FF2B5EF4-FFF2-40B4-BE49-F238E27FC236}">
                <a16:creationId xmlns:a16="http://schemas.microsoft.com/office/drawing/2014/main" id="{0AE1868C-85BF-93BB-3588-74EE91FD89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977" y="722977"/>
            <a:ext cx="6135023" cy="613502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8025D0-00CC-5873-87B6-FAF67CE11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3B10-5F6E-4C31-BD4A-EB0C393B227D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CE5C4F-9225-5225-49BF-13FB354AB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D17C9-68FF-D247-9071-33E7D94FA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6166-4FC4-466E-B78C-00BED8E29C4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E61F2BF-9724-2BA9-43FC-90F9E1C2EE4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2900" y="234950"/>
            <a:ext cx="5289550" cy="565150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0250340C-2EF6-5D1E-7E68-772BB8A3FE8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42900" y="887591"/>
            <a:ext cx="3553069" cy="50872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9F126F01-5742-70B5-17B2-8ABE4CDA2B4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19466" y="885365"/>
            <a:ext cx="3553069" cy="50872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5EF9BD21-DC60-80CB-1732-0D764CDE350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296031" y="885365"/>
            <a:ext cx="3553069" cy="50872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3324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odays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A491EEC0-558D-6ACB-E084-6414A12201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633" y="956734"/>
            <a:ext cx="5901266" cy="590126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6B650-8229-F355-0AA7-1AC2F4042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3B10-5F6E-4C31-BD4A-EB0C393B227D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90A8E-F23E-1D68-56F8-CC814F564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4EB72-E43E-DCD9-F87A-3F10F1933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6166-4FC4-466E-B78C-00BED8E29C44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EA06688-325F-1275-B49F-9CC255BE871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264833" y="1780113"/>
            <a:ext cx="3530600" cy="1146175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40D572E-EEA5-59D9-7FEE-D99B6630BBE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140701" y="1780113"/>
            <a:ext cx="3530600" cy="1146175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8D80980-4A3A-F5D7-E631-12F525D33F6C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2264833" y="3669018"/>
            <a:ext cx="3530600" cy="1146175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59BCCC-30E3-CD78-56FF-9C5B73860882}"/>
              </a:ext>
            </a:extLst>
          </p:cNvPr>
          <p:cNvSpPr txBox="1"/>
          <p:nvPr userDrawn="1"/>
        </p:nvSpPr>
        <p:spPr>
          <a:xfrm>
            <a:off x="492369" y="558800"/>
            <a:ext cx="43692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Segoe UI" panose="020B0502040204020203" pitchFamily="34" charset="0"/>
                <a:cs typeface="Segoe UI" panose="020B0502040204020203" pitchFamily="34" charset="0"/>
              </a:rPr>
              <a:t>Today’s Tutor 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9442F8-8DCB-B140-8834-61B3C20C4A2C}"/>
              </a:ext>
            </a:extLst>
          </p:cNvPr>
          <p:cNvSpPr txBox="1"/>
          <p:nvPr userDrawn="1"/>
        </p:nvSpPr>
        <p:spPr>
          <a:xfrm>
            <a:off x="537633" y="1648367"/>
            <a:ext cx="172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>
                <a:latin typeface="Segoe UI" panose="020B0502040204020203" pitchFamily="34" charset="0"/>
                <a:cs typeface="Segoe UI" panose="020B0502040204020203" pitchFamily="34" charset="0"/>
              </a:rPr>
              <a:t>01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A4DA85-D443-5D84-33A3-A3C9B944791A}"/>
              </a:ext>
            </a:extLst>
          </p:cNvPr>
          <p:cNvSpPr txBox="1"/>
          <p:nvPr userDrawn="1"/>
        </p:nvSpPr>
        <p:spPr>
          <a:xfrm>
            <a:off x="6417694" y="1635519"/>
            <a:ext cx="172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>
                <a:latin typeface="Segoe UI" panose="020B0502040204020203" pitchFamily="34" charset="0"/>
                <a:cs typeface="Segoe UI" panose="020B0502040204020203" pitchFamily="34" charset="0"/>
              </a:rPr>
              <a:t>02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E790F4-B231-A3DA-69C8-497192F99B39}"/>
              </a:ext>
            </a:extLst>
          </p:cNvPr>
          <p:cNvSpPr txBox="1"/>
          <p:nvPr userDrawn="1"/>
        </p:nvSpPr>
        <p:spPr>
          <a:xfrm>
            <a:off x="537633" y="3485233"/>
            <a:ext cx="172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>
                <a:latin typeface="Segoe UI" panose="020B0502040204020203" pitchFamily="34" charset="0"/>
                <a:cs typeface="Segoe UI" panose="020B0502040204020203" pitchFamily="34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57185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D7B8CB-808B-8208-67A5-0A2C69723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24B4E-1E40-BB29-4E36-F06414282B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9DE93-3FBD-D0EF-D560-88CA075466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9BD23B10-5F6E-4C31-BD4A-EB0C393B227D}" type="datetimeFigureOut">
              <a:rPr lang="en-GB" smtClean="0"/>
              <a:pPr/>
              <a:t>10/04/2024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9594B-B85A-CCC3-8C8E-B67B3A4307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FA1D8-95F1-3645-1F21-04416ADFD7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FC676166-4FC4-466E-B78C-00BED8E29C4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C11468-B171-6D12-A62A-F44F4407B73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2"/>
            <a:ext cx="12192000" cy="107207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120752E-E0EC-FE82-78F5-78E1B5B566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051" y="212897"/>
            <a:ext cx="2804391" cy="429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6CD6AEF-D279-7B46-2DC2-5FC0AD700A96}"/>
              </a:ext>
            </a:extLst>
          </p:cNvPr>
          <p:cNvSpPr/>
          <p:nvPr userDrawn="1"/>
        </p:nvSpPr>
        <p:spPr>
          <a:xfrm>
            <a:off x="0" y="0"/>
            <a:ext cx="12192000" cy="9842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05" y="177802"/>
            <a:ext cx="3064476" cy="36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140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49" r:id="rId3"/>
    <p:sldLayoutId id="2147483651" r:id="rId4"/>
    <p:sldLayoutId id="2147483655" r:id="rId5"/>
    <p:sldLayoutId id="2147483668" r:id="rId6"/>
    <p:sldLayoutId id="2147483661" r:id="rId7"/>
    <p:sldLayoutId id="2147483670" r:id="rId8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ptos" panose="020B0004020202020204" pitchFamily="34" charset="0"/>
          <a:ea typeface="Verdana" panose="020B0604030504040204" pitchFamily="34" charset="0"/>
          <a:cs typeface="Segoe UI" panose="020B0502040204020203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ptos" panose="020B0004020202020204" pitchFamily="34" charset="0"/>
          <a:ea typeface="Verdana" panose="020B0604030504040204" pitchFamily="34" charset="0"/>
          <a:cs typeface="Segoe UI" panose="020B0502040204020203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ptos" panose="020B0004020202020204" pitchFamily="34" charset="0"/>
          <a:ea typeface="Verdana" panose="020B0604030504040204" pitchFamily="34" charset="0"/>
          <a:cs typeface="Segoe UI" panose="020B0502040204020203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ptos" panose="020B0004020202020204" pitchFamily="34" charset="0"/>
          <a:ea typeface="Verdana" panose="020B0604030504040204" pitchFamily="34" charset="0"/>
          <a:cs typeface="Segoe UI" panose="020B0502040204020203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" panose="020B0004020202020204" pitchFamily="34" charset="0"/>
          <a:ea typeface="Verdana" panose="020B0604030504040204" pitchFamily="34" charset="0"/>
          <a:cs typeface="Segoe UI" panose="020B0502040204020203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" panose="020B0004020202020204" pitchFamily="34" charset="0"/>
          <a:ea typeface="Verdana" panose="020B0604030504040204" pitchFamily="34" charset="0"/>
          <a:cs typeface="Segoe UI" panose="020B0502040204020203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686E0-D18A-4B90-CEBE-73A624CF0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9B118-0AFC-99DD-989B-98DFF9D6F5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Secure Your Relationships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11CC13-D914-E3DC-581E-7F77EBF545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Building relationships</a:t>
            </a:r>
          </a:p>
        </p:txBody>
      </p:sp>
    </p:spTree>
    <p:extLst>
      <p:ext uri="{BB962C8B-B14F-4D97-AF65-F5344CB8AC3E}">
        <p14:creationId xmlns:p14="http://schemas.microsoft.com/office/powerpoint/2010/main" val="2091915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EFFC7-239E-0435-14A6-4AB277137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3CB92-AB6F-D74E-47D0-F90FF3505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4000" dirty="0">
                <a:latin typeface="Aptos" panose="020B0004020202020204" pitchFamily="34" charset="0"/>
              </a:rPr>
              <a:t>Secure Your Relationships:</a:t>
            </a:r>
            <a:br>
              <a:rPr lang="en-GB" sz="4000" dirty="0">
                <a:latin typeface="Aptos" panose="020B0004020202020204" pitchFamily="34" charset="0"/>
              </a:rPr>
            </a:br>
            <a:r>
              <a:rPr lang="en-GB" sz="4000" dirty="0">
                <a:latin typeface="Aptos" panose="020B0004020202020204" pitchFamily="34" charset="0"/>
              </a:rPr>
              <a:t>Building relationships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41535C-C0CC-87A0-5918-63028BC8BB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GB" dirty="0">
                <a:latin typeface="Aptos" panose="020B0004020202020204" pitchFamily="34" charset="0"/>
              </a:rPr>
              <a:t>Identifying personal strengths</a:t>
            </a:r>
          </a:p>
        </p:txBody>
      </p:sp>
    </p:spTree>
    <p:extLst>
      <p:ext uri="{BB962C8B-B14F-4D97-AF65-F5344CB8AC3E}">
        <p14:creationId xmlns:p14="http://schemas.microsoft.com/office/powerpoint/2010/main" val="3105086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86EFE-4154-FD82-C862-6582C0A4E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551F5-4861-931A-2FB4-0CB2416E53A1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ctr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Personal strengths are things you are good at or qualities you have that are positive.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They can be skills like drawing or solving puzzles.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Or they can be about your character, like being kind or a good listener.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Everyone has different strengths!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366C7D-4327-21F1-7044-6C22B04401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63413" y="722977"/>
            <a:ext cx="10051627" cy="524678"/>
          </a:xfrm>
        </p:spPr>
        <p:txBody>
          <a:bodyPr>
            <a:normAutofit/>
          </a:bodyPr>
          <a:lstStyle/>
          <a:p>
            <a:r>
              <a:rPr lang="en-GB" u="sng" dirty="0"/>
              <a:t>What Are Personal Strengths?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B9BEE3-86A8-D4EC-E028-AD37C79F937E}"/>
              </a:ext>
            </a:extLst>
          </p:cNvPr>
          <p:cNvSpPr/>
          <p:nvPr/>
        </p:nvSpPr>
        <p:spPr>
          <a:xfrm>
            <a:off x="0" y="5972634"/>
            <a:ext cx="12192000" cy="88536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ptos" panose="020B0004020202020204" pitchFamily="34" charset="0"/>
              </a:rPr>
              <a:t>Can anyone tell me what you think a "personal strength" is?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A06FD8-F987-6357-3D9D-9A1A7FFEB55D}"/>
              </a:ext>
            </a:extLst>
          </p:cNvPr>
          <p:cNvSpPr/>
          <p:nvPr/>
        </p:nvSpPr>
        <p:spPr>
          <a:xfrm>
            <a:off x="0" y="5972633"/>
            <a:ext cx="12192000" cy="88536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ptos" panose="020B0004020202020204" pitchFamily="34" charset="0"/>
              </a:rPr>
              <a:t>Why do you think it's good to know your strengths?</a:t>
            </a:r>
          </a:p>
        </p:txBody>
      </p:sp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BB63BB0B-F1F2-F4F4-2EC8-FB7C9D7514A4}"/>
              </a:ext>
            </a:extLst>
          </p:cNvPr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01938"/>
            <a:ext cx="5697538" cy="325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97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86EFE-4154-FD82-C862-6582C0A4E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551F5-4861-931A-2FB4-0CB2416E53A1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ctr"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You can find your strengths by thinking about what you enjoy and do well.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Sometimes, friends or family can tell you strengths you might not see.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Trying new things can also help you discover more strengths.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Remember, everyone is unique, so your strengths are special to you!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366C7D-4327-21F1-7044-6C22B04401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63413" y="722977"/>
            <a:ext cx="10051627" cy="524678"/>
          </a:xfrm>
        </p:spPr>
        <p:txBody>
          <a:bodyPr>
            <a:normAutofit/>
          </a:bodyPr>
          <a:lstStyle/>
          <a:p>
            <a:r>
              <a:rPr lang="en-GB" u="sng" dirty="0"/>
              <a:t>Discovering Your Strengths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B9BEE3-86A8-D4EC-E028-AD37C79F937E}"/>
              </a:ext>
            </a:extLst>
          </p:cNvPr>
          <p:cNvSpPr/>
          <p:nvPr/>
        </p:nvSpPr>
        <p:spPr>
          <a:xfrm>
            <a:off x="0" y="5972634"/>
            <a:ext cx="12192000" cy="88536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ptos" panose="020B0004020202020204" pitchFamily="34" charset="0"/>
              </a:rPr>
              <a:t>What's something you love to do and feel-good doing?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A06FD8-F987-6357-3D9D-9A1A7FFEB55D}"/>
              </a:ext>
            </a:extLst>
          </p:cNvPr>
          <p:cNvSpPr/>
          <p:nvPr/>
        </p:nvSpPr>
        <p:spPr>
          <a:xfrm>
            <a:off x="-6774" y="5972633"/>
            <a:ext cx="12192000" cy="88536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ptos" panose="020B0004020202020204" pitchFamily="34" charset="0"/>
              </a:rPr>
              <a:t>How can trying new things help us find our strengths?</a:t>
            </a:r>
          </a:p>
        </p:txBody>
      </p:sp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BB63BB0B-F1F2-F4F4-2EC8-FB7C9D7514A4}"/>
              </a:ext>
            </a:extLst>
          </p:cNvPr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01938"/>
            <a:ext cx="5697538" cy="325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98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86EFE-4154-FD82-C862-6582C0A4E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551F5-4861-931A-2FB4-0CB2416E53A1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ctr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Knowing your strengths helps you feel good about yourself.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It can help you pick activities or tasks where you can do your best.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Using your strengths can make learning and working with others more fun.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Sharing your strengths can help your friends or team too.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366C7D-4327-21F1-7044-6C22B04401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63413" y="722977"/>
            <a:ext cx="10051627" cy="524678"/>
          </a:xfrm>
        </p:spPr>
        <p:txBody>
          <a:bodyPr>
            <a:normAutofit/>
          </a:bodyPr>
          <a:lstStyle/>
          <a:p>
            <a:r>
              <a:rPr lang="en-GB" u="sng" dirty="0"/>
              <a:t>Why Strengths Matter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B9BEE3-86A8-D4EC-E028-AD37C79F937E}"/>
              </a:ext>
            </a:extLst>
          </p:cNvPr>
          <p:cNvSpPr/>
          <p:nvPr/>
        </p:nvSpPr>
        <p:spPr>
          <a:xfrm>
            <a:off x="0" y="5972634"/>
            <a:ext cx="12192000" cy="88536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ptos" panose="020B0004020202020204" pitchFamily="34" charset="0"/>
              </a:rPr>
              <a:t>Why do you think our strengths are important?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A06FD8-F987-6357-3D9D-9A1A7FFEB55D}"/>
              </a:ext>
            </a:extLst>
          </p:cNvPr>
          <p:cNvSpPr/>
          <p:nvPr/>
        </p:nvSpPr>
        <p:spPr>
          <a:xfrm>
            <a:off x="-6774" y="5972634"/>
            <a:ext cx="12192000" cy="88536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ptos" panose="020B0004020202020204" pitchFamily="34" charset="0"/>
              </a:rPr>
              <a:t>How can using your strengths make a group project more fun?</a:t>
            </a:r>
          </a:p>
        </p:txBody>
      </p:sp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BB63BB0B-F1F2-F4F4-2EC8-FB7C9D7514A4}"/>
              </a:ext>
            </a:extLst>
          </p:cNvPr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01938"/>
            <a:ext cx="5697538" cy="325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57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86EFE-4154-FD82-C862-6582C0A4E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551F5-4861-931A-2FB4-0CB2416E53A1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ctr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Practice regularly, even if you're already good at 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Learn from others who have the same strength.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Teach someone else your strength to understand it better.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Keep trying, even when it gets hard. That's how you grow!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366C7D-4327-21F1-7044-6C22B04401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63413" y="722977"/>
            <a:ext cx="10051627" cy="524678"/>
          </a:xfrm>
        </p:spPr>
        <p:txBody>
          <a:bodyPr>
            <a:normAutofit/>
          </a:bodyPr>
          <a:lstStyle/>
          <a:p>
            <a:r>
              <a:rPr lang="en-GB" u="sng" dirty="0"/>
              <a:t>Growing Your Strengths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B9BEE3-86A8-D4EC-E028-AD37C79F937E}"/>
              </a:ext>
            </a:extLst>
          </p:cNvPr>
          <p:cNvSpPr/>
          <p:nvPr/>
        </p:nvSpPr>
        <p:spPr>
          <a:xfrm>
            <a:off x="0" y="5972634"/>
            <a:ext cx="12192000" cy="88536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ptos" panose="020B0004020202020204" pitchFamily="34" charset="0"/>
              </a:rPr>
              <a:t>How do you think you can get better at something you're already good at?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A06FD8-F987-6357-3D9D-9A1A7FFEB55D}"/>
              </a:ext>
            </a:extLst>
          </p:cNvPr>
          <p:cNvSpPr/>
          <p:nvPr/>
        </p:nvSpPr>
        <p:spPr>
          <a:xfrm>
            <a:off x="0" y="5972634"/>
            <a:ext cx="12192000" cy="88536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ptos" panose="020B0004020202020204" pitchFamily="34" charset="0"/>
              </a:rPr>
              <a:t>Can you think of one strength you’d like to improve? How will you do it?</a:t>
            </a:r>
          </a:p>
        </p:txBody>
      </p:sp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BB63BB0B-F1F2-F4F4-2EC8-FB7C9D7514A4}"/>
              </a:ext>
            </a:extLst>
          </p:cNvPr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01938"/>
            <a:ext cx="5697538" cy="325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87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03DD94-992A-35A8-A781-069C875896B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GB" sz="3200" u="sng" dirty="0"/>
              <a:t>Strengths Speed Dating</a:t>
            </a:r>
          </a:p>
          <a:p>
            <a:pPr marL="0" indent="0" algn="ctr">
              <a:buNone/>
            </a:pPr>
            <a:endParaRPr lang="en-GB" sz="3200" u="sng" dirty="0"/>
          </a:p>
          <a:p>
            <a:pPr marL="0" indent="0" algn="ctr">
              <a:buNone/>
            </a:pPr>
            <a:r>
              <a:rPr lang="en-GB" sz="3200" dirty="0"/>
              <a:t>You have 1 minute to share something you are good at with a partner.</a:t>
            </a:r>
          </a:p>
          <a:p>
            <a:pPr marL="0" indent="0" algn="ctr">
              <a:buNone/>
            </a:pPr>
            <a:endParaRPr lang="en-GB" sz="3200" dirty="0"/>
          </a:p>
          <a:p>
            <a:pPr marL="0" indent="0" algn="ctr">
              <a:buNone/>
            </a:pPr>
            <a:r>
              <a:rPr lang="en-GB" sz="3200" dirty="0"/>
              <a:t>Make sure you both get to talk.</a:t>
            </a:r>
          </a:p>
          <a:p>
            <a:pPr marL="0" indent="0" algn="ctr">
              <a:buNone/>
            </a:pPr>
            <a:endParaRPr lang="en-GB" sz="3200" dirty="0"/>
          </a:p>
          <a:p>
            <a:pPr marL="0" indent="0" algn="ctr">
              <a:buNone/>
            </a:pPr>
            <a:r>
              <a:rPr lang="en-GB" sz="3200" dirty="0"/>
              <a:t>You tutor will tell you when a minute is up.</a:t>
            </a:r>
          </a:p>
          <a:p>
            <a:pPr marL="0" indent="0" algn="ctr">
              <a:buNone/>
            </a:pPr>
            <a:endParaRPr lang="en-GB" sz="3200" dirty="0"/>
          </a:p>
          <a:p>
            <a:pPr marL="0" indent="0" algn="ctr">
              <a:buNone/>
            </a:pPr>
            <a:r>
              <a:rPr lang="en-GB" sz="3200" dirty="0"/>
              <a:t>Repeat the conversions with a new partner.</a:t>
            </a:r>
          </a:p>
          <a:p>
            <a:pPr marL="0" indent="0" algn="ctr">
              <a:buNone/>
            </a:pPr>
            <a:endParaRPr lang="en-GB" sz="3200" dirty="0"/>
          </a:p>
          <a:p>
            <a:pPr marL="0" indent="0" algn="ctr">
              <a:buNone/>
            </a:pPr>
            <a:r>
              <a:rPr lang="en-GB" sz="3200" dirty="0"/>
              <a:t>Do as many conversions as you can in the time you have.</a:t>
            </a:r>
          </a:p>
          <a:p>
            <a:pPr marL="0" indent="0" algn="ctr">
              <a:buNone/>
            </a:pPr>
            <a:endParaRPr lang="en-GB" sz="3200" dirty="0"/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938224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CAE35-ADFF-48F6-E249-A8CBA1BB5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5AC7F8C-9047-33C3-BE18-566095A4778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264833" y="1780113"/>
            <a:ext cx="3920122" cy="1281434"/>
          </a:xfrm>
          <a:noFill/>
        </p:spPr>
        <p:txBody>
          <a:bodyPr/>
          <a:lstStyle/>
          <a:p>
            <a:r>
              <a:rPr lang="en-GB" sz="2800" dirty="0"/>
              <a:t>Self-Worth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80001-2312-35BC-246D-10F31D20673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140700" y="1780114"/>
            <a:ext cx="3777895" cy="1281434"/>
          </a:xfrm>
          <a:noFill/>
        </p:spPr>
        <p:txBody>
          <a:bodyPr/>
          <a:lstStyle/>
          <a:p>
            <a:r>
              <a:rPr lang="en-GB" sz="2800" dirty="0"/>
              <a:t>Identifying personal strengths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A60B5A-4C1F-154D-3203-B81F15BA2234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2264832" y="3669018"/>
            <a:ext cx="3920123" cy="1281434"/>
          </a:xfrm>
          <a:solidFill>
            <a:srgbClr val="FFC000"/>
          </a:solidFill>
        </p:spPr>
        <p:txBody>
          <a:bodyPr/>
          <a:lstStyle/>
          <a:p>
            <a:r>
              <a:rPr lang="en-GB" sz="3200" dirty="0"/>
              <a:t>Setting goals</a:t>
            </a:r>
          </a:p>
        </p:txBody>
      </p:sp>
    </p:spTree>
    <p:extLst>
      <p:ext uri="{BB962C8B-B14F-4D97-AF65-F5344CB8AC3E}">
        <p14:creationId xmlns:p14="http://schemas.microsoft.com/office/powerpoint/2010/main" val="6217832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EFFC7-239E-0435-14A6-4AB277137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3CB92-AB6F-D74E-47D0-F90FF3505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4000" dirty="0">
                <a:latin typeface="Aptos" panose="020B0004020202020204" pitchFamily="34" charset="0"/>
              </a:rPr>
              <a:t>Secure Your Relationships:</a:t>
            </a:r>
            <a:br>
              <a:rPr lang="en-GB" sz="4000" dirty="0">
                <a:latin typeface="Aptos" panose="020B0004020202020204" pitchFamily="34" charset="0"/>
              </a:rPr>
            </a:br>
            <a:r>
              <a:rPr lang="en-GB" sz="4000" dirty="0">
                <a:latin typeface="Aptos" panose="020B0004020202020204" pitchFamily="34" charset="0"/>
              </a:rPr>
              <a:t>Building relationships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41535C-C0CC-87A0-5918-63028BC8BB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GB" dirty="0">
                <a:latin typeface="Aptos" panose="020B0004020202020204" pitchFamily="34" charset="0"/>
              </a:rPr>
              <a:t>Setting goals</a:t>
            </a:r>
          </a:p>
        </p:txBody>
      </p:sp>
    </p:spTree>
    <p:extLst>
      <p:ext uri="{BB962C8B-B14F-4D97-AF65-F5344CB8AC3E}">
        <p14:creationId xmlns:p14="http://schemas.microsoft.com/office/powerpoint/2010/main" val="326173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86EFE-4154-FD82-C862-6582C0A4E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551F5-4861-931A-2FB4-0CB2416E53A1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ctr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A goal is something you want to achieve or get better at.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It's like aiming for a star in the sky.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Goals can be big or small, like learning to ride a bike or finishing a book.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Having goals helps us grow and learn new things.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366C7D-4327-21F1-7044-6C22B04401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63413" y="722977"/>
            <a:ext cx="10051627" cy="524678"/>
          </a:xfrm>
        </p:spPr>
        <p:txBody>
          <a:bodyPr>
            <a:normAutofit/>
          </a:bodyPr>
          <a:lstStyle/>
          <a:p>
            <a:r>
              <a:rPr lang="en-GB" u="sng" dirty="0"/>
              <a:t>What Are Goals?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B9BEE3-86A8-D4EC-E028-AD37C79F937E}"/>
              </a:ext>
            </a:extLst>
          </p:cNvPr>
          <p:cNvSpPr/>
          <p:nvPr/>
        </p:nvSpPr>
        <p:spPr>
          <a:xfrm>
            <a:off x="0" y="5972634"/>
            <a:ext cx="12192000" cy="88536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ptos" panose="020B0004020202020204" pitchFamily="34" charset="0"/>
              </a:rPr>
              <a:t>What do you think a goal is?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A06FD8-F987-6357-3D9D-9A1A7FFEB55D}"/>
              </a:ext>
            </a:extLst>
          </p:cNvPr>
          <p:cNvSpPr/>
          <p:nvPr/>
        </p:nvSpPr>
        <p:spPr>
          <a:xfrm>
            <a:off x="-6774" y="5972634"/>
            <a:ext cx="12192000" cy="88536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ptos" panose="020B0004020202020204" pitchFamily="34" charset="0"/>
              </a:rPr>
              <a:t>Can you think of a small goal you might have?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93A6B59-A385-5326-8A5A-4A9A0FD4EE95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3"/>
          <a:stretch>
            <a:fillRect/>
          </a:stretch>
        </p:blipFill>
        <p:spPr>
          <a:xfrm>
            <a:off x="6746875" y="1314450"/>
            <a:ext cx="4395788" cy="439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5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86EFE-4154-FD82-C862-6582C0A4E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551F5-4861-931A-2FB4-0CB2416E53A1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ctr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Think of something you really want to do or improve at.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Make sure it's something possible for you right now.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It helps to write it down and think about the steps to get there.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Share your goal with a friend or family member for support.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366C7D-4327-21F1-7044-6C22B04401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63413" y="722977"/>
            <a:ext cx="10051627" cy="524678"/>
          </a:xfrm>
        </p:spPr>
        <p:txBody>
          <a:bodyPr>
            <a:normAutofit/>
          </a:bodyPr>
          <a:lstStyle/>
          <a:p>
            <a:r>
              <a:rPr lang="en-GB" u="sng" dirty="0"/>
              <a:t>How to Set a Goal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B9BEE3-86A8-D4EC-E028-AD37C79F937E}"/>
              </a:ext>
            </a:extLst>
          </p:cNvPr>
          <p:cNvSpPr/>
          <p:nvPr/>
        </p:nvSpPr>
        <p:spPr>
          <a:xfrm>
            <a:off x="0" y="5972634"/>
            <a:ext cx="12192000" cy="88536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ptos" panose="020B0004020202020204" pitchFamily="34" charset="0"/>
              </a:rPr>
              <a:t>How do you decide what your goal should be?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A06FD8-F987-6357-3D9D-9A1A7FFEB55D}"/>
              </a:ext>
            </a:extLst>
          </p:cNvPr>
          <p:cNvSpPr/>
          <p:nvPr/>
        </p:nvSpPr>
        <p:spPr>
          <a:xfrm>
            <a:off x="0" y="5972634"/>
            <a:ext cx="12192000" cy="88536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ptos" panose="020B0004020202020204" pitchFamily="34" charset="0"/>
              </a:rPr>
              <a:t>Why is it helpful to share your goal with someone?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93A6B59-A385-5326-8A5A-4A9A0FD4EE95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3"/>
          <a:stretch>
            <a:fillRect/>
          </a:stretch>
        </p:blipFill>
        <p:spPr>
          <a:xfrm>
            <a:off x="6746875" y="1314450"/>
            <a:ext cx="4395788" cy="439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71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CAE35-ADFF-48F6-E249-A8CBA1BB5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5AC7F8C-9047-33C3-BE18-566095A4778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264833" y="1780113"/>
            <a:ext cx="3920122" cy="1281434"/>
          </a:xfrm>
          <a:solidFill>
            <a:srgbClr val="FFC000"/>
          </a:solidFill>
        </p:spPr>
        <p:txBody>
          <a:bodyPr/>
          <a:lstStyle/>
          <a:p>
            <a:r>
              <a:rPr lang="en-GB" sz="2800" dirty="0"/>
              <a:t>Self-Worth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80001-2312-35BC-246D-10F31D20673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140700" y="1780113"/>
            <a:ext cx="3777895" cy="1530645"/>
          </a:xfrm>
        </p:spPr>
        <p:txBody>
          <a:bodyPr/>
          <a:lstStyle/>
          <a:p>
            <a:r>
              <a:rPr lang="en-GB" sz="2800" dirty="0"/>
              <a:t>Identifying personal strengths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A60B5A-4C1F-154D-3203-B81F15BA2234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2264832" y="3669018"/>
            <a:ext cx="3920123" cy="1281434"/>
          </a:xfrm>
        </p:spPr>
        <p:txBody>
          <a:bodyPr/>
          <a:lstStyle/>
          <a:p>
            <a:r>
              <a:rPr lang="en-GB" sz="3200" dirty="0"/>
              <a:t>Setting goals</a:t>
            </a:r>
          </a:p>
        </p:txBody>
      </p:sp>
    </p:spTree>
    <p:extLst>
      <p:ext uri="{BB962C8B-B14F-4D97-AF65-F5344CB8AC3E}">
        <p14:creationId xmlns:p14="http://schemas.microsoft.com/office/powerpoint/2010/main" val="19930152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86EFE-4154-FD82-C862-6582C0A4E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551F5-4861-931A-2FB4-0CB2416E53A1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ctr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Break your goal into smaller steps that you can do one at a time.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Celebrate each step you complete—it's part of reaching your goal!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If something is hard, it's okay to ask for help.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Keep trying, even if it takes time to reach your goal.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366C7D-4327-21F1-7044-6C22B04401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63413" y="722977"/>
            <a:ext cx="10051627" cy="524678"/>
          </a:xfrm>
        </p:spPr>
        <p:txBody>
          <a:bodyPr>
            <a:normAutofit/>
          </a:bodyPr>
          <a:lstStyle/>
          <a:p>
            <a:r>
              <a:rPr lang="en-GB" u="sng" dirty="0"/>
              <a:t>Working Toward Your Goals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B9BEE3-86A8-D4EC-E028-AD37C79F937E}"/>
              </a:ext>
            </a:extLst>
          </p:cNvPr>
          <p:cNvSpPr/>
          <p:nvPr/>
        </p:nvSpPr>
        <p:spPr>
          <a:xfrm>
            <a:off x="0" y="5972634"/>
            <a:ext cx="12192000" cy="88536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ptos" panose="020B0004020202020204" pitchFamily="34" charset="0"/>
              </a:rPr>
              <a:t>What can you do to start working on your goal?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A06FD8-F987-6357-3D9D-9A1A7FFEB55D}"/>
              </a:ext>
            </a:extLst>
          </p:cNvPr>
          <p:cNvSpPr/>
          <p:nvPr/>
        </p:nvSpPr>
        <p:spPr>
          <a:xfrm>
            <a:off x="0" y="5972634"/>
            <a:ext cx="12192000" cy="88536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ptos" panose="020B0004020202020204" pitchFamily="34" charset="0"/>
              </a:rPr>
              <a:t>Why is it important to celebrate the small steps?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93A6B59-A385-5326-8A5A-4A9A0FD4EE95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3"/>
          <a:stretch>
            <a:fillRect/>
          </a:stretch>
        </p:blipFill>
        <p:spPr>
          <a:xfrm>
            <a:off x="6746875" y="1314450"/>
            <a:ext cx="4395788" cy="439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36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86EFE-4154-FD82-C862-6582C0A4E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551F5-4861-931A-2FB4-0CB2416E53A1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ctr"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Keep your goal where you can see it, like on a note in your room.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Check how you're doing once in a while and adjust your plan if you need to.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Talk about your progress with someone who supports you.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Remember, it's okay if your goal changes as you learn and grow.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366C7D-4327-21F1-7044-6C22B04401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63413" y="722977"/>
            <a:ext cx="10051627" cy="524678"/>
          </a:xfrm>
        </p:spPr>
        <p:txBody>
          <a:bodyPr>
            <a:normAutofit/>
          </a:bodyPr>
          <a:lstStyle/>
          <a:p>
            <a:r>
              <a:rPr lang="en-GB" u="sng" dirty="0"/>
              <a:t>Keeping Your Goals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B9BEE3-86A8-D4EC-E028-AD37C79F937E}"/>
              </a:ext>
            </a:extLst>
          </p:cNvPr>
          <p:cNvSpPr/>
          <p:nvPr/>
        </p:nvSpPr>
        <p:spPr>
          <a:xfrm>
            <a:off x="0" y="5972634"/>
            <a:ext cx="12192000" cy="88536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ptos" panose="020B0004020202020204" pitchFamily="34" charset="0"/>
              </a:rPr>
              <a:t>What can you do to remember your goal and keep going?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A06FD8-F987-6357-3D9D-9A1A7FFEB55D}"/>
              </a:ext>
            </a:extLst>
          </p:cNvPr>
          <p:cNvSpPr/>
          <p:nvPr/>
        </p:nvSpPr>
        <p:spPr>
          <a:xfrm>
            <a:off x="-6774" y="5972634"/>
            <a:ext cx="12192000" cy="88536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ptos" panose="020B0004020202020204" pitchFamily="34" charset="0"/>
              </a:rPr>
              <a:t>How can changing your goal be a good thing?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93A6B59-A385-5326-8A5A-4A9A0FD4EE95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3"/>
          <a:stretch>
            <a:fillRect/>
          </a:stretch>
        </p:blipFill>
        <p:spPr>
          <a:xfrm>
            <a:off x="6746875" y="1314450"/>
            <a:ext cx="4395788" cy="439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24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03DD94-992A-35A8-A781-069C875896B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GB" sz="3200" u="sng" dirty="0"/>
              <a:t>Goal Setting Time Capsule</a:t>
            </a:r>
          </a:p>
          <a:p>
            <a:pPr marL="0" indent="0" algn="ctr">
              <a:buNone/>
            </a:pPr>
            <a:endParaRPr lang="en-GB" sz="3200" u="sng" dirty="0"/>
          </a:p>
          <a:p>
            <a:pPr marL="0" indent="0" algn="ctr">
              <a:buNone/>
            </a:pPr>
            <a:r>
              <a:rPr lang="en-GB" sz="3200" dirty="0"/>
              <a:t>Write down one or more goals on your piece of paper.</a:t>
            </a:r>
          </a:p>
          <a:p>
            <a:pPr marL="0" indent="0" algn="ctr">
              <a:buNone/>
            </a:pPr>
            <a:endParaRPr lang="en-GB" sz="3200" dirty="0"/>
          </a:p>
          <a:p>
            <a:pPr marL="0" indent="0" algn="ctr">
              <a:buNone/>
            </a:pPr>
            <a:r>
              <a:rPr lang="en-GB" sz="3200" dirty="0">
                <a:latin typeface="Aptos"/>
                <a:ea typeface="Verdana"/>
                <a:cs typeface="Segoe UI"/>
              </a:rPr>
              <a:t>The goals should be what you want to achieve before the end of Year 7 (Roll-up)</a:t>
            </a:r>
          </a:p>
          <a:p>
            <a:pPr marL="0" indent="0" algn="ctr">
              <a:buNone/>
            </a:pPr>
            <a:endParaRPr lang="en-GB" sz="3200" dirty="0"/>
          </a:p>
          <a:p>
            <a:pPr marL="0" indent="0" algn="ctr">
              <a:buNone/>
            </a:pPr>
            <a:r>
              <a:rPr lang="en-GB" sz="3200" dirty="0"/>
              <a:t>Fold the paper in half, write your name on it, and give it to your tutor.</a:t>
            </a:r>
          </a:p>
          <a:p>
            <a:pPr marL="0" indent="0" algn="ctr">
              <a:buNone/>
            </a:pPr>
            <a:endParaRPr lang="en-GB" sz="3200" dirty="0"/>
          </a:p>
          <a:p>
            <a:pPr marL="0" indent="0" algn="ctr">
              <a:buNone/>
            </a:pPr>
            <a:r>
              <a:rPr lang="en-GB" sz="3200" dirty="0"/>
              <a:t>In the last week, you will see if you have achieved the goals or at least started towards achieving them.</a:t>
            </a:r>
          </a:p>
          <a:p>
            <a:pPr marL="0" indent="0" algn="ctr">
              <a:buNone/>
            </a:pPr>
            <a:endParaRPr lang="en-GB" sz="3200" dirty="0"/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5260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EFFC7-239E-0435-14A6-4AB277137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3CB92-AB6F-D74E-47D0-F90FF3505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4000" dirty="0">
                <a:latin typeface="Aptos" panose="020B0004020202020204" pitchFamily="34" charset="0"/>
              </a:rPr>
              <a:t>Secure Your Relationships:</a:t>
            </a:r>
            <a:br>
              <a:rPr lang="en-GB" sz="4000" dirty="0">
                <a:latin typeface="Aptos" panose="020B0004020202020204" pitchFamily="34" charset="0"/>
              </a:rPr>
            </a:br>
            <a:r>
              <a:rPr lang="en-GB" sz="4000" dirty="0">
                <a:latin typeface="Aptos" panose="020B0004020202020204" pitchFamily="34" charset="0"/>
              </a:rPr>
              <a:t>Building relationships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41535C-C0CC-87A0-5918-63028BC8BB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GB" dirty="0">
                <a:latin typeface="Aptos" panose="020B0004020202020204" pitchFamily="34" charset="0"/>
              </a:rPr>
              <a:t>Self-Worth</a:t>
            </a:r>
          </a:p>
        </p:txBody>
      </p:sp>
    </p:spTree>
    <p:extLst>
      <p:ext uri="{BB962C8B-B14F-4D97-AF65-F5344CB8AC3E}">
        <p14:creationId xmlns:p14="http://schemas.microsoft.com/office/powerpoint/2010/main" val="1977866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86EFE-4154-FD82-C862-6582C0A4E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551F5-4861-931A-2FB4-0CB2416E53A1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ctr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Self-worth means how much you value yourself.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It’s like a voice inside that tells you, “You are important and capable.”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Having high self-worth means you believe you are a good person.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It helps you try new things and make friends.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366C7D-4327-21F1-7044-6C22B04401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63413" y="722977"/>
            <a:ext cx="10051627" cy="524678"/>
          </a:xfrm>
        </p:spPr>
        <p:txBody>
          <a:bodyPr>
            <a:normAutofit/>
          </a:bodyPr>
          <a:lstStyle/>
          <a:p>
            <a:r>
              <a:rPr lang="en-GB" u="sng" dirty="0"/>
              <a:t>Understanding Self-Worth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B9BEE3-86A8-D4EC-E028-AD37C79F937E}"/>
              </a:ext>
            </a:extLst>
          </p:cNvPr>
          <p:cNvSpPr/>
          <p:nvPr/>
        </p:nvSpPr>
        <p:spPr>
          <a:xfrm>
            <a:off x="0" y="5972634"/>
            <a:ext cx="12192000" cy="88536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ptos" panose="020B0004020202020204" pitchFamily="34" charset="0"/>
              </a:rPr>
              <a:t>What do you think self-worth means?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A06FD8-F987-6357-3D9D-9A1A7FFEB55D}"/>
              </a:ext>
            </a:extLst>
          </p:cNvPr>
          <p:cNvSpPr/>
          <p:nvPr/>
        </p:nvSpPr>
        <p:spPr>
          <a:xfrm>
            <a:off x="0" y="5972634"/>
            <a:ext cx="12192000" cy="88536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ptos" panose="020B0004020202020204" pitchFamily="34" charset="0"/>
              </a:rPr>
              <a:t>Why is it important to believe you are a good and capable person?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EE81D57-FDC1-C870-E7BB-0686E50F06E7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3"/>
          <a:stretch>
            <a:fillRect/>
          </a:stretch>
        </p:blipFill>
        <p:spPr>
          <a:xfrm>
            <a:off x="6704012" y="1314450"/>
            <a:ext cx="4383088" cy="438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9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86EFE-4154-FD82-C862-6582C0A4E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551F5-4861-931A-2FB4-0CB2416E53A1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ctr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Things you do well can make you feel proud.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Kind words from others can boost how you see yourself.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Achieving goals, even small ones, makes your self-worth grow.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Overcoming challenges shows you can do hard things.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366C7D-4327-21F1-7044-6C22B04401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63413" y="722977"/>
            <a:ext cx="10051627" cy="524678"/>
          </a:xfrm>
        </p:spPr>
        <p:txBody>
          <a:bodyPr>
            <a:normAutofit/>
          </a:bodyPr>
          <a:lstStyle/>
          <a:p>
            <a:r>
              <a:rPr lang="en-GB" u="sng" dirty="0"/>
              <a:t>What Affects Our Self-Worth?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B9BEE3-86A8-D4EC-E028-AD37C79F937E}"/>
              </a:ext>
            </a:extLst>
          </p:cNvPr>
          <p:cNvSpPr/>
          <p:nvPr/>
        </p:nvSpPr>
        <p:spPr>
          <a:xfrm>
            <a:off x="0" y="5972634"/>
            <a:ext cx="12192000" cy="88536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ptos" panose="020B0004020202020204" pitchFamily="34" charset="0"/>
              </a:rPr>
              <a:t>Can you think of something that makes you feel good about yourself?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A06FD8-F987-6357-3D9D-9A1A7FFEB55D}"/>
              </a:ext>
            </a:extLst>
          </p:cNvPr>
          <p:cNvSpPr/>
          <p:nvPr/>
        </p:nvSpPr>
        <p:spPr>
          <a:xfrm>
            <a:off x="-6774" y="5972634"/>
            <a:ext cx="12192000" cy="88536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ptos" panose="020B0004020202020204" pitchFamily="34" charset="0"/>
              </a:rPr>
              <a:t>How do kind words from others make you feel about yourself?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EE81D57-FDC1-C870-E7BB-0686E50F06E7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3"/>
          <a:stretch>
            <a:fillRect/>
          </a:stretch>
        </p:blipFill>
        <p:spPr>
          <a:xfrm>
            <a:off x="6704012" y="1314450"/>
            <a:ext cx="4383088" cy="438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3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86EFE-4154-FD82-C862-6582C0A4E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551F5-4861-931A-2FB4-0CB2416E53A1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ctr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Self-worth starts small, like a seed.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When we take care of it, it grows into something strong, like a tree.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Learning new things and being kind to yourself helps it grow.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Everyone’s self-worth can grow, no matter where it starts.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366C7D-4327-21F1-7044-6C22B04401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63413" y="722977"/>
            <a:ext cx="10051627" cy="524678"/>
          </a:xfrm>
        </p:spPr>
        <p:txBody>
          <a:bodyPr>
            <a:normAutofit/>
          </a:bodyPr>
          <a:lstStyle/>
          <a:p>
            <a:r>
              <a:rPr lang="en-GB" u="sng" dirty="0"/>
              <a:t>Why Self-Worth is Like a Seed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B9BEE3-86A8-D4EC-E028-AD37C79F937E}"/>
              </a:ext>
            </a:extLst>
          </p:cNvPr>
          <p:cNvSpPr/>
          <p:nvPr/>
        </p:nvSpPr>
        <p:spPr>
          <a:xfrm>
            <a:off x="0" y="5972634"/>
            <a:ext cx="12192000" cy="88536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ptos" panose="020B0004020202020204" pitchFamily="34" charset="0"/>
              </a:rPr>
              <a:t>What happens to a seed when you water it?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A06FD8-F987-6357-3D9D-9A1A7FFEB55D}"/>
              </a:ext>
            </a:extLst>
          </p:cNvPr>
          <p:cNvSpPr/>
          <p:nvPr/>
        </p:nvSpPr>
        <p:spPr>
          <a:xfrm>
            <a:off x="0" y="5972633"/>
            <a:ext cx="12192000" cy="88536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ptos" panose="020B0004020202020204" pitchFamily="34" charset="0"/>
              </a:rPr>
              <a:t>How can you take care of your self-worth seed?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EE81D57-FDC1-C870-E7BB-0686E50F06E7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3"/>
          <a:stretch>
            <a:fillRect/>
          </a:stretch>
        </p:blipFill>
        <p:spPr>
          <a:xfrm>
            <a:off x="6704012" y="1314450"/>
            <a:ext cx="4383088" cy="438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7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86EFE-4154-FD82-C862-6582C0A4E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551F5-4861-931A-2FB4-0CB2416E53A1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Say nice things to yourself, like “I did my best today.”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Try new things. It’s okay if it doesn’t work out the first time.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Be a good friend to others and yourself.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Remember, everyone makes mistakes. It’s how we learn.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366C7D-4327-21F1-7044-6C22B04401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63413" y="722977"/>
            <a:ext cx="10051627" cy="524678"/>
          </a:xfrm>
        </p:spPr>
        <p:txBody>
          <a:bodyPr>
            <a:normAutofit/>
          </a:bodyPr>
          <a:lstStyle/>
          <a:p>
            <a:r>
              <a:rPr lang="en-GB" u="sng" dirty="0"/>
              <a:t>How to Grow Your Self-Worth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B9BEE3-86A8-D4EC-E028-AD37C79F937E}"/>
              </a:ext>
            </a:extLst>
          </p:cNvPr>
          <p:cNvSpPr/>
          <p:nvPr/>
        </p:nvSpPr>
        <p:spPr>
          <a:xfrm>
            <a:off x="0" y="5972634"/>
            <a:ext cx="12192000" cy="88536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ptos" panose="020B0004020202020204" pitchFamily="34" charset="0"/>
              </a:rPr>
              <a:t>What is one way you can be kind to yourself?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A06FD8-F987-6357-3D9D-9A1A7FFEB55D}"/>
              </a:ext>
            </a:extLst>
          </p:cNvPr>
          <p:cNvSpPr/>
          <p:nvPr/>
        </p:nvSpPr>
        <p:spPr>
          <a:xfrm>
            <a:off x="0" y="5972634"/>
            <a:ext cx="12192000" cy="88536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ptos" panose="020B0004020202020204" pitchFamily="34" charset="0"/>
              </a:rPr>
              <a:t>What’s one new thing you want to try to help your self-worth grow?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EE81D57-FDC1-C870-E7BB-0686E50F06E7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3"/>
          <a:stretch>
            <a:fillRect/>
          </a:stretch>
        </p:blipFill>
        <p:spPr>
          <a:xfrm>
            <a:off x="6704012" y="1314450"/>
            <a:ext cx="4383088" cy="438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9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03DD94-992A-35A8-A781-069C875896B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200" u="sng" dirty="0"/>
              <a:t>Self-Worth Affirmation</a:t>
            </a:r>
          </a:p>
          <a:p>
            <a:pPr marL="0" indent="0">
              <a:buNone/>
            </a:pPr>
            <a:r>
              <a:rPr lang="en-GB" sz="3200" dirty="0"/>
              <a:t>Think of five positive affirmations about yourself.</a:t>
            </a:r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r>
              <a:rPr lang="en-GB" sz="3200" dirty="0"/>
              <a:t>Examples:</a:t>
            </a:r>
          </a:p>
          <a:p>
            <a:r>
              <a:rPr lang="en-GB" sz="3200" dirty="0"/>
              <a:t>‘I am kind’</a:t>
            </a:r>
          </a:p>
          <a:p>
            <a:r>
              <a:rPr lang="en-GB" sz="3200" dirty="0"/>
              <a:t>‘I am a good friend’</a:t>
            </a:r>
          </a:p>
          <a:p>
            <a:r>
              <a:rPr lang="en-GB" sz="3200" dirty="0"/>
              <a:t>‘I can do hard things’</a:t>
            </a:r>
          </a:p>
          <a:p>
            <a:pPr marL="0" indent="0">
              <a:buNone/>
            </a:pPr>
            <a:endParaRPr lang="en-GB" sz="3200" dirty="0"/>
          </a:p>
          <a:p>
            <a:pPr marL="0" indent="0" algn="ctr">
              <a:buNone/>
            </a:pPr>
            <a:r>
              <a:rPr lang="en-GB" sz="3200" dirty="0"/>
              <a:t>Make sure you are honest with yourself</a:t>
            </a:r>
          </a:p>
        </p:txBody>
      </p:sp>
    </p:spTree>
    <p:extLst>
      <p:ext uri="{BB962C8B-B14F-4D97-AF65-F5344CB8AC3E}">
        <p14:creationId xmlns:p14="http://schemas.microsoft.com/office/powerpoint/2010/main" val="4174245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CAE35-ADFF-48F6-E249-A8CBA1BB5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5AC7F8C-9047-33C3-BE18-566095A4778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264833" y="1780113"/>
            <a:ext cx="3920122" cy="1281434"/>
          </a:xfrm>
          <a:noFill/>
        </p:spPr>
        <p:txBody>
          <a:bodyPr/>
          <a:lstStyle/>
          <a:p>
            <a:r>
              <a:rPr lang="en-GB" sz="2800" dirty="0"/>
              <a:t>Self-Worth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80001-2312-35BC-246D-10F31D20673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140700" y="1780114"/>
            <a:ext cx="3777895" cy="1281434"/>
          </a:xfrm>
          <a:solidFill>
            <a:srgbClr val="FFC000"/>
          </a:solidFill>
        </p:spPr>
        <p:txBody>
          <a:bodyPr/>
          <a:lstStyle/>
          <a:p>
            <a:r>
              <a:rPr lang="en-GB" sz="2800" dirty="0"/>
              <a:t>Identifying personal strengths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A60B5A-4C1F-154D-3203-B81F15BA2234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2264832" y="3669018"/>
            <a:ext cx="3920123" cy="1281434"/>
          </a:xfrm>
        </p:spPr>
        <p:txBody>
          <a:bodyPr/>
          <a:lstStyle/>
          <a:p>
            <a:r>
              <a:rPr lang="en-GB" sz="3200" dirty="0"/>
              <a:t>Setting goals</a:t>
            </a:r>
          </a:p>
        </p:txBody>
      </p:sp>
    </p:spTree>
    <p:extLst>
      <p:ext uri="{BB962C8B-B14F-4D97-AF65-F5344CB8AC3E}">
        <p14:creationId xmlns:p14="http://schemas.microsoft.com/office/powerpoint/2010/main" val="13165074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utor Time.potx" id="{D0E4B2E4-0A56-44A3-B1D8-ACD0E35330A3}" vid="{69DCC5B8-093F-4BC5-A2EA-400F559CCFD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1330</Words>
  <Application>Microsoft Office PowerPoint</Application>
  <PresentationFormat>Widescreen</PresentationFormat>
  <Paragraphs>156</Paragraphs>
  <Slides>22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Aptos</vt:lpstr>
      <vt:lpstr>Arial</vt:lpstr>
      <vt:lpstr>Calibri</vt:lpstr>
      <vt:lpstr>Segoe UI</vt:lpstr>
      <vt:lpstr>Verdana</vt:lpstr>
      <vt:lpstr>Office Theme</vt:lpstr>
      <vt:lpstr>Secure Your Relationships</vt:lpstr>
      <vt:lpstr>PowerPoint Presentation</vt:lpstr>
      <vt:lpstr>Secure Your Relationships: Building relationships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Secure Your Relationships: Building relationships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Secure Your Relationships: Building relationships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13</cp:revision>
  <dcterms:created xsi:type="dcterms:W3CDTF">2023-10-01T18:24:24Z</dcterms:created>
  <dcterms:modified xsi:type="dcterms:W3CDTF">2024-04-10T09:56:48Z</dcterms:modified>
  <cp:contentStatus/>
</cp:coreProperties>
</file>