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14" r:id="rId2"/>
    <p:sldId id="316" r:id="rId3"/>
    <p:sldId id="317" r:id="rId4"/>
    <p:sldId id="318" r:id="rId5"/>
    <p:sldId id="341" r:id="rId6"/>
    <p:sldId id="342" r:id="rId7"/>
    <p:sldId id="343" r:id="rId8"/>
    <p:sldId id="325" r:id="rId9"/>
    <p:sldId id="344" r:id="rId10"/>
    <p:sldId id="324" r:id="rId11"/>
    <p:sldId id="322" r:id="rId12"/>
    <p:sldId id="346" r:id="rId13"/>
    <p:sldId id="347" r:id="rId14"/>
    <p:sldId id="348" r:id="rId15"/>
    <p:sldId id="330" r:id="rId16"/>
    <p:sldId id="345" r:id="rId17"/>
    <p:sldId id="332" r:id="rId18"/>
    <p:sldId id="329" r:id="rId19"/>
    <p:sldId id="349" r:id="rId20"/>
    <p:sldId id="350" r:id="rId21"/>
    <p:sldId id="351" r:id="rId22"/>
    <p:sldId id="33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9nBJ7zZEthZhY9qJZFLSKA==" hashData="uP+HYegL41spCCjSBolQ6fd9V1gEPwdZpe2lTqRFnur7YMgWyok4BSgH8wpVBcuhAG7sbxPcteGBicbMb6Phtg=="/>
  <p:extLst>
    <p:ext uri="{521415D9-36F7-43E2-AB2F-B90AF26B5E84}">
      <p14:sectionLst xmlns:p14="http://schemas.microsoft.com/office/powerpoint/2010/main">
        <p14:section name="Weekly Topic" id="{37B6F2D7-73A4-4822-9ED4-686D9E4A7093}">
          <p14:sldIdLst>
            <p14:sldId id="314"/>
          </p14:sldIdLst>
        </p14:section>
        <p14:section name="Session 1" id="{5C823287-6C36-4CF0-BFEA-FDDAFF26BA05}">
          <p14:sldIdLst>
            <p14:sldId id="316"/>
            <p14:sldId id="317"/>
            <p14:sldId id="318"/>
            <p14:sldId id="341"/>
            <p14:sldId id="342"/>
            <p14:sldId id="343"/>
            <p14:sldId id="325"/>
          </p14:sldIdLst>
        </p14:section>
        <p14:section name="Session 2" id="{1F2A6068-BC6D-43FA-8E31-9FE8EDCD3C36}">
          <p14:sldIdLst>
            <p14:sldId id="344"/>
            <p14:sldId id="324"/>
            <p14:sldId id="322"/>
            <p14:sldId id="346"/>
            <p14:sldId id="347"/>
            <p14:sldId id="348"/>
            <p14:sldId id="330"/>
          </p14:sldIdLst>
        </p14:section>
        <p14:section name="Session 3" id="{D059AA34-F8CD-4253-922E-C615EC7107B5}">
          <p14:sldIdLst>
            <p14:sldId id="345"/>
            <p14:sldId id="332"/>
            <p14:sldId id="329"/>
            <p14:sldId id="349"/>
            <p14:sldId id="350"/>
            <p14:sldId id="351"/>
            <p14:sldId id="3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EF0"/>
    <a:srgbClr val="F6E7CB"/>
    <a:srgbClr val="A1A1A1"/>
    <a:srgbClr val="142A33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BD709B-A369-409C-8211-809AE727037F}" v="70" dt="2024-04-07T17:04:52.335"/>
    <p1510:client id="{FAB84A69-EAEA-21DB-875B-016042A4CDCE}" v="9" dt="2024-04-07T14:13:28.1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28" y="10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2" d="100"/>
          <a:sy n="122" d="100"/>
        </p:scale>
        <p:origin x="4148" y="1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E6993B-DCEE-2DF1-1C65-9B2B6083D2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A94FAE-D609-75D3-D158-FDDACC77D1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81113-75B6-4D0F-91AC-3B422B1B7DCF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ED5D44-28F3-F3A1-F134-F738E3833A9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E17174-787F-84D5-D99D-DB3F306D65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3F32B-FFA1-43CC-84B4-EBD5F6D57F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1336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1E123-5C5C-4082-BDF0-0DCEC6B4E83A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D6A70-63EA-426D-B8D5-D5B61176F0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981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give time for the students to produce answers for themselves before showing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6A70-63EA-426D-B8D5-D5B61176F00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72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give time for the students to produce answers for themselves before showing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6A70-63EA-426D-B8D5-D5B61176F00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498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give time for the students to produce answers for themselves before showing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6A70-63EA-426D-B8D5-D5B61176F00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936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give time for the students to produce answers for themselves before showing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6A70-63EA-426D-B8D5-D5B61176F00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678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Discuss the answers when student disagree with the answers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6A70-63EA-426D-B8D5-D5B61176F00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057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give time for the students to produce answers for themselves before showing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6A70-63EA-426D-B8D5-D5B61176F00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744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give time for the students to produce answers for themselves before showing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6A70-63EA-426D-B8D5-D5B61176F00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28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give time for the students to produce answers for themselves before showing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6A70-63EA-426D-B8D5-D5B61176F00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682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give time for the students to produce answers for themselves before showing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6A70-63EA-426D-B8D5-D5B61176F00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384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give time for the students to produce answers for themselves before showing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6A70-63EA-426D-B8D5-D5B61176F00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71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give time for the students to produce answers for themselves before showing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6A70-63EA-426D-B8D5-D5B61176F00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544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give time for the students to produce answers for themselves before showing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6A70-63EA-426D-B8D5-D5B61176F00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04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give time for the students to produce answers for themselves before showing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6A70-63EA-426D-B8D5-D5B61176F00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31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ought for the day">
    <p:bg>
      <p:bgPr>
        <a:solidFill>
          <a:srgbClr val="14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">
            <a:extLst>
              <a:ext uri="{FF2B5EF4-FFF2-40B4-BE49-F238E27FC236}">
                <a16:creationId xmlns:a16="http://schemas.microsoft.com/office/drawing/2014/main" id="{0AE1868C-85BF-93BB-3588-74EE91FD89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977" y="722977"/>
            <a:ext cx="6135023" cy="613502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8025D0-00CC-5873-87B6-FAF67CE11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BD23B10-5F6E-4C31-BD4A-EB0C393B227D}" type="datetimeFigureOut">
              <a:rPr lang="en-GB" smtClean="0"/>
              <a:pPr/>
              <a:t>10/04/2024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CE5C4F-9225-5225-49BF-13FB354AB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D17C9-68FF-D247-9071-33E7D94FA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676166-4FC4-466E-B78C-00BED8E29C4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5FD7A6-CF27-D0FC-CD3E-D9ABE71A6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24000" y="885365"/>
            <a:ext cx="9144000" cy="5087270"/>
          </a:xfrm>
        </p:spPr>
        <p:txBody>
          <a:bodyPr>
            <a:normAutofit/>
          </a:bodyPr>
          <a:lstStyle>
            <a:lvl1pPr marL="0" indent="0">
              <a:buNone/>
              <a:defRPr sz="5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E61F2BF-9724-2BA9-43FC-90F9E1C2EE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900" y="234950"/>
            <a:ext cx="5289550" cy="565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Thought for the Day</a:t>
            </a:r>
          </a:p>
        </p:txBody>
      </p:sp>
    </p:spTree>
    <p:extLst>
      <p:ext uri="{BB962C8B-B14F-4D97-AF65-F5344CB8AC3E}">
        <p14:creationId xmlns:p14="http://schemas.microsoft.com/office/powerpoint/2010/main" val="2718305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mNo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">
            <a:extLst>
              <a:ext uri="{FF2B5EF4-FFF2-40B4-BE49-F238E27FC236}">
                <a16:creationId xmlns:a16="http://schemas.microsoft.com/office/drawing/2014/main" id="{0AE1868C-85BF-93BB-3588-74EE91FD89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977" y="722977"/>
            <a:ext cx="6135023" cy="613502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8025D0-00CC-5873-87B6-FAF67CE11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3B10-5F6E-4C31-BD4A-EB0C393B227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CE5C4F-9225-5225-49BF-13FB354AB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D17C9-68FF-D247-9071-33E7D94FA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6166-4FC4-466E-B78C-00BED8E29C4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5FD7A6-CF27-D0FC-CD3E-D9ABE71A6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24000" y="885365"/>
            <a:ext cx="9144000" cy="50872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766D18-996A-0B47-AEC7-4F6DBEFDFC51}"/>
              </a:ext>
            </a:extLst>
          </p:cNvPr>
          <p:cNvSpPr txBox="1"/>
          <p:nvPr userDrawn="1"/>
        </p:nvSpPr>
        <p:spPr>
          <a:xfrm>
            <a:off x="254000" y="170287"/>
            <a:ext cx="2272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ptos" panose="020B0004020202020204" pitchFamily="34" charset="0"/>
              </a:rPr>
              <a:t>Form Notices</a:t>
            </a:r>
          </a:p>
        </p:txBody>
      </p:sp>
    </p:spTree>
    <p:extLst>
      <p:ext uri="{BB962C8B-B14F-4D97-AF65-F5344CB8AC3E}">
        <p14:creationId xmlns:p14="http://schemas.microsoft.com/office/powerpoint/2010/main" val="2574681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troduction Slide">
    <p:bg>
      <p:bgPr>
        <a:gradFill>
          <a:gsLst>
            <a:gs pos="0">
              <a:srgbClr val="142A33"/>
            </a:gs>
            <a:gs pos="100000">
              <a:srgbClr val="A1A1A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F2D0FF-C91E-0662-D95B-3739CDBA7F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6" b="8336"/>
          <a:stretch/>
        </p:blipFill>
        <p:spPr>
          <a:xfrm>
            <a:off x="-4568" y="107209"/>
            <a:ext cx="12192000" cy="67830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757D89-E675-74AB-2442-713E256C99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B46DF7-E730-3808-DFE6-E8A7219A2D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8F665-49CD-59A9-11DE-BB09A5CAF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3B10-5F6E-4C31-BD4A-EB0C393B227D}" type="datetimeFigureOut">
              <a:rPr lang="en-GB" smtClean="0"/>
              <a:t>10/04/2024</a:t>
            </a:fld>
            <a:endParaRPr lang="en-GB" dirty="0"/>
          </a:p>
        </p:txBody>
      </p:sp>
      <p:pic>
        <p:nvPicPr>
          <p:cNvPr id="7" name="Picture 6" descr="Background pattern">
            <a:extLst>
              <a:ext uri="{FF2B5EF4-FFF2-40B4-BE49-F238E27FC236}">
                <a16:creationId xmlns:a16="http://schemas.microsoft.com/office/drawing/2014/main" id="{C3958AE2-3799-2F27-3269-EF0C5C46C0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57" y="1412426"/>
            <a:ext cx="5445575" cy="544557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507A6-6F0B-A5D0-C545-B8EFB514F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9F593-5F6F-8FC6-1767-422676EB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6166-4FC4-466E-B78C-00BED8E29C44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431FA24-8845-15E2-44E2-D772E2718F4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51" y="212897"/>
            <a:ext cx="2804391" cy="42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50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142A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A9A9D-3D5F-6DCB-A52B-94B75E981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08667"/>
            <a:ext cx="4673599" cy="1570144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642E-FEA0-80DD-9825-BFD38B70F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3429000"/>
            <a:ext cx="4673599" cy="266065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996C5-AABC-404E-42AB-27336008F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3B10-5F6E-4C31-BD4A-EB0C393B227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73A23-4A9E-D57E-86F2-050896E9D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1B47D6-C0F9-432A-0CF2-D50936D65C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5" r="18115"/>
          <a:stretch/>
        </p:blipFill>
        <p:spPr>
          <a:xfrm>
            <a:off x="5734050" y="96656"/>
            <a:ext cx="6457950" cy="676134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7374E-1070-24D8-20B7-83AC738B5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6166-4FC4-466E-B78C-00BED8E29C44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82237DE-5398-36FA-98F7-57CCB592B9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84" y="290288"/>
            <a:ext cx="2804391" cy="42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76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">
            <a:extLst>
              <a:ext uri="{FF2B5EF4-FFF2-40B4-BE49-F238E27FC236}">
                <a16:creationId xmlns:a16="http://schemas.microsoft.com/office/drawing/2014/main" id="{0AE1868C-85BF-93BB-3588-74EE91FD89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977" y="722977"/>
            <a:ext cx="6135023" cy="613502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8025D0-00CC-5873-87B6-FAF67CE11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3B10-5F6E-4C31-BD4A-EB0C393B227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CE5C4F-9225-5225-49BF-13FB354AB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D17C9-68FF-D247-9071-33E7D94FA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6166-4FC4-466E-B78C-00BED8E29C4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5FD7A6-CF27-D0FC-CD3E-D9ABE71A6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24000" y="885365"/>
            <a:ext cx="9144000" cy="50872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E61F2BF-9724-2BA9-43FC-90F9E1C2EE4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2900" y="234950"/>
            <a:ext cx="5289550" cy="565150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346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">
            <a:extLst>
              <a:ext uri="{FF2B5EF4-FFF2-40B4-BE49-F238E27FC236}">
                <a16:creationId xmlns:a16="http://schemas.microsoft.com/office/drawing/2014/main" id="{0AE1868C-85BF-93BB-3588-74EE91FD89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977" y="722977"/>
            <a:ext cx="6135023" cy="613502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8025D0-00CC-5873-87B6-FAF67CE11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3B10-5F6E-4C31-BD4A-EB0C393B227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CE5C4F-9225-5225-49BF-13FB354AB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D17C9-68FF-D247-9071-33E7D94FA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6166-4FC4-466E-B78C-00BED8E29C4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E61F2BF-9724-2BA9-43FC-90F9E1C2EE4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2900" y="234950"/>
            <a:ext cx="5289550" cy="402048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71734F38-48B8-5B00-12E7-941380A48B4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95384" y="1315091"/>
            <a:ext cx="5599724" cy="465754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610A50F-1A97-91FE-C949-C1A961A4C90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000" y="1315091"/>
            <a:ext cx="5697416" cy="46575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946F394-09A1-0E39-BAA9-4A2D6740F8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66988" y="722977"/>
            <a:ext cx="7058025" cy="52467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2608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Tr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">
            <a:extLst>
              <a:ext uri="{FF2B5EF4-FFF2-40B4-BE49-F238E27FC236}">
                <a16:creationId xmlns:a16="http://schemas.microsoft.com/office/drawing/2014/main" id="{0AE1868C-85BF-93BB-3588-74EE91FD89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977" y="722977"/>
            <a:ext cx="6135023" cy="613502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8025D0-00CC-5873-87B6-FAF67CE11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3B10-5F6E-4C31-BD4A-EB0C393B227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CE5C4F-9225-5225-49BF-13FB354AB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D17C9-68FF-D247-9071-33E7D94FA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6166-4FC4-466E-B78C-00BED8E29C4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E61F2BF-9724-2BA9-43FC-90F9E1C2EE4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2900" y="234950"/>
            <a:ext cx="5289550" cy="565150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250340C-2EF6-5D1E-7E68-772BB8A3FE8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2900" y="887591"/>
            <a:ext cx="3553069" cy="50872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9F126F01-5742-70B5-17B2-8ABE4CDA2B4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9466" y="885365"/>
            <a:ext cx="3553069" cy="50872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EF9BD21-DC60-80CB-1732-0D764CDE350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296031" y="885365"/>
            <a:ext cx="3553069" cy="50872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3324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days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491EEC0-558D-6ACB-E084-6414A12201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633" y="956734"/>
            <a:ext cx="5901266" cy="590126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6B650-8229-F355-0AA7-1AC2F4042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3B10-5F6E-4C31-BD4A-EB0C393B227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90A8E-F23E-1D68-56F8-CC814F564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4EB72-E43E-DCD9-F87A-3F10F1933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6166-4FC4-466E-B78C-00BED8E29C4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EA06688-325F-1275-B49F-9CC255BE871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64833" y="1780113"/>
            <a:ext cx="3530600" cy="1146175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40D572E-EEA5-59D9-7FEE-D99B6630BBE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40701" y="1780113"/>
            <a:ext cx="3530600" cy="1146175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8D80980-4A3A-F5D7-E631-12F525D33F6C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264833" y="3669018"/>
            <a:ext cx="3530600" cy="1146175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59BCCC-30E3-CD78-56FF-9C5B73860882}"/>
              </a:ext>
            </a:extLst>
          </p:cNvPr>
          <p:cNvSpPr txBox="1"/>
          <p:nvPr userDrawn="1"/>
        </p:nvSpPr>
        <p:spPr>
          <a:xfrm>
            <a:off x="492369" y="558800"/>
            <a:ext cx="43692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Segoe UI" panose="020B0502040204020203" pitchFamily="34" charset="0"/>
                <a:cs typeface="Segoe UI" panose="020B0502040204020203" pitchFamily="34" charset="0"/>
              </a:rPr>
              <a:t>Today’s Tutor 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9442F8-8DCB-B140-8834-61B3C20C4A2C}"/>
              </a:ext>
            </a:extLst>
          </p:cNvPr>
          <p:cNvSpPr txBox="1"/>
          <p:nvPr userDrawn="1"/>
        </p:nvSpPr>
        <p:spPr>
          <a:xfrm>
            <a:off x="537633" y="1648367"/>
            <a:ext cx="172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latin typeface="Segoe UI" panose="020B0502040204020203" pitchFamily="34" charset="0"/>
                <a:cs typeface="Segoe UI" panose="020B0502040204020203" pitchFamily="34" charset="0"/>
              </a:rPr>
              <a:t>01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A4DA85-D443-5D84-33A3-A3C9B944791A}"/>
              </a:ext>
            </a:extLst>
          </p:cNvPr>
          <p:cNvSpPr txBox="1"/>
          <p:nvPr userDrawn="1"/>
        </p:nvSpPr>
        <p:spPr>
          <a:xfrm>
            <a:off x="6417694" y="1635519"/>
            <a:ext cx="172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latin typeface="Segoe UI" panose="020B0502040204020203" pitchFamily="34" charset="0"/>
                <a:cs typeface="Segoe UI" panose="020B0502040204020203" pitchFamily="34" charset="0"/>
              </a:rPr>
              <a:t>02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E790F4-B231-A3DA-69C8-497192F99B39}"/>
              </a:ext>
            </a:extLst>
          </p:cNvPr>
          <p:cNvSpPr txBox="1"/>
          <p:nvPr userDrawn="1"/>
        </p:nvSpPr>
        <p:spPr>
          <a:xfrm>
            <a:off x="537633" y="3485233"/>
            <a:ext cx="172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latin typeface="Segoe UI" panose="020B0502040204020203" pitchFamily="34" charset="0"/>
                <a:cs typeface="Segoe UI" panose="020B0502040204020203" pitchFamily="34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57185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D7B8CB-808B-8208-67A5-0A2C69723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24B4E-1E40-BB29-4E36-F06414282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9DE93-3FBD-D0EF-D560-88CA075466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BD23B10-5F6E-4C31-BD4A-EB0C393B227D}" type="datetimeFigureOut">
              <a:rPr lang="en-GB" smtClean="0"/>
              <a:pPr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9594B-B85A-CCC3-8C8E-B67B3A430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FA1D8-95F1-3645-1F21-04416ADFD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FC676166-4FC4-466E-B78C-00BED8E29C4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C11468-B171-6D12-A62A-F44F4407B73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2"/>
            <a:ext cx="12192000" cy="107207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120752E-E0EC-FE82-78F5-78E1B5B566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51" y="212897"/>
            <a:ext cx="2804391" cy="429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6CD6AEF-D279-7B46-2DC2-5FC0AD700A96}"/>
              </a:ext>
            </a:extLst>
          </p:cNvPr>
          <p:cNvSpPr/>
          <p:nvPr userDrawn="1"/>
        </p:nvSpPr>
        <p:spPr>
          <a:xfrm>
            <a:off x="0" y="0"/>
            <a:ext cx="12192000" cy="9842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6" y="185738"/>
            <a:ext cx="3787959" cy="45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4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49" r:id="rId3"/>
    <p:sldLayoutId id="2147483651" r:id="rId4"/>
    <p:sldLayoutId id="2147483655" r:id="rId5"/>
    <p:sldLayoutId id="2147483668" r:id="rId6"/>
    <p:sldLayoutId id="2147483661" r:id="rId7"/>
    <p:sldLayoutId id="2147483670" r:id="rId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ptos" panose="020B0004020202020204" pitchFamily="34" charset="0"/>
          <a:ea typeface="Verdana" panose="020B0604030504040204" pitchFamily="34" charset="0"/>
          <a:cs typeface="Segoe UI" panose="020B0502040204020203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" panose="020B0004020202020204" pitchFamily="34" charset="0"/>
          <a:ea typeface="Verdana" panose="020B0604030504040204" pitchFamily="34" charset="0"/>
          <a:cs typeface="Segoe UI" panose="020B0502040204020203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Verdana" panose="020B0604030504040204" pitchFamily="34" charset="0"/>
          <a:cs typeface="Segoe UI" panose="020B0502040204020203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os" panose="020B0004020202020204" pitchFamily="34" charset="0"/>
          <a:ea typeface="Verdana" panose="020B0604030504040204" pitchFamily="34" charset="0"/>
          <a:cs typeface="Segoe UI" panose="020B0502040204020203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Verdana" panose="020B0604030504040204" pitchFamily="34" charset="0"/>
          <a:cs typeface="Segoe UI" panose="020B0502040204020203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Verdana" panose="020B0604030504040204" pitchFamily="34" charset="0"/>
          <a:cs typeface="Segoe UI" panose="020B0502040204020203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686E0-D18A-4B90-CEBE-73A624CF0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9B118-0AFC-99DD-989B-98DFF9D6F5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Secure Your Relationships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11CC13-D914-E3DC-581E-7F77EBF545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Different types of families and changing structures</a:t>
            </a:r>
          </a:p>
        </p:txBody>
      </p:sp>
    </p:spTree>
    <p:extLst>
      <p:ext uri="{BB962C8B-B14F-4D97-AF65-F5344CB8AC3E}">
        <p14:creationId xmlns:p14="http://schemas.microsoft.com/office/powerpoint/2010/main" val="2091915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EFFC7-239E-0435-14A6-4AB277137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3CB92-AB6F-D74E-47D0-F90FF3505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3600" dirty="0">
                <a:latin typeface="Aptos" panose="020B0004020202020204" pitchFamily="34" charset="0"/>
              </a:rPr>
              <a:t>Secure Your Relationships:</a:t>
            </a:r>
            <a:br>
              <a:rPr lang="en-GB" sz="3600" dirty="0">
                <a:latin typeface="Aptos" panose="020B0004020202020204" pitchFamily="34" charset="0"/>
              </a:rPr>
            </a:br>
            <a:r>
              <a:rPr lang="en-GB" sz="3600" dirty="0">
                <a:latin typeface="Aptos" panose="020B0004020202020204" pitchFamily="34" charset="0"/>
              </a:rPr>
              <a:t>Building relationships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1535C-C0CC-87A0-5918-63028BC8BB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dirty="0">
                <a:latin typeface="Aptos" panose="020B0004020202020204" pitchFamily="34" charset="0"/>
              </a:rPr>
              <a:t>Changing structures</a:t>
            </a:r>
          </a:p>
        </p:txBody>
      </p:sp>
    </p:spTree>
    <p:extLst>
      <p:ext uri="{BB962C8B-B14F-4D97-AF65-F5344CB8AC3E}">
        <p14:creationId xmlns:p14="http://schemas.microsoft.com/office/powerpoint/2010/main" val="3105086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86EFE-4154-FD82-C862-6582C0A4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551F5-4861-931A-2FB4-0CB2416E53A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Traditional Family: Often means a nuclear family.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Nuclear Family: Parents and children living together.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Aptos"/>
                <a:ea typeface="Verdana"/>
                <a:cs typeface="Segoe UI"/>
              </a:rPr>
              <a:t>Common in the Past: This was the most recognised form.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Changing Views: Society's understanding of 'family' evolves.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366C7D-4327-21F1-7044-6C22B04401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3413" y="722977"/>
            <a:ext cx="10051627" cy="524678"/>
          </a:xfrm>
        </p:spPr>
        <p:txBody>
          <a:bodyPr>
            <a:normAutofit/>
          </a:bodyPr>
          <a:lstStyle/>
          <a:p>
            <a:r>
              <a:rPr lang="en-GB" u="sng" dirty="0"/>
              <a:t>The Traditional Family Structure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B9BEE3-86A8-D4EC-E028-AD37C79F937E}"/>
              </a:ext>
            </a:extLst>
          </p:cNvPr>
          <p:cNvSpPr/>
          <p:nvPr/>
        </p:nvSpPr>
        <p:spPr>
          <a:xfrm>
            <a:off x="0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What comes to mind when you hear 'traditional family'?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A06FD8-F987-6357-3D9D-9A1A7FFEB55D}"/>
              </a:ext>
            </a:extLst>
          </p:cNvPr>
          <p:cNvSpPr/>
          <p:nvPr/>
        </p:nvSpPr>
        <p:spPr>
          <a:xfrm>
            <a:off x="-6774" y="597966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Why do you think the nuclear family was considered the norm?</a:t>
            </a:r>
          </a:p>
        </p:txBody>
      </p:sp>
      <p:pic>
        <p:nvPicPr>
          <p:cNvPr id="8" name="Picture 2" descr="Image">
            <a:extLst>
              <a:ext uri="{FF2B5EF4-FFF2-40B4-BE49-F238E27FC236}">
                <a16:creationId xmlns:a16="http://schemas.microsoft.com/office/drawing/2014/main" id="{7B559C59-E6A9-730E-90F1-36B50D7C03A0}"/>
              </a:ext>
            </a:extLst>
          </p:cNvPr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15444"/>
            <a:ext cx="5697538" cy="325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F16263B-9D1A-1708-ACF6-E70A01684272}"/>
              </a:ext>
            </a:extLst>
          </p:cNvPr>
          <p:cNvSpPr/>
          <p:nvPr/>
        </p:nvSpPr>
        <p:spPr>
          <a:xfrm>
            <a:off x="6096000" y="5008842"/>
            <a:ext cx="5697538" cy="2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C42699-1B31-44BC-A331-8A9BAAC10A04}"/>
              </a:ext>
            </a:extLst>
          </p:cNvPr>
          <p:cNvSpPr/>
          <p:nvPr/>
        </p:nvSpPr>
        <p:spPr>
          <a:xfrm>
            <a:off x="6089226" y="3429000"/>
            <a:ext cx="5772574" cy="24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97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86EFE-4154-FD82-C862-6582C0A4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551F5-4861-931A-2FB4-0CB2416E53A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Single-Parent Family: One parent raising children.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Increasing Numbers: More common in recent decades.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Aptos"/>
                <a:ea typeface="Verdana"/>
                <a:cs typeface="Segoe UI"/>
              </a:rPr>
              <a:t>Various Reasons: Due to choice, circumstances, or loss.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Strength and Challenges: Highlighting resilience and support needs.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366C7D-4327-21F1-7044-6C22B04401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3413" y="722977"/>
            <a:ext cx="10051627" cy="524678"/>
          </a:xfrm>
        </p:spPr>
        <p:txBody>
          <a:bodyPr>
            <a:normAutofit/>
          </a:bodyPr>
          <a:lstStyle/>
          <a:p>
            <a:r>
              <a:rPr lang="en-GB" u="sng" dirty="0"/>
              <a:t>Rise of Single-Parent Families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B9BEE3-86A8-D4EC-E028-AD37C79F937E}"/>
              </a:ext>
            </a:extLst>
          </p:cNvPr>
          <p:cNvSpPr/>
          <p:nvPr/>
        </p:nvSpPr>
        <p:spPr>
          <a:xfrm>
            <a:off x="0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Can someone describe a single-parent family?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A06FD8-F987-6357-3D9D-9A1A7FFEB55D}"/>
              </a:ext>
            </a:extLst>
          </p:cNvPr>
          <p:cNvSpPr/>
          <p:nvPr/>
        </p:nvSpPr>
        <p:spPr>
          <a:xfrm>
            <a:off x="-6774" y="597966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What strengths do you think single-parent families demonstrate?</a:t>
            </a:r>
          </a:p>
        </p:txBody>
      </p:sp>
      <p:pic>
        <p:nvPicPr>
          <p:cNvPr id="8" name="Picture 2" descr="Image">
            <a:extLst>
              <a:ext uri="{FF2B5EF4-FFF2-40B4-BE49-F238E27FC236}">
                <a16:creationId xmlns:a16="http://schemas.microsoft.com/office/drawing/2014/main" id="{7B559C59-E6A9-730E-90F1-36B50D7C03A0}"/>
              </a:ext>
            </a:extLst>
          </p:cNvPr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15444"/>
            <a:ext cx="5697538" cy="325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F16263B-9D1A-1708-ACF6-E70A01684272}"/>
              </a:ext>
            </a:extLst>
          </p:cNvPr>
          <p:cNvSpPr/>
          <p:nvPr/>
        </p:nvSpPr>
        <p:spPr>
          <a:xfrm>
            <a:off x="6096000" y="5008842"/>
            <a:ext cx="5697538" cy="2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C42699-1B31-44BC-A331-8A9BAAC10A04}"/>
              </a:ext>
            </a:extLst>
          </p:cNvPr>
          <p:cNvSpPr/>
          <p:nvPr/>
        </p:nvSpPr>
        <p:spPr>
          <a:xfrm>
            <a:off x="6089226" y="3429000"/>
            <a:ext cx="5772574" cy="24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59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86EFE-4154-FD82-C862-6582C0A4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551F5-4861-931A-2FB4-0CB2416E53A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Extended Family: Includes wider relatives living together or closely.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Blended Family: A mix of step-siblings and half-siblings from previous relationships.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Support System: Both provide strong family support.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Cultural Importance: More prevalent in some cultures.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366C7D-4327-21F1-7044-6C22B04401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3413" y="722977"/>
            <a:ext cx="10051627" cy="524678"/>
          </a:xfrm>
        </p:spPr>
        <p:txBody>
          <a:bodyPr>
            <a:normAutofit/>
          </a:bodyPr>
          <a:lstStyle/>
          <a:p>
            <a:r>
              <a:rPr lang="en-GB" u="sng" dirty="0"/>
              <a:t>Extended and Blended Families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B9BEE3-86A8-D4EC-E028-AD37C79F937E}"/>
              </a:ext>
            </a:extLst>
          </p:cNvPr>
          <p:cNvSpPr/>
          <p:nvPr/>
        </p:nvSpPr>
        <p:spPr>
          <a:xfrm>
            <a:off x="0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What’s the difference between extended and blended families?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A06FD8-F987-6357-3D9D-9A1A7FFEB55D}"/>
              </a:ext>
            </a:extLst>
          </p:cNvPr>
          <p:cNvSpPr/>
          <p:nvPr/>
        </p:nvSpPr>
        <p:spPr>
          <a:xfrm>
            <a:off x="-6774" y="5972633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How can extended and blended families benefit individuals?</a:t>
            </a:r>
          </a:p>
        </p:txBody>
      </p:sp>
      <p:pic>
        <p:nvPicPr>
          <p:cNvPr id="8" name="Picture 2" descr="Image">
            <a:extLst>
              <a:ext uri="{FF2B5EF4-FFF2-40B4-BE49-F238E27FC236}">
                <a16:creationId xmlns:a16="http://schemas.microsoft.com/office/drawing/2014/main" id="{7B559C59-E6A9-730E-90F1-36B50D7C03A0}"/>
              </a:ext>
            </a:extLst>
          </p:cNvPr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15444"/>
            <a:ext cx="5697538" cy="325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F16263B-9D1A-1708-ACF6-E70A01684272}"/>
              </a:ext>
            </a:extLst>
          </p:cNvPr>
          <p:cNvSpPr/>
          <p:nvPr/>
        </p:nvSpPr>
        <p:spPr>
          <a:xfrm>
            <a:off x="6096000" y="5008842"/>
            <a:ext cx="5697538" cy="2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C42699-1B31-44BC-A331-8A9BAAC10A04}"/>
              </a:ext>
            </a:extLst>
          </p:cNvPr>
          <p:cNvSpPr/>
          <p:nvPr/>
        </p:nvSpPr>
        <p:spPr>
          <a:xfrm>
            <a:off x="6089226" y="3429000"/>
            <a:ext cx="5772574" cy="24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94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86EFE-4154-FD82-C862-6582C0A4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551F5-4861-931A-2FB4-0CB2416E53A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Foster Families: Provide temporary care for children.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Adoption: Creates a permanent family for a child.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Needed for Various Reasons: Including safety, care, and love.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Important Role: Offering stability and support.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366C7D-4327-21F1-7044-6C22B04401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3413" y="722977"/>
            <a:ext cx="10051627" cy="524678"/>
          </a:xfrm>
        </p:spPr>
        <p:txBody>
          <a:bodyPr>
            <a:normAutofit/>
          </a:bodyPr>
          <a:lstStyle/>
          <a:p>
            <a:r>
              <a:rPr lang="en-GB" u="sng" dirty="0"/>
              <a:t>Foster Families and Adoption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B9BEE3-86A8-D4EC-E028-AD37C79F937E}"/>
              </a:ext>
            </a:extLst>
          </p:cNvPr>
          <p:cNvSpPr/>
          <p:nvPr/>
        </p:nvSpPr>
        <p:spPr>
          <a:xfrm>
            <a:off x="0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Why might children live in foster families or be adopted?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A06FD8-F987-6357-3D9D-9A1A7FFEB55D}"/>
              </a:ext>
            </a:extLst>
          </p:cNvPr>
          <p:cNvSpPr/>
          <p:nvPr/>
        </p:nvSpPr>
        <p:spPr>
          <a:xfrm>
            <a:off x="0" y="597966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What do you think are the challenges and rewards of fostering or adopting a child?</a:t>
            </a:r>
          </a:p>
        </p:txBody>
      </p:sp>
      <p:pic>
        <p:nvPicPr>
          <p:cNvPr id="8" name="Picture 2" descr="Image">
            <a:extLst>
              <a:ext uri="{FF2B5EF4-FFF2-40B4-BE49-F238E27FC236}">
                <a16:creationId xmlns:a16="http://schemas.microsoft.com/office/drawing/2014/main" id="{7B559C59-E6A9-730E-90F1-36B50D7C03A0}"/>
              </a:ext>
            </a:extLst>
          </p:cNvPr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15444"/>
            <a:ext cx="5697538" cy="325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F16263B-9D1A-1708-ACF6-E70A01684272}"/>
              </a:ext>
            </a:extLst>
          </p:cNvPr>
          <p:cNvSpPr/>
          <p:nvPr/>
        </p:nvSpPr>
        <p:spPr>
          <a:xfrm>
            <a:off x="6096000" y="5008842"/>
            <a:ext cx="5697538" cy="26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C42699-1B31-44BC-A331-8A9BAAC10A04}"/>
              </a:ext>
            </a:extLst>
          </p:cNvPr>
          <p:cNvSpPr/>
          <p:nvPr/>
        </p:nvSpPr>
        <p:spPr>
          <a:xfrm>
            <a:off x="6089226" y="3429000"/>
            <a:ext cx="5772574" cy="24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6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03DD94-992A-35A8-A781-069C875896B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600" u="sng" dirty="0"/>
              <a:t>Reflecting on changing families</a:t>
            </a:r>
          </a:p>
          <a:p>
            <a:pPr marL="0" indent="0" algn="ctr">
              <a:buNone/>
            </a:pPr>
            <a:endParaRPr lang="en-GB" sz="3200" u="sng" dirty="0"/>
          </a:p>
          <a:p>
            <a:pPr marL="0" indent="0" algn="ctr">
              <a:buNone/>
            </a:pPr>
            <a:r>
              <a:rPr lang="en-GB" sz="3200" dirty="0"/>
              <a:t>How can understanding the history and evolution of family structures help us better appreciate the diversity and complexity of families today?</a:t>
            </a:r>
          </a:p>
        </p:txBody>
      </p:sp>
    </p:spTree>
    <p:extLst>
      <p:ext uri="{BB962C8B-B14F-4D97-AF65-F5344CB8AC3E}">
        <p14:creationId xmlns:p14="http://schemas.microsoft.com/office/powerpoint/2010/main" val="938224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CAE35-ADFF-48F6-E249-A8CBA1BB5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AC7F8C-9047-33C3-BE18-566095A477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64833" y="1780112"/>
            <a:ext cx="3920122" cy="1281435"/>
          </a:xfrm>
          <a:noFill/>
        </p:spPr>
        <p:txBody>
          <a:bodyPr/>
          <a:lstStyle/>
          <a:p>
            <a:r>
              <a:rPr lang="en-GB" sz="2800" dirty="0"/>
              <a:t>Family 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80001-2312-35BC-246D-10F31D20673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40700" y="1780114"/>
            <a:ext cx="3777895" cy="1281434"/>
          </a:xfrm>
          <a:noFill/>
        </p:spPr>
        <p:txBody>
          <a:bodyPr/>
          <a:lstStyle/>
          <a:p>
            <a:r>
              <a:rPr lang="en-GB" sz="2800" dirty="0"/>
              <a:t>Changing structures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A60B5A-4C1F-154D-3203-B81F15BA223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264832" y="3669018"/>
            <a:ext cx="3920123" cy="1281434"/>
          </a:xfrm>
          <a:solidFill>
            <a:srgbClr val="FFC000"/>
          </a:solidFill>
        </p:spPr>
        <p:txBody>
          <a:bodyPr/>
          <a:lstStyle/>
          <a:p>
            <a:r>
              <a:rPr lang="en-GB" dirty="0"/>
              <a:t>Information on structures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999747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EFFC7-239E-0435-14A6-4AB277137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3CB92-AB6F-D74E-47D0-F90FF3505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3600" dirty="0">
                <a:latin typeface="Aptos" panose="020B0004020202020204" pitchFamily="34" charset="0"/>
              </a:rPr>
              <a:t>Secure Your Relationships:</a:t>
            </a:r>
            <a:br>
              <a:rPr lang="en-GB" sz="3600" dirty="0">
                <a:latin typeface="Aptos" panose="020B0004020202020204" pitchFamily="34" charset="0"/>
              </a:rPr>
            </a:br>
            <a:r>
              <a:rPr lang="en-GB" sz="3600" dirty="0">
                <a:latin typeface="Aptos" panose="020B0004020202020204" pitchFamily="34" charset="0"/>
              </a:rPr>
              <a:t>Building relationships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1535C-C0CC-87A0-5918-63028BC8BB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dirty="0">
                <a:latin typeface="Aptos" panose="020B0004020202020204" pitchFamily="34" charset="0"/>
              </a:rPr>
              <a:t>Information on structures</a:t>
            </a:r>
          </a:p>
        </p:txBody>
      </p:sp>
    </p:spTree>
    <p:extLst>
      <p:ext uri="{BB962C8B-B14F-4D97-AF65-F5344CB8AC3E}">
        <p14:creationId xmlns:p14="http://schemas.microsoft.com/office/powerpoint/2010/main" val="326173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86EFE-4154-FD82-C862-6582C0A4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551F5-4861-931A-2FB4-0CB2416E53A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Emotional Support: Love, trust, and understanding shared in a family.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Forms: Listening, encouraging, and comforting.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Necessary for All: Helps us feel secure and valued.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In Every Family: Present in nuclear, single-parent, and others.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B9BEE3-86A8-D4EC-E028-AD37C79F937E}"/>
              </a:ext>
            </a:extLst>
          </p:cNvPr>
          <p:cNvSpPr/>
          <p:nvPr/>
        </p:nvSpPr>
        <p:spPr>
          <a:xfrm>
            <a:off x="0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Can anyone explain what emotional support means in a family?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A06FD8-F987-6357-3D9D-9A1A7FFEB55D}"/>
              </a:ext>
            </a:extLst>
          </p:cNvPr>
          <p:cNvSpPr/>
          <p:nvPr/>
        </p:nvSpPr>
        <p:spPr>
          <a:xfrm>
            <a:off x="0" y="6003623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Why is emotional support important in families?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F7783C-8157-94B6-330B-CBA68E8466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Emotional Support in Families</a:t>
            </a:r>
          </a:p>
        </p:txBody>
      </p:sp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4E41219E-8CD4-2FD1-80A7-7E1496FB5C2C}"/>
              </a:ext>
            </a:extLst>
          </p:cNvPr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15444"/>
            <a:ext cx="5697538" cy="325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19FD4F-D5F9-B5D7-C177-06FA6DFC0D6B}"/>
              </a:ext>
            </a:extLst>
          </p:cNvPr>
          <p:cNvSpPr/>
          <p:nvPr/>
        </p:nvSpPr>
        <p:spPr>
          <a:xfrm>
            <a:off x="6983835" y="3988154"/>
            <a:ext cx="3934437" cy="135036"/>
          </a:xfrm>
          <a:prstGeom prst="rect">
            <a:avLst/>
          </a:prstGeom>
          <a:solidFill>
            <a:srgbClr val="FDFE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2B4E51-CFB5-2A17-8AAD-2D01458439B4}"/>
              </a:ext>
            </a:extLst>
          </p:cNvPr>
          <p:cNvSpPr/>
          <p:nvPr/>
        </p:nvSpPr>
        <p:spPr>
          <a:xfrm>
            <a:off x="6983835" y="2992268"/>
            <a:ext cx="3934437" cy="135037"/>
          </a:xfrm>
          <a:prstGeom prst="rect">
            <a:avLst/>
          </a:prstGeom>
          <a:solidFill>
            <a:srgbClr val="FDFE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57D9E4-568F-4C2E-622F-EB17393BD38D}"/>
              </a:ext>
            </a:extLst>
          </p:cNvPr>
          <p:cNvSpPr/>
          <p:nvPr/>
        </p:nvSpPr>
        <p:spPr>
          <a:xfrm>
            <a:off x="7044654" y="5070533"/>
            <a:ext cx="3844256" cy="200648"/>
          </a:xfrm>
          <a:prstGeom prst="rect">
            <a:avLst/>
          </a:prstGeom>
          <a:solidFill>
            <a:srgbClr val="FDFE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75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86EFE-4154-FD82-C862-6582C0A4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551F5-4861-931A-2FB4-0CB2416E53A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Financial Support: Providing for the family's monetary needs.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Examples: Paying for food, shelter, education.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Varies by Family: Different structures manage differently.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Team Effort: Everyone can contribute in various ways.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B9BEE3-86A8-D4EC-E028-AD37C79F937E}"/>
              </a:ext>
            </a:extLst>
          </p:cNvPr>
          <p:cNvSpPr/>
          <p:nvPr/>
        </p:nvSpPr>
        <p:spPr>
          <a:xfrm>
            <a:off x="0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What might financial support look like in a family?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A06FD8-F987-6357-3D9D-9A1A7FFEB55D}"/>
              </a:ext>
            </a:extLst>
          </p:cNvPr>
          <p:cNvSpPr/>
          <p:nvPr/>
        </p:nvSpPr>
        <p:spPr>
          <a:xfrm>
            <a:off x="0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How do different family structures manage financial support?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F7783C-8157-94B6-330B-CBA68E8466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Financial Support in Families</a:t>
            </a:r>
          </a:p>
        </p:txBody>
      </p:sp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4E41219E-8CD4-2FD1-80A7-7E1496FB5C2C}"/>
              </a:ext>
            </a:extLst>
          </p:cNvPr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15444"/>
            <a:ext cx="5697538" cy="325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19FD4F-D5F9-B5D7-C177-06FA6DFC0D6B}"/>
              </a:ext>
            </a:extLst>
          </p:cNvPr>
          <p:cNvSpPr/>
          <p:nvPr/>
        </p:nvSpPr>
        <p:spPr>
          <a:xfrm>
            <a:off x="6983835" y="3988154"/>
            <a:ext cx="3934437" cy="135036"/>
          </a:xfrm>
          <a:prstGeom prst="rect">
            <a:avLst/>
          </a:prstGeom>
          <a:solidFill>
            <a:srgbClr val="FDFE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2B4E51-CFB5-2A17-8AAD-2D01458439B4}"/>
              </a:ext>
            </a:extLst>
          </p:cNvPr>
          <p:cNvSpPr/>
          <p:nvPr/>
        </p:nvSpPr>
        <p:spPr>
          <a:xfrm>
            <a:off x="6983835" y="2992268"/>
            <a:ext cx="3934437" cy="135037"/>
          </a:xfrm>
          <a:prstGeom prst="rect">
            <a:avLst/>
          </a:prstGeom>
          <a:solidFill>
            <a:srgbClr val="FDFE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57D9E4-568F-4C2E-622F-EB17393BD38D}"/>
              </a:ext>
            </a:extLst>
          </p:cNvPr>
          <p:cNvSpPr/>
          <p:nvPr/>
        </p:nvSpPr>
        <p:spPr>
          <a:xfrm>
            <a:off x="7044654" y="5070533"/>
            <a:ext cx="3844256" cy="200648"/>
          </a:xfrm>
          <a:prstGeom prst="rect">
            <a:avLst/>
          </a:prstGeom>
          <a:solidFill>
            <a:srgbClr val="FDFE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85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CAE35-ADFF-48F6-E249-A8CBA1BB5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AC7F8C-9047-33C3-BE18-566095A477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64833" y="1780113"/>
            <a:ext cx="3920122" cy="1281434"/>
          </a:xfrm>
          <a:solidFill>
            <a:srgbClr val="FFC000"/>
          </a:solidFill>
        </p:spPr>
        <p:txBody>
          <a:bodyPr/>
          <a:lstStyle/>
          <a:p>
            <a:r>
              <a:rPr lang="en-GB" sz="2800" dirty="0"/>
              <a:t>Family 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80001-2312-35BC-246D-10F31D20673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40700" y="1780114"/>
            <a:ext cx="3777895" cy="1281434"/>
          </a:xfrm>
        </p:spPr>
        <p:txBody>
          <a:bodyPr/>
          <a:lstStyle/>
          <a:p>
            <a:r>
              <a:rPr lang="en-GB" sz="2800" dirty="0"/>
              <a:t>Changing structures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A60B5A-4C1F-154D-3203-B81F15BA223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264832" y="3669018"/>
            <a:ext cx="3920123" cy="1281434"/>
          </a:xfrm>
        </p:spPr>
        <p:txBody>
          <a:bodyPr/>
          <a:lstStyle/>
          <a:p>
            <a:r>
              <a:rPr lang="en-GB" dirty="0"/>
              <a:t>Information on structures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993015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86EFE-4154-FD82-C862-6582C0A4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551F5-4861-931A-2FB4-0CB2416E53A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Practical Support: Helping with day-to-day tasks.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Examples: Cooking, cleaning, transportation.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Teaches Responsibility: Everyone has a role to play.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Strengthens Bonds: Working together brings families closer.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B9BEE3-86A8-D4EC-E028-AD37C79F937E}"/>
              </a:ext>
            </a:extLst>
          </p:cNvPr>
          <p:cNvSpPr/>
          <p:nvPr/>
        </p:nvSpPr>
        <p:spPr>
          <a:xfrm>
            <a:off x="0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Can you give examples of practical support within a family?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A06FD8-F987-6357-3D9D-9A1A7FFEB55D}"/>
              </a:ext>
            </a:extLst>
          </p:cNvPr>
          <p:cNvSpPr/>
          <p:nvPr/>
        </p:nvSpPr>
        <p:spPr>
          <a:xfrm>
            <a:off x="0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Why is practical support important for family bonding?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F7783C-8157-94B6-330B-CBA68E8466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Practical Support in Families</a:t>
            </a:r>
          </a:p>
        </p:txBody>
      </p:sp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4E41219E-8CD4-2FD1-80A7-7E1496FB5C2C}"/>
              </a:ext>
            </a:extLst>
          </p:cNvPr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15444"/>
            <a:ext cx="5697538" cy="325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19FD4F-D5F9-B5D7-C177-06FA6DFC0D6B}"/>
              </a:ext>
            </a:extLst>
          </p:cNvPr>
          <p:cNvSpPr/>
          <p:nvPr/>
        </p:nvSpPr>
        <p:spPr>
          <a:xfrm>
            <a:off x="6983835" y="3988154"/>
            <a:ext cx="3934437" cy="135036"/>
          </a:xfrm>
          <a:prstGeom prst="rect">
            <a:avLst/>
          </a:prstGeom>
          <a:solidFill>
            <a:srgbClr val="FDFE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2B4E51-CFB5-2A17-8AAD-2D01458439B4}"/>
              </a:ext>
            </a:extLst>
          </p:cNvPr>
          <p:cNvSpPr/>
          <p:nvPr/>
        </p:nvSpPr>
        <p:spPr>
          <a:xfrm>
            <a:off x="6983835" y="2992268"/>
            <a:ext cx="3934437" cy="135037"/>
          </a:xfrm>
          <a:prstGeom prst="rect">
            <a:avLst/>
          </a:prstGeom>
          <a:solidFill>
            <a:srgbClr val="FDFE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57D9E4-568F-4C2E-622F-EB17393BD38D}"/>
              </a:ext>
            </a:extLst>
          </p:cNvPr>
          <p:cNvSpPr/>
          <p:nvPr/>
        </p:nvSpPr>
        <p:spPr>
          <a:xfrm>
            <a:off x="7044654" y="5070533"/>
            <a:ext cx="3844256" cy="200648"/>
          </a:xfrm>
          <a:prstGeom prst="rect">
            <a:avLst/>
          </a:prstGeom>
          <a:solidFill>
            <a:srgbClr val="FDFE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9E524B-A091-B2DB-FF8B-916F92110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062"/>
            <a:ext cx="3614057" cy="74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86EFE-4154-FD82-C862-6582C0A4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551F5-4861-931A-2FB4-0CB2416E53A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ctr"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Different, Yet Similar: All families offer support, but the way they do can vary.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Adaptability: Families adapt to provide the needed support.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External Support: Friends, community, and social services can also play a role.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Understanding and Respect: Recognising each family's unique support system is key.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B9BEE3-86A8-D4EC-E028-AD37C79F937E}"/>
              </a:ext>
            </a:extLst>
          </p:cNvPr>
          <p:cNvSpPr/>
          <p:nvPr/>
        </p:nvSpPr>
        <p:spPr>
          <a:xfrm>
            <a:off x="0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How can support systems vary across different family structures?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A06FD8-F987-6357-3D9D-9A1A7FFEB55D}"/>
              </a:ext>
            </a:extLst>
          </p:cNvPr>
          <p:cNvSpPr/>
          <p:nvPr/>
        </p:nvSpPr>
        <p:spPr>
          <a:xfrm>
            <a:off x="0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How does understanding different support systems in families help us appreciate them more?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F7783C-8157-94B6-330B-CBA68E8466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Support Systems Across Family Structures</a:t>
            </a:r>
          </a:p>
        </p:txBody>
      </p:sp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4E41219E-8CD4-2FD1-80A7-7E1496FB5C2C}"/>
              </a:ext>
            </a:extLst>
          </p:cNvPr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15444"/>
            <a:ext cx="5697538" cy="325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19FD4F-D5F9-B5D7-C177-06FA6DFC0D6B}"/>
              </a:ext>
            </a:extLst>
          </p:cNvPr>
          <p:cNvSpPr/>
          <p:nvPr/>
        </p:nvSpPr>
        <p:spPr>
          <a:xfrm>
            <a:off x="6983835" y="3988154"/>
            <a:ext cx="3934437" cy="135036"/>
          </a:xfrm>
          <a:prstGeom prst="rect">
            <a:avLst/>
          </a:prstGeom>
          <a:solidFill>
            <a:srgbClr val="FDFE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2B4E51-CFB5-2A17-8AAD-2D01458439B4}"/>
              </a:ext>
            </a:extLst>
          </p:cNvPr>
          <p:cNvSpPr/>
          <p:nvPr/>
        </p:nvSpPr>
        <p:spPr>
          <a:xfrm>
            <a:off x="6983835" y="2992268"/>
            <a:ext cx="3934437" cy="135037"/>
          </a:xfrm>
          <a:prstGeom prst="rect">
            <a:avLst/>
          </a:prstGeom>
          <a:solidFill>
            <a:srgbClr val="FDFE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57D9E4-568F-4C2E-622F-EB17393BD38D}"/>
              </a:ext>
            </a:extLst>
          </p:cNvPr>
          <p:cNvSpPr/>
          <p:nvPr/>
        </p:nvSpPr>
        <p:spPr>
          <a:xfrm>
            <a:off x="7044654" y="5070533"/>
            <a:ext cx="3844256" cy="200648"/>
          </a:xfrm>
          <a:prstGeom prst="rect">
            <a:avLst/>
          </a:prstGeom>
          <a:solidFill>
            <a:srgbClr val="FDFE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86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03DD94-992A-35A8-A781-069C875896B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200" u="sng" dirty="0"/>
              <a:t>Supporting families in the community.</a:t>
            </a:r>
          </a:p>
          <a:p>
            <a:pPr marL="0" indent="0" algn="ctr">
              <a:buNone/>
            </a:pPr>
            <a:endParaRPr lang="en-GB" sz="3200" dirty="0"/>
          </a:p>
          <a:p>
            <a:pPr marL="0" indent="0" algn="ctr">
              <a:buNone/>
            </a:pPr>
            <a:r>
              <a:rPr lang="en-GB" sz="3200" dirty="0"/>
              <a:t>How can we, as individuals and a community, contribute to the support system of various family structures around us?</a:t>
            </a:r>
          </a:p>
        </p:txBody>
      </p:sp>
    </p:spTree>
    <p:extLst>
      <p:ext uri="{BB962C8B-B14F-4D97-AF65-F5344CB8AC3E}">
        <p14:creationId xmlns:p14="http://schemas.microsoft.com/office/powerpoint/2010/main" val="5260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EFFC7-239E-0435-14A6-4AB277137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3CB92-AB6F-D74E-47D0-F90FF3505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3600" dirty="0">
                <a:latin typeface="Aptos" panose="020B0004020202020204" pitchFamily="34" charset="0"/>
              </a:rPr>
              <a:t>Secure Your Relationships:</a:t>
            </a:r>
            <a:br>
              <a:rPr lang="en-GB" sz="3600" dirty="0">
                <a:latin typeface="Aptos" panose="020B0004020202020204" pitchFamily="34" charset="0"/>
              </a:rPr>
            </a:br>
            <a:r>
              <a:rPr lang="en-GB" sz="3600" dirty="0">
                <a:latin typeface="Aptos" panose="020B0004020202020204" pitchFamily="34" charset="0"/>
              </a:rPr>
              <a:t>Families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1535C-C0CC-87A0-5918-63028BC8BB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dirty="0">
                <a:latin typeface="Aptos" panose="020B0004020202020204" pitchFamily="34" charset="0"/>
              </a:rPr>
              <a:t>Family structures</a:t>
            </a:r>
          </a:p>
        </p:txBody>
      </p:sp>
    </p:spTree>
    <p:extLst>
      <p:ext uri="{BB962C8B-B14F-4D97-AF65-F5344CB8AC3E}">
        <p14:creationId xmlns:p14="http://schemas.microsoft.com/office/powerpoint/2010/main" val="1977866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86EFE-4154-FD82-C862-6582C0A4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551F5-4861-931A-2FB4-0CB2416E53A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Family Structures: Different ways families are formed.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Examples: Nuclear, single-parent, extended.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Nuclear Family: Parents and children living together.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Single-Parent Family: One parent and children.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366C7D-4327-21F1-7044-6C22B04401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3413" y="722977"/>
            <a:ext cx="10051627" cy="524678"/>
          </a:xfrm>
        </p:spPr>
        <p:txBody>
          <a:bodyPr>
            <a:normAutofit/>
          </a:bodyPr>
          <a:lstStyle/>
          <a:p>
            <a:r>
              <a:rPr lang="en-GB" u="sng" dirty="0"/>
              <a:t>Introduction to Family Structures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B9BEE3-86A8-D4EC-E028-AD37C79F937E}"/>
              </a:ext>
            </a:extLst>
          </p:cNvPr>
          <p:cNvSpPr/>
          <p:nvPr/>
        </p:nvSpPr>
        <p:spPr>
          <a:xfrm>
            <a:off x="0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What types of families do you know?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A06FD8-F987-6357-3D9D-9A1A7FFEB55D}"/>
              </a:ext>
            </a:extLst>
          </p:cNvPr>
          <p:cNvSpPr/>
          <p:nvPr/>
        </p:nvSpPr>
        <p:spPr>
          <a:xfrm>
            <a:off x="0" y="5951672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Can someone give an example of a nuclear family?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361ACBA0-44B9-DACB-E415-E5CB457663D0}"/>
              </a:ext>
            </a:extLst>
          </p:cNvPr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906" y="1314450"/>
            <a:ext cx="4570427" cy="457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29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86EFE-4154-FD82-C862-6582C0A4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551F5-4861-931A-2FB4-0CB2416E53A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Extended Family: Includes relatives like grandparents, aunts, uncles.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Blended Family: Families blending from previous relationships.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Living Together: Sharing homes and lives.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Support System: Providing care and support.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366C7D-4327-21F1-7044-6C22B04401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3413" y="722977"/>
            <a:ext cx="10051627" cy="524678"/>
          </a:xfrm>
        </p:spPr>
        <p:txBody>
          <a:bodyPr>
            <a:normAutofit/>
          </a:bodyPr>
          <a:lstStyle/>
          <a:p>
            <a:r>
              <a:rPr lang="en-GB" u="sng" dirty="0"/>
              <a:t>Extended and Blended Families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B9BEE3-86A8-D4EC-E028-AD37C79F937E}"/>
              </a:ext>
            </a:extLst>
          </p:cNvPr>
          <p:cNvSpPr/>
          <p:nvPr/>
        </p:nvSpPr>
        <p:spPr>
          <a:xfrm>
            <a:off x="0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Have you heard of extended or blended families? What are they?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A06FD8-F987-6357-3D9D-9A1A7FFEB55D}"/>
              </a:ext>
            </a:extLst>
          </p:cNvPr>
          <p:cNvSpPr/>
          <p:nvPr/>
        </p:nvSpPr>
        <p:spPr>
          <a:xfrm>
            <a:off x="-6774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Why might some people choose to live in extended or blended families?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361ACBA0-44B9-DACB-E415-E5CB457663D0}"/>
              </a:ext>
            </a:extLst>
          </p:cNvPr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906" y="1314450"/>
            <a:ext cx="4570427" cy="457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42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86EFE-4154-FD82-C862-6582C0A4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551F5-4861-931A-2FB4-0CB2416E53A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Foster Families: Temporary homes for children in need.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Care and Support: Providing a safe and loving environment.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Many Reasons: Why children might live with foster families.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Important Role: Helping children grow and feel secure.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366C7D-4327-21F1-7044-6C22B04401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3413" y="722977"/>
            <a:ext cx="10051627" cy="524678"/>
          </a:xfrm>
        </p:spPr>
        <p:txBody>
          <a:bodyPr>
            <a:normAutofit/>
          </a:bodyPr>
          <a:lstStyle/>
          <a:p>
            <a:r>
              <a:rPr lang="en-GB" u="sng" dirty="0"/>
              <a:t>Foster Families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B9BEE3-86A8-D4EC-E028-AD37C79F937E}"/>
              </a:ext>
            </a:extLst>
          </p:cNvPr>
          <p:cNvSpPr/>
          <p:nvPr/>
        </p:nvSpPr>
        <p:spPr>
          <a:xfrm>
            <a:off x="0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What does it mean to foster a child?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A06FD8-F987-6357-3D9D-9A1A7FFEB55D}"/>
              </a:ext>
            </a:extLst>
          </p:cNvPr>
          <p:cNvSpPr/>
          <p:nvPr/>
        </p:nvSpPr>
        <p:spPr>
          <a:xfrm>
            <a:off x="0" y="5972633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How do foster families help children?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361ACBA0-44B9-DACB-E415-E5CB457663D0}"/>
              </a:ext>
            </a:extLst>
          </p:cNvPr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906" y="1314450"/>
            <a:ext cx="4570427" cy="457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52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86EFE-4154-FD82-C862-6582C0A4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551F5-4861-931A-2FB4-0CB2416E53A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ctr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Diversity: Families come in all shapes and sizes.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Understanding: Helps us appreciate everyone's unique situation.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Aptos"/>
                <a:ea typeface="Verdana"/>
                <a:cs typeface="Segoe UI"/>
              </a:rPr>
              <a:t>Respect: Recognising and valuing different family forms.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Community: Supporting each other as a school and community.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366C7D-4327-21F1-7044-6C22B04401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3413" y="722977"/>
            <a:ext cx="10051627" cy="524678"/>
          </a:xfrm>
        </p:spPr>
        <p:txBody>
          <a:bodyPr>
            <a:normAutofit/>
          </a:bodyPr>
          <a:lstStyle/>
          <a:p>
            <a:r>
              <a:rPr lang="en-GB" u="sng" dirty="0"/>
              <a:t>Diversity in Families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B9BEE3-86A8-D4EC-E028-AD37C79F937E}"/>
              </a:ext>
            </a:extLst>
          </p:cNvPr>
          <p:cNvSpPr/>
          <p:nvPr/>
        </p:nvSpPr>
        <p:spPr>
          <a:xfrm>
            <a:off x="0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Why is it important to understand different family structures?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A06FD8-F987-6357-3D9D-9A1A7FFEB55D}"/>
              </a:ext>
            </a:extLst>
          </p:cNvPr>
          <p:cNvSpPr/>
          <p:nvPr/>
        </p:nvSpPr>
        <p:spPr>
          <a:xfrm>
            <a:off x="-6774" y="5972634"/>
            <a:ext cx="12192000" cy="8853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ptos" panose="020B0004020202020204" pitchFamily="34" charset="0"/>
              </a:rPr>
              <a:t>How can we show respect to all types of families?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361ACBA0-44B9-DACB-E415-E5CB457663D0}"/>
              </a:ext>
            </a:extLst>
          </p:cNvPr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906" y="1314450"/>
            <a:ext cx="4570427" cy="457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99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03DD94-992A-35A8-A781-069C875896B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200" u="sng" dirty="0"/>
              <a:t>Discussion</a:t>
            </a:r>
          </a:p>
          <a:p>
            <a:pPr marL="0" indent="0" algn="ctr">
              <a:buNone/>
            </a:pPr>
            <a:endParaRPr lang="en-GB" sz="3200" u="sng" dirty="0"/>
          </a:p>
          <a:p>
            <a:pPr marL="0" indent="0">
              <a:buNone/>
            </a:pPr>
            <a:r>
              <a:rPr lang="en-GB" sz="3200" dirty="0"/>
              <a:t>How do you think life might be different for someone in a different family structure than your own?</a:t>
            </a:r>
          </a:p>
          <a:p>
            <a:pPr marL="0" indent="0">
              <a:buNone/>
            </a:pPr>
            <a:r>
              <a:rPr lang="en-GB" sz="3200" dirty="0"/>
              <a:t>Why do you think certain family structures are more commonly represented in media than others?</a:t>
            </a:r>
          </a:p>
          <a:p>
            <a:pPr marL="0" indent="0">
              <a:buNone/>
            </a:pPr>
            <a:r>
              <a:rPr lang="en-GB" sz="3200" dirty="0"/>
              <a:t>How have family structures evolved over time, and what factors contribute to these changes?</a:t>
            </a:r>
          </a:p>
        </p:txBody>
      </p:sp>
    </p:spTree>
    <p:extLst>
      <p:ext uri="{BB962C8B-B14F-4D97-AF65-F5344CB8AC3E}">
        <p14:creationId xmlns:p14="http://schemas.microsoft.com/office/powerpoint/2010/main" val="4174245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CAE35-ADFF-48F6-E249-A8CBA1BB5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AC7F8C-9047-33C3-BE18-566095A477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64833" y="1780112"/>
            <a:ext cx="3920122" cy="1281435"/>
          </a:xfrm>
          <a:noFill/>
        </p:spPr>
        <p:txBody>
          <a:bodyPr/>
          <a:lstStyle/>
          <a:p>
            <a:r>
              <a:rPr lang="en-GB" sz="2800" dirty="0"/>
              <a:t>Family 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80001-2312-35BC-246D-10F31D20673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40700" y="1780114"/>
            <a:ext cx="3777895" cy="1281434"/>
          </a:xfrm>
          <a:solidFill>
            <a:srgbClr val="FFC000"/>
          </a:solidFill>
        </p:spPr>
        <p:txBody>
          <a:bodyPr/>
          <a:lstStyle/>
          <a:p>
            <a:r>
              <a:rPr lang="en-GB" sz="2800" dirty="0"/>
              <a:t>Changing structures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A60B5A-4C1F-154D-3203-B81F15BA223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264832" y="3669018"/>
            <a:ext cx="3920123" cy="1281434"/>
          </a:xfrm>
        </p:spPr>
        <p:txBody>
          <a:bodyPr/>
          <a:lstStyle/>
          <a:p>
            <a:r>
              <a:rPr lang="en-GB" dirty="0"/>
              <a:t>Information on structures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62124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tor Time.potx" id="{D0E4B2E4-0A56-44A3-B1D8-ACD0E35330A3}" vid="{69DCC5B8-093F-4BC5-A2EA-400F559CCFD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1141</Words>
  <Application>Microsoft Office PowerPoint</Application>
  <PresentationFormat>Widescreen</PresentationFormat>
  <Paragraphs>138</Paragraphs>
  <Slides>22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Aptos</vt:lpstr>
      <vt:lpstr>Arial</vt:lpstr>
      <vt:lpstr>Calibri</vt:lpstr>
      <vt:lpstr>Segoe UI</vt:lpstr>
      <vt:lpstr>Verdana</vt:lpstr>
      <vt:lpstr>Office Theme</vt:lpstr>
      <vt:lpstr>Secure Your Relationships</vt:lpstr>
      <vt:lpstr>PowerPoint Presentation</vt:lpstr>
      <vt:lpstr>Secure Your Relationships: Families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Secure Your Relationships: Building relationships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Secure Your Relationships: Building relationships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20</cp:revision>
  <dcterms:created xsi:type="dcterms:W3CDTF">2023-10-01T18:24:24Z</dcterms:created>
  <dcterms:modified xsi:type="dcterms:W3CDTF">2024-04-10T09:59:51Z</dcterms:modified>
  <cp:contentStatus/>
</cp:coreProperties>
</file>